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1"/>
  </p:sldMasterIdLst>
  <p:notesMasterIdLst>
    <p:notesMasterId r:id="rId14"/>
  </p:notesMasterIdLst>
  <p:handoutMasterIdLst>
    <p:handoutMasterId r:id="rId15"/>
  </p:handoutMasterIdLst>
  <p:sldIdLst>
    <p:sldId id="295" r:id="rId2"/>
    <p:sldId id="323" r:id="rId3"/>
    <p:sldId id="297" r:id="rId4"/>
    <p:sldId id="299" r:id="rId5"/>
    <p:sldId id="320" r:id="rId6"/>
    <p:sldId id="321" r:id="rId7"/>
    <p:sldId id="318" r:id="rId8"/>
    <p:sldId id="319" r:id="rId9"/>
    <p:sldId id="317" r:id="rId10"/>
    <p:sldId id="312" r:id="rId11"/>
    <p:sldId id="313" r:id="rId12"/>
    <p:sldId id="314" r:id="rId13"/>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C000"/>
    <a:srgbClr val="022052"/>
    <a:srgbClr val="FFFF00"/>
    <a:srgbClr val="EB8325"/>
    <a:srgbClr val="E97A15"/>
    <a:srgbClr val="D36E13"/>
    <a:srgbClr val="D18915"/>
    <a:srgbClr val="E39517"/>
    <a:srgbClr val="FA7D00"/>
    <a:srgbClr val="FF86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69" autoAdjust="0"/>
    <p:restoredTop sz="64691" autoAdjust="0"/>
  </p:normalViewPr>
  <p:slideViewPr>
    <p:cSldViewPr snapToGrid="0">
      <p:cViewPr varScale="1">
        <p:scale>
          <a:sx n="85" d="100"/>
          <a:sy n="85" d="100"/>
        </p:scale>
        <p:origin x="1968"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01" d="100"/>
          <a:sy n="101" d="100"/>
        </p:scale>
        <p:origin x="2960" y="192"/>
      </p:cViewPr>
      <p:guideLst>
        <p:guide orient="horz" pos="2928"/>
        <p:guide pos="2160"/>
      </p:guideLst>
    </p:cSldViewPr>
  </p:notesViewPr>
  <p:gridSpacing cx="91439" cy="91439"/>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E8C45910-C760-4F07-BB60-B114AA3243E3}" type="datetimeFigureOut">
              <a:rPr lang="en-US" smtClean="0"/>
              <a:t>5/7/17</a:t>
            </a:fld>
            <a:endParaRPr lang="en-US" dirty="0"/>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F2B4DD0A-D2FE-405E-B328-67B8AEA59707}" type="slidenum">
              <a:rPr lang="en-US" smtClean="0"/>
              <a:t>‹#›</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931"/>
            <a:ext cx="1270000" cy="635000"/>
          </a:xfrm>
          <a:prstGeom prst="rect">
            <a:avLst/>
          </a:prstGeom>
        </p:spPr>
      </p:pic>
    </p:spTree>
    <p:extLst>
      <p:ext uri="{BB962C8B-B14F-4D97-AF65-F5344CB8AC3E}">
        <p14:creationId xmlns:p14="http://schemas.microsoft.com/office/powerpoint/2010/main" val="38464483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81892EE4-E14D-4FAA-B9C1-98613337A36C}" type="datetime1">
              <a:rPr lang="en-US" altLang="en-US"/>
              <a:pPr>
                <a:defRPr/>
              </a:pPr>
              <a:t>5/7/17</a:t>
            </a:fld>
            <a:endParaRPr lang="en-US" altLang="en-US" dirty="0"/>
          </a:p>
        </p:txBody>
      </p:sp>
      <p:sp>
        <p:nvSpPr>
          <p:cNvPr id="4100" name="Rectangle 4"/>
          <p:cNvSpPr>
            <a:spLocks noGrp="1" noRot="1" noChangeAspect="1" noChangeArrowheads="1" noTextEdit="1"/>
          </p:cNvSpPr>
          <p:nvPr>
            <p:ph type="sldImg" idx="2"/>
          </p:nvPr>
        </p:nvSpPr>
        <p:spPr bwMode="auto">
          <a:xfrm>
            <a:off x="914400" y="696913"/>
            <a:ext cx="5027932" cy="37709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14400" y="4558031"/>
            <a:ext cx="502920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r>
              <a:rPr lang="en-GB" dirty="0" smtClean="0"/>
              <a:t>© FIRST Inc. </a:t>
            </a:r>
            <a:r>
              <a:rPr lang="mr-IN" dirty="0" smtClean="0"/>
              <a:t>(CC BY-NC-SA 4.0)</a:t>
            </a:r>
            <a:r>
              <a:rPr lang="en-US" dirty="0" smtClean="0"/>
              <a:t> </a:t>
            </a:r>
            <a:endParaRPr lang="en-GB" dirty="0"/>
          </a:p>
        </p:txBody>
      </p:sp>
      <p:sp>
        <p:nvSpPr>
          <p:cNvPr id="2355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Lab for Module 2: </a:t>
            </a:r>
            <a:r>
              <a:rPr lang="en-US" altLang="en-US" sz="1000" b="1" dirty="0" smtClean="0">
                <a:latin typeface="Lucida Sans"/>
              </a:rPr>
              <a:t>Starting with a CSIRT Team</a:t>
            </a:r>
            <a:r>
              <a:rPr lang="en-US" altLang="en-US" sz="1000" b="1" dirty="0" smtClean="0">
                <a:latin typeface="Lucida Sans"/>
                <a:cs typeface="Arial" charset="0"/>
              </a:rPr>
              <a:t>:</a:t>
            </a:r>
            <a:r>
              <a:rPr lang="en-US" altLang="en-US" sz="1000" b="0" i="1" dirty="0" smtClean="0">
                <a:latin typeface="Lucida Sans"/>
                <a:cs typeface="Arial" charset="0"/>
              </a:rPr>
              <a:t> 0 minutes</a:t>
            </a: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a:t>
            </a:r>
            <a:r>
              <a:rPr lang="en-US" altLang="en-US" sz="1000" b="0" baseline="0" dirty="0" smtClean="0">
                <a:latin typeface="Lucida Sans"/>
                <a:cs typeface="Arial" charset="0"/>
              </a:rPr>
              <a:t> that we have stepped through the starting-out process for a CSIRT team, you will get a chance to practice all these steps in a scenario. </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Approximate time for Lab:</a:t>
            </a:r>
            <a:r>
              <a:rPr lang="en-US" altLang="en-US" sz="1000" i="1" dirty="0" smtClean="0">
                <a:latin typeface="Lucida Sans"/>
                <a:cs typeface="Arial" charset="0"/>
              </a:rPr>
              <a:t> 40</a:t>
            </a:r>
            <a:r>
              <a:rPr lang="en-US" altLang="en-US" sz="1000" i="1" baseline="0" dirty="0" smtClean="0">
                <a:latin typeface="Lucida Sans"/>
                <a:cs typeface="Arial" charset="0"/>
              </a:rPr>
              <a:t> t</a:t>
            </a:r>
            <a:r>
              <a:rPr lang="en-US" altLang="en-US" sz="1000" i="1" dirty="0" smtClean="0">
                <a:latin typeface="Lucida Sans"/>
                <a:cs typeface="Arial" charset="0"/>
              </a:rPr>
              <a:t>o 70 minutes</a:t>
            </a:r>
            <a:endParaRPr lang="en-US" altLang="en-US" b="0" baseline="0" dirty="0" smtClean="0">
              <a:latin typeface="Lucida Sans"/>
              <a:cs typeface="Arial" charset="0"/>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a:t>
            </a:fld>
            <a:endParaRPr lang="en-US" altLang="en-US" sz="800" dirty="0">
              <a:latin typeface="Lucida Sans"/>
            </a:endParaRPr>
          </a:p>
        </p:txBody>
      </p:sp>
    </p:spTree>
    <p:extLst>
      <p:ext uri="{BB962C8B-B14F-4D97-AF65-F5344CB8AC3E}">
        <p14:creationId xmlns:p14="http://schemas.microsoft.com/office/powerpoint/2010/main" val="21139284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to 10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 learning check!</a:t>
            </a:r>
          </a:p>
          <a:p>
            <a:pPr marL="0" indent="0">
              <a:buNone/>
              <a:defRPr/>
            </a:pPr>
            <a:r>
              <a:rPr lang="en-US" altLang="en-US" sz="1000" b="1" dirty="0" smtClean="0">
                <a:latin typeface="Lucida Sans"/>
                <a:cs typeface="Arial" charset="0"/>
              </a:rPr>
              <a:t>Ask:</a:t>
            </a:r>
            <a:r>
              <a:rPr lang="en-US" altLang="en-US" sz="1000" b="0" baseline="0" dirty="0" smtClean="0">
                <a:latin typeface="Lucida Sans"/>
                <a:cs typeface="Arial" charset="0"/>
              </a:rPr>
              <a:t> [</a:t>
            </a:r>
            <a:r>
              <a:rPr lang="en-US" sz="1000" dirty="0" smtClean="0">
                <a:latin typeface="Lucida Sans"/>
              </a:rPr>
              <a:t>Based on the audience, ask one or both questions.] If your organization is corporate, how might you have set up your CSIRT differently in a governmental environment?</a:t>
            </a:r>
            <a:r>
              <a:rPr lang="en-US" sz="1000" baseline="0" dirty="0" smtClean="0">
                <a:latin typeface="Lucida Sans"/>
              </a:rPr>
              <a:t> </a:t>
            </a:r>
            <a:r>
              <a:rPr lang="en-US" sz="1000" dirty="0" smtClean="0">
                <a:latin typeface="Lucida Sans"/>
              </a:rPr>
              <a:t>If your organization is governmental, how might you have set up your CSIRT differently in a corporate environment?</a:t>
            </a:r>
          </a:p>
          <a:p>
            <a:pPr eaLnBrk="1" hangingPunct="1"/>
            <a:r>
              <a:rPr lang="en-US" altLang="en-US" sz="1000" b="1" dirty="0" smtClean="0">
                <a:latin typeface="Lucida Sans"/>
                <a:cs typeface="Arial" charset="0"/>
              </a:rPr>
              <a:t>Mention:</a:t>
            </a:r>
            <a:r>
              <a:rPr lang="en-US" altLang="en-US" sz="1000" b="0" dirty="0" smtClean="0">
                <a:latin typeface="Lucida Sans"/>
                <a:cs typeface="Arial" charset="0"/>
              </a:rPr>
              <a:t> There are no </a:t>
            </a:r>
            <a:r>
              <a:rPr lang="en-US" altLang="en-US" sz="1000" b="0" baseline="0" dirty="0" smtClean="0">
                <a:latin typeface="Lucida Sans"/>
                <a:cs typeface="Arial" charset="0"/>
              </a:rPr>
              <a:t>right or wrong answers.</a:t>
            </a:r>
          </a:p>
          <a:p>
            <a:pPr eaLnBrk="1" hangingPunct="1"/>
            <a:r>
              <a:rPr lang="en-US" altLang="en-US" sz="1000" b="1" baseline="0" dirty="0" smtClean="0">
                <a:latin typeface="Lucida Sans"/>
                <a:cs typeface="Arial" charset="0"/>
              </a:rPr>
              <a:t>Focus </a:t>
            </a:r>
            <a:r>
              <a:rPr lang="en-US" altLang="en-US" sz="1000" b="0" baseline="0" dirty="0" smtClean="0">
                <a:latin typeface="Lucida Sans"/>
                <a:cs typeface="Arial" charset="0"/>
              </a:rPr>
              <a:t>on different experiences in these areas, plus any other areas you think are worth covering:</a:t>
            </a:r>
          </a:p>
          <a:p>
            <a:pPr marL="171450" indent="-171450" eaLnBrk="1" hangingPunct="1">
              <a:buFont typeface="Arial" pitchFamily="34" charset="0"/>
              <a:buChar char="•"/>
            </a:pPr>
            <a:r>
              <a:rPr lang="en-US" altLang="en-US" sz="1000" b="0" baseline="0" dirty="0" smtClean="0">
                <a:latin typeface="Lucida Sans"/>
                <a:cs typeface="Arial" charset="0"/>
              </a:rPr>
              <a:t>Organizational and management structures</a:t>
            </a:r>
          </a:p>
          <a:p>
            <a:pPr marL="171450" indent="-171450" eaLnBrk="1" hangingPunct="1">
              <a:buFont typeface="Arial" pitchFamily="34" charset="0"/>
              <a:buChar char="•"/>
            </a:pPr>
            <a:r>
              <a:rPr lang="en-US" altLang="en-US" sz="1000" b="0" baseline="0" dirty="0" smtClean="0">
                <a:latin typeface="Lucida Sans"/>
                <a:cs typeface="Arial" charset="0"/>
              </a:rPr>
              <a:t>Compliance rules or laws</a:t>
            </a:r>
          </a:p>
          <a:p>
            <a:pPr marL="171450" indent="-171450" eaLnBrk="1" hangingPunct="1">
              <a:buFont typeface="Arial" pitchFamily="34" charset="0"/>
              <a:buChar char="•"/>
            </a:pPr>
            <a:r>
              <a:rPr lang="en-US" altLang="en-US" sz="1000" b="0" baseline="0" dirty="0" smtClean="0">
                <a:latin typeface="Lucida Sans"/>
                <a:cs typeface="Arial" charset="0"/>
              </a:rPr>
              <a:t>Organizational culture regarding open or closed communication</a:t>
            </a:r>
          </a:p>
          <a:p>
            <a:pPr marL="171450" indent="-171450" eaLnBrk="1" hangingPunct="1">
              <a:buFont typeface="Arial" pitchFamily="34" charset="0"/>
              <a:buChar char="•"/>
            </a:pPr>
            <a:r>
              <a:rPr lang="en-US" altLang="en-US" sz="1000" b="0" baseline="0" dirty="0" smtClean="0">
                <a:latin typeface="Lucida Sans"/>
                <a:cs typeface="Arial" charset="0"/>
              </a:rPr>
              <a:t>Visibility and reportability to the general public of one’s actions in the public versus private sector</a:t>
            </a:r>
          </a:p>
          <a:p>
            <a:pPr marL="171450" indent="-171450" eaLnBrk="1" hangingPunct="1">
              <a:buFont typeface="Arial" pitchFamily="34" charset="0"/>
              <a:buChar char="•"/>
            </a:pPr>
            <a:r>
              <a:rPr lang="en-US" altLang="en-US" sz="1000" b="0" baseline="0" dirty="0" smtClean="0">
                <a:latin typeface="Lucida Sans"/>
                <a:cs typeface="Arial" charset="0"/>
              </a:rPr>
              <a:t>How potential CSIRT members are sourced and hired</a:t>
            </a:r>
          </a:p>
          <a:p>
            <a:pPr marL="171450" indent="-171450" eaLnBrk="1" hangingPunct="1">
              <a:buFont typeface="Arial" pitchFamily="34" charset="0"/>
              <a:buChar char="•"/>
            </a:pPr>
            <a:r>
              <a:rPr lang="en-US" altLang="en-US" sz="1000" b="0" baseline="0" dirty="0" smtClean="0">
                <a:latin typeface="Lucida Sans"/>
                <a:cs typeface="Arial" charset="0"/>
              </a:rPr>
              <a:t>Authority versus autonomy in roles</a:t>
            </a:r>
          </a:p>
          <a:p>
            <a:pPr marL="171450" indent="-171450" eaLnBrk="1" hangingPunct="1">
              <a:buFont typeface="Arial" pitchFamily="34" charset="0"/>
              <a:buChar char="•"/>
            </a:pPr>
            <a:r>
              <a:rPr lang="en-US" altLang="en-US" sz="1000" b="0" baseline="0" dirty="0" smtClean="0">
                <a:latin typeface="Lucida Sans"/>
                <a:cs typeface="Arial" charset="0"/>
              </a:rPr>
              <a:t>Community partners, agencies, politics</a:t>
            </a:r>
          </a:p>
          <a:p>
            <a:pPr marL="0" indent="0" eaLnBrk="1" hangingPunct="1">
              <a:buFont typeface="Arial" pitchFamily="34" charset="0"/>
              <a:buNone/>
            </a:pPr>
            <a:r>
              <a:rPr lang="en-US" altLang="en-US" sz="1000" b="1" baseline="0" dirty="0" smtClean="0">
                <a:latin typeface="Lucida Sans"/>
                <a:cs typeface="Arial" charset="0"/>
              </a:rPr>
              <a:t>Comment on</a:t>
            </a:r>
            <a:r>
              <a:rPr lang="en-US" altLang="en-US" sz="1000" b="0" baseline="0" dirty="0" smtClean="0">
                <a:latin typeface="Lucida Sans"/>
                <a:cs typeface="Arial" charset="0"/>
              </a:rPr>
              <a:t> similarities of approach between corporate and governmental CSIRTs.</a:t>
            </a:r>
          </a:p>
          <a:p>
            <a:pPr eaLnBrk="1" hangingPunct="1"/>
            <a:endParaRPr lang="en-US" altLang="en-US" sz="1000" b="0" baseline="0" dirty="0" smtClean="0">
              <a:latin typeface="Lucida Sans"/>
              <a:cs typeface="Arial" charset="0"/>
            </a:endParaRPr>
          </a:p>
        </p:txBody>
      </p:sp>
      <p:sp>
        <p:nvSpPr>
          <p:cNvPr id="6"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7"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10</a:t>
            </a:fld>
            <a:endParaRPr lang="en-US" altLang="en-US" sz="800" dirty="0">
              <a:latin typeface="Lucida Sans"/>
            </a:endParaRPr>
          </a:p>
        </p:txBody>
      </p:sp>
    </p:spTree>
    <p:extLst>
      <p:ext uri="{BB962C8B-B14F-4D97-AF65-F5344CB8AC3E}">
        <p14:creationId xmlns:p14="http://schemas.microsoft.com/office/powerpoint/2010/main" val="3568765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914400" y="696913"/>
            <a:ext cx="5027613" cy="3770312"/>
          </a:xfrm>
          <a:ln/>
        </p:spPr>
      </p:sp>
      <p:sp>
        <p:nvSpPr>
          <p:cNvPr id="35843"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Questions: </a:t>
            </a:r>
            <a:r>
              <a:rPr lang="en-US" altLang="en-US" sz="1000" i="1" dirty="0" smtClean="0">
                <a:latin typeface="Lucida Sans"/>
                <a:cs typeface="Arial" charset="0"/>
              </a:rPr>
              <a:t>1 to 10 minutes</a:t>
            </a:r>
            <a:endParaRPr lang="en-US" altLang="en-US" sz="1000" dirty="0" smtClean="0">
              <a:latin typeface="Lucida Sans"/>
              <a:cs typeface="Arial" charset="0"/>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sz="1000" b="1" kern="1200" dirty="0" smtClean="0">
                <a:solidFill>
                  <a:schemeClr val="tx1"/>
                </a:solidFill>
                <a:effectLst/>
                <a:latin typeface="Lucida Sans"/>
              </a:rPr>
              <a:t>Say: </a:t>
            </a:r>
            <a:r>
              <a:rPr lang="en-US" sz="1000" b="0" kern="1200" dirty="0" smtClean="0">
                <a:solidFill>
                  <a:schemeClr val="tx1"/>
                </a:solidFill>
                <a:effectLst/>
                <a:latin typeface="Lucida Sans"/>
              </a:rPr>
              <a:t>So we’ve simulated </a:t>
            </a:r>
            <a:r>
              <a:rPr lang="en-US" sz="1000" dirty="0" smtClean="0">
                <a:latin typeface="Lucida Sans"/>
              </a:rPr>
              <a:t>setting up policies, plans, and communication</a:t>
            </a:r>
            <a:r>
              <a:rPr lang="en-US" sz="1000" baseline="0" dirty="0" smtClean="0">
                <a:latin typeface="Lucida Sans"/>
              </a:rPr>
              <a:t> for </a:t>
            </a:r>
            <a:r>
              <a:rPr lang="en-US" sz="1000" dirty="0" smtClean="0">
                <a:latin typeface="Lucida Sans"/>
              </a:rPr>
              <a:t>a new CSIRT.</a:t>
            </a:r>
            <a:r>
              <a:rPr lang="en-US" sz="1000" kern="1200" dirty="0" smtClean="0">
                <a:solidFill>
                  <a:schemeClr val="tx1"/>
                </a:solidFill>
                <a:effectLst/>
                <a:latin typeface="Lucida Sans"/>
              </a:rPr>
              <a:t> </a:t>
            </a:r>
            <a:r>
              <a:rPr lang="en-US" altLang="en-US" sz="1000" dirty="0" smtClean="0">
                <a:latin typeface="Lucida Sans"/>
                <a:cs typeface="Arial" charset="0"/>
              </a:rPr>
              <a:t>Any questions?</a:t>
            </a:r>
          </a:p>
          <a:p>
            <a:pPr eaLnBrk="1" hangingPunct="1">
              <a:defRPr/>
            </a:pPr>
            <a:r>
              <a:rPr lang="en-US" altLang="en-US" sz="1000" b="1" dirty="0" smtClean="0">
                <a:latin typeface="Lucida Sans"/>
                <a:cs typeface="Arial" charset="0"/>
              </a:rPr>
              <a:t>Ask</a:t>
            </a:r>
            <a:r>
              <a:rPr lang="en-US" altLang="en-US" sz="1000" dirty="0" smtClean="0">
                <a:latin typeface="Lucida Sans"/>
                <a:cs typeface="Arial" charset="0"/>
              </a:rPr>
              <a:t> for structured feedback. If there are</a:t>
            </a:r>
            <a:r>
              <a:rPr lang="en-US" altLang="en-US" sz="1000" baseline="0" dirty="0" smtClean="0">
                <a:latin typeface="Lucida Sans"/>
                <a:cs typeface="Arial" charset="0"/>
              </a:rPr>
              <a:t> </a:t>
            </a:r>
            <a:r>
              <a:rPr lang="en-US" altLang="en-US" sz="1000" dirty="0" smtClean="0">
                <a:latin typeface="Lucida Sans"/>
                <a:cs typeface="Arial" charset="0"/>
              </a:rPr>
              <a:t>any large-scale questions or questions on a particular tangent that you didn’t want to address at the moment in the “Parking Lot,” address those questions now, after class,</a:t>
            </a:r>
            <a:r>
              <a:rPr lang="en-US" altLang="en-US" sz="1000" baseline="0" dirty="0" smtClean="0">
                <a:latin typeface="Lucida Sans"/>
                <a:cs typeface="Arial" charset="0"/>
              </a:rPr>
              <a:t> </a:t>
            </a:r>
            <a:r>
              <a:rPr lang="en-US" altLang="en-US" sz="1000" dirty="0" smtClean="0">
                <a:latin typeface="Lucida Sans"/>
                <a:cs typeface="Arial" charset="0"/>
              </a:rPr>
              <a:t>or in a follow-up session.</a:t>
            </a: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11</a:t>
            </a:fld>
            <a:endParaRPr lang="en-US" altLang="en-US" sz="800" dirty="0">
              <a:latin typeface="Lucida Sans"/>
            </a:endParaRPr>
          </a:p>
        </p:txBody>
      </p:sp>
    </p:spTree>
    <p:extLst>
      <p:ext uri="{BB962C8B-B14F-4D97-AF65-F5344CB8AC3E}">
        <p14:creationId xmlns:p14="http://schemas.microsoft.com/office/powerpoint/2010/main" val="12307117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12</a:t>
            </a:fld>
            <a:endParaRPr lang="en-US" altLang="en-US" sz="800" dirty="0">
              <a:latin typeface="Lucida Sans"/>
            </a:endParaRPr>
          </a:p>
        </p:txBody>
      </p:sp>
    </p:spTree>
    <p:extLst>
      <p:ext uri="{BB962C8B-B14F-4D97-AF65-F5344CB8AC3E}">
        <p14:creationId xmlns:p14="http://schemas.microsoft.com/office/powerpoint/2010/main" val="17791833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072899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Lab</a:t>
            </a:r>
            <a:r>
              <a:rPr lang="en-US" altLang="en-US" sz="1000" b="1" baseline="0" dirty="0" smtClean="0">
                <a:latin typeface="Lucida Sans"/>
                <a:cs typeface="Arial" charset="0"/>
              </a:rPr>
              <a:t> Introduction</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2</a:t>
            </a:r>
            <a:r>
              <a:rPr lang="en-US" altLang="en-US" sz="1000" i="1" dirty="0" smtClean="0">
                <a:latin typeface="Lucida Sans"/>
                <a:cs typeface="Arial" charset="0"/>
              </a:rPr>
              <a:t> minutes</a:t>
            </a:r>
          </a:p>
          <a:p>
            <a:pPr eaLnBrk="1" hangingPunct="1">
              <a:defRPr/>
            </a:pPr>
            <a:endParaRPr lang="en-US" altLang="en-US" sz="1000" i="1" dirty="0" smtClean="0">
              <a:latin typeface="Lucida Sans"/>
              <a:cs typeface="Arial" charset="0"/>
            </a:endParaRPr>
          </a:p>
          <a:p>
            <a:pPr eaLnBrk="1" hangingPunct="1">
              <a:defRPr/>
            </a:pPr>
            <a:r>
              <a:rPr lang="en-US" altLang="en-US" sz="1000" b="1" i="0" dirty="0" smtClean="0">
                <a:latin typeface="Lucida Sans"/>
                <a:cs typeface="Arial" charset="0"/>
              </a:rPr>
              <a:t>Pass out Lab</a:t>
            </a:r>
            <a:r>
              <a:rPr lang="en-US" altLang="en-US" sz="1000" b="1" i="0" baseline="0" dirty="0" smtClean="0">
                <a:latin typeface="Lucida Sans"/>
                <a:cs typeface="Arial" charset="0"/>
              </a:rPr>
              <a:t> Student Guides.</a:t>
            </a:r>
            <a:endParaRPr lang="en-US" altLang="en-US" sz="1000" i="1" dirty="0" smtClean="0">
              <a:latin typeface="Lucida Sans"/>
              <a:cs typeface="Arial" charset="0"/>
            </a:endParaRPr>
          </a:p>
          <a:p>
            <a:pPr eaLnBrk="1" hangingPunct="1">
              <a:defRPr/>
            </a:pPr>
            <a:endParaRPr lang="en-US" altLang="en-US" sz="1000" b="1" i="0" dirty="0" smtClean="0">
              <a:latin typeface="Lucida Sans"/>
              <a:cs typeface="Arial" charset="0"/>
            </a:endParaRPr>
          </a:p>
          <a:p>
            <a:pPr eaLnBrk="1" hangingPunct="1">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Open your Lab Student Guide for Module 2. I will guide you through each step. </a:t>
            </a:r>
            <a:r>
              <a:rPr lang="en-US" altLang="en-US" sz="1000" b="0" dirty="0" smtClean="0">
                <a:latin typeface="Lucida Sans"/>
              </a:rPr>
              <a:t>Each individual</a:t>
            </a:r>
            <a:r>
              <a:rPr lang="en-US" altLang="en-US" sz="1000" b="0" baseline="0" dirty="0" smtClean="0">
                <a:latin typeface="Lucida Sans"/>
              </a:rPr>
              <a:t> or team will likely have a slightly different answer to specific questions and take a slightly different approach. We will discuss these differing approaches at the end of the lab so you will gain experience from your fellow students.  </a:t>
            </a:r>
          </a:p>
          <a:p>
            <a:pPr eaLnBrk="1" hangingPunct="1">
              <a:defRPr/>
            </a:pPr>
            <a:endParaRPr lang="en-US" altLang="en-US" sz="1000" baseline="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dirty="0" smtClean="0">
                <a:latin typeface="Lucida Sans"/>
              </a:rPr>
              <a:t>I’d</a:t>
            </a:r>
            <a:r>
              <a:rPr lang="en-US" sz="1000" baseline="0" dirty="0" smtClean="0">
                <a:latin typeface="Lucida Sans"/>
              </a:rPr>
              <a:t> like you to </a:t>
            </a:r>
            <a:r>
              <a:rPr lang="en-US" sz="1000" dirty="0" smtClean="0">
                <a:latin typeface="Lucida Sans"/>
              </a:rPr>
              <a:t>split into small groups [2</a:t>
            </a:r>
            <a:r>
              <a:rPr lang="en-US" sz="1000" baseline="0" dirty="0" smtClean="0">
                <a:latin typeface="Lucida Sans"/>
              </a:rPr>
              <a:t> to 4 people based on the room]</a:t>
            </a:r>
            <a:r>
              <a:rPr lang="en-US" sz="1000" dirty="0" smtClean="0">
                <a:latin typeface="Lucida Sans"/>
              </a:rPr>
              <a:t>. As a team, you will review the scenario and analyze the information given to you. </a:t>
            </a:r>
          </a:p>
          <a:p>
            <a:endParaRPr lang="en-US" sz="1000" dirty="0" smtClean="0">
              <a:latin typeface="Lucida Sans"/>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sz="1000" dirty="0" smtClean="0">
                <a:latin typeface="Lucida Sans"/>
              </a:rPr>
              <a:t>You will take a scenario and move through the steps of setting up policies, plans, and communication</a:t>
            </a:r>
            <a:r>
              <a:rPr lang="en-US" sz="1000" baseline="0" dirty="0" smtClean="0">
                <a:latin typeface="Lucida Sans"/>
              </a:rPr>
              <a:t> for </a:t>
            </a:r>
            <a:r>
              <a:rPr lang="en-US" sz="1000" dirty="0" smtClean="0">
                <a:latin typeface="Lucida Sans"/>
              </a:rPr>
              <a:t>a new CSIRT. </a:t>
            </a:r>
            <a:r>
              <a:rPr lang="en-US" altLang="en-US" sz="1000" b="0" baseline="0" dirty="0" smtClean="0">
                <a:latin typeface="Lucida Sans"/>
                <a:cs typeface="Arial" charset="0"/>
              </a:rPr>
              <a:t>Once we have completed the exercise, we will discuss the answers so you can learn more from others in the class. </a:t>
            </a:r>
          </a:p>
          <a:p>
            <a:pPr eaLnBrk="1" hangingPunct="1">
              <a:defRPr/>
            </a:pPr>
            <a:endParaRPr lang="en-US" altLang="en-US" sz="1000" b="0" baseline="0" dirty="0" smtClean="0">
              <a:latin typeface="Lucida Sans"/>
              <a:cs typeface="Arial" charset="0"/>
            </a:endParaRPr>
          </a:p>
          <a:p>
            <a:pPr eaLnBrk="1" hangingPunct="1">
              <a:defRPr/>
            </a:pPr>
            <a:r>
              <a:rPr lang="en-US" altLang="en-US" sz="1000" b="0" baseline="0" dirty="0" smtClean="0">
                <a:latin typeface="Lucida Sans"/>
                <a:cs typeface="Arial" charset="0"/>
              </a:rPr>
              <a:t>Any questions? [Answer questions briefly.]</a:t>
            </a:r>
          </a:p>
          <a:p>
            <a:pPr eaLnBrk="1" hangingPunct="1">
              <a:defRPr/>
            </a:pPr>
            <a:endParaRPr lang="en-US" altLang="en-US" sz="1000" b="0" baseline="0" dirty="0" smtClean="0">
              <a:latin typeface="Lucida Sans"/>
              <a:cs typeface="Arial" charset="0"/>
            </a:endParaRPr>
          </a:p>
          <a:p>
            <a:pPr eaLnBrk="1" hangingPunct="1">
              <a:defRPr/>
            </a:pPr>
            <a:r>
              <a:rPr lang="en-US" altLang="en-US" sz="1000" b="0" baseline="0" dirty="0" smtClean="0">
                <a:latin typeface="Lucida Sans"/>
                <a:cs typeface="Arial" charset="0"/>
              </a:rPr>
              <a:t>And now, let’s get started!</a:t>
            </a:r>
            <a:endParaRPr lang="en-US" altLang="en-US" sz="1000" b="0" dirty="0" smtClean="0">
              <a:latin typeface="Lucida Sans"/>
              <a:cs typeface="Arial" charset="0"/>
            </a:endParaRP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Lab</a:t>
            </a:r>
            <a:r>
              <a:rPr lang="en-US" altLang="en-US" sz="1000" b="1" baseline="0" dirty="0" smtClean="0">
                <a:latin typeface="Lucida Sans"/>
                <a:cs typeface="Arial" charset="0"/>
              </a:rPr>
              <a:t> Scenario</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2</a:t>
            </a:r>
            <a:r>
              <a:rPr lang="en-US" altLang="en-US" sz="1000" i="1" dirty="0" smtClean="0">
                <a:latin typeface="Lucida Sans"/>
                <a:cs typeface="Arial" charset="0"/>
              </a:rPr>
              <a:t> minutes</a:t>
            </a:r>
            <a:endParaRPr lang="en-US" altLang="en-US" sz="1000" b="1" i="0" dirty="0" smtClean="0">
              <a:latin typeface="Lucida Sans"/>
              <a:cs typeface="Arial" charset="0"/>
            </a:endParaRPr>
          </a:p>
          <a:p>
            <a:pPr eaLnBrk="1" hangingPunct="1">
              <a:defRPr/>
            </a:pPr>
            <a:endParaRPr lang="en-US" altLang="en-US" sz="1000" b="1" i="0" dirty="0" smtClean="0">
              <a:latin typeface="Lucida Sans"/>
              <a:cs typeface="Arial" charset="0"/>
            </a:endParaRPr>
          </a:p>
          <a:p>
            <a:pPr lvl="0">
              <a:buSzTx/>
              <a:buFont typeface="Arial" charset="0"/>
              <a:buNone/>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Here’s the scenario: </a:t>
            </a:r>
            <a:r>
              <a:rPr lang="en-US" sz="1000" b="0" dirty="0" smtClean="0">
                <a:latin typeface="Lucida Sans"/>
              </a:rPr>
              <a:t>It is 1991 and Yugoslavia is splitting into multiple countries. One of the new governments has asked you to set up a new CSIRT for it. This CSIRT’s responsibility will be to protect the central governmental assets. Some systems are handled independently, such as the rail system and airport. </a:t>
            </a:r>
          </a:p>
          <a:p>
            <a:pPr lvl="0">
              <a:buSzTx/>
              <a:buFont typeface="Arial" charset="0"/>
              <a:buNone/>
              <a:defRPr/>
            </a:pPr>
            <a:endParaRPr lang="en-US" sz="10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sz="1000" dirty="0" smtClean="0">
                <a:latin typeface="Lucida Sans"/>
              </a:rPr>
              <a:t>Each team will address this fictional request and address the questions presented during the lecture. Feel free to fill in any blanks in knowledge with any scenario to which your team agrees. </a:t>
            </a:r>
            <a:r>
              <a:rPr lang="en-US" sz="1000" kern="1200" dirty="0" smtClean="0">
                <a:solidFill>
                  <a:schemeClr val="tx1"/>
                </a:solidFill>
                <a:effectLst/>
                <a:latin typeface="Lucida Sans"/>
              </a:rPr>
              <a:t>For example, you may decide for this exercise that the constituency is all central government employees, or just the networks and external websites. </a:t>
            </a:r>
          </a:p>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endParaRPr lang="en-US" sz="1000" kern="1200" dirty="0" smtClean="0">
              <a:solidFill>
                <a:schemeClr val="tx1"/>
              </a:solidFill>
              <a:effectLst/>
              <a:latin typeface="Lucida Sans"/>
            </a:endParaRPr>
          </a:p>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sz="1000" kern="1200" dirty="0" smtClean="0">
                <a:solidFill>
                  <a:schemeClr val="tx1"/>
                </a:solidFill>
                <a:effectLst/>
                <a:latin typeface="Lucida Sans"/>
              </a:rPr>
              <a:t>If you took Module 1, this scenario is a continuation of the scenario in that lab.</a:t>
            </a:r>
          </a:p>
        </p:txBody>
      </p:sp>
      <p:sp>
        <p:nvSpPr>
          <p:cNvPr id="8"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Answer These Questions</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16 to 20</a:t>
            </a:r>
            <a:r>
              <a:rPr lang="en-US" altLang="en-US" sz="1000" i="1" dirty="0" smtClean="0">
                <a:latin typeface="Lucida Sans"/>
                <a:cs typeface="Arial" charset="0"/>
              </a:rPr>
              <a:t> minutes</a:t>
            </a:r>
          </a:p>
          <a:p>
            <a:endParaRPr lang="en-US" sz="1000" b="1" dirty="0" smtClean="0">
              <a:latin typeface="Lucida Sans"/>
            </a:endParaRPr>
          </a:p>
          <a:p>
            <a:r>
              <a:rPr lang="en-US" sz="1000" b="1" dirty="0" smtClean="0">
                <a:latin typeface="Lucida Sans"/>
              </a:rPr>
              <a:t>Say: </a:t>
            </a:r>
            <a:r>
              <a:rPr lang="en-US" sz="1000" dirty="0" smtClean="0">
                <a:latin typeface="Lucida Sans"/>
              </a:rPr>
              <a:t>Now answer these questions in your teams.</a:t>
            </a:r>
          </a:p>
          <a:p>
            <a:endParaRPr lang="en-US" sz="1000" dirty="0" smtClean="0">
              <a:latin typeface="Lucida Sans"/>
            </a:endParaRPr>
          </a:p>
          <a:p>
            <a:pPr marL="0" lvl="0" indent="0">
              <a:buSzTx/>
              <a:buFont typeface="+mj-lt"/>
              <a:buNone/>
            </a:pPr>
            <a:r>
              <a:rPr lang="en-US" sz="1000" dirty="0" smtClean="0">
                <a:latin typeface="Lucida Sans"/>
              </a:rPr>
              <a:t>1. List three policies and write out the main elements of one in detail.</a:t>
            </a:r>
          </a:p>
          <a:p>
            <a:pPr marL="0" lvl="0" indent="0">
              <a:buSzTx/>
              <a:buFont typeface="+mj-lt"/>
              <a:buNone/>
            </a:pPr>
            <a:r>
              <a:rPr lang="en-US" sz="1000" dirty="0" smtClean="0">
                <a:latin typeface="Lucida Sans"/>
              </a:rPr>
              <a:t>2. Write a summary of your disaster recovery plan. Which elements should it include?</a:t>
            </a:r>
          </a:p>
          <a:p>
            <a:pPr marL="0" lvl="0" indent="0">
              <a:buSzTx/>
              <a:buFont typeface="+mj-lt"/>
              <a:buNone/>
            </a:pPr>
            <a:r>
              <a:rPr lang="en-US" sz="1000" dirty="0" smtClean="0">
                <a:latin typeface="Lucida Sans"/>
              </a:rPr>
              <a:t>3. Based on a policy you created, write the basics of a procedure you would create.</a:t>
            </a:r>
          </a:p>
          <a:p>
            <a:pPr marL="0" lvl="0" indent="0">
              <a:buSzTx/>
              <a:buFont typeface="+mj-lt"/>
              <a:buNone/>
            </a:pPr>
            <a:r>
              <a:rPr lang="en-US" sz="1000" dirty="0" smtClean="0">
                <a:latin typeface="Lucida Sans"/>
              </a:rPr>
              <a:t>4. Based on the scenario you established and your </a:t>
            </a:r>
            <a:r>
              <a:rPr lang="en-US" sz="1000" b="0" dirty="0" smtClean="0">
                <a:latin typeface="Lucida Sans"/>
              </a:rPr>
              <a:t>constituency, determine which communication methods would work the best, and for which types of communication.</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0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Give students 15 minutes to talk through</a:t>
            </a:r>
            <a:r>
              <a:rPr lang="en-US" sz="1000" b="1" baseline="0" dirty="0" smtClean="0">
                <a:latin typeface="Lucida Sans"/>
              </a:rPr>
              <a:t> the questions.</a:t>
            </a:r>
            <a:endParaRPr lang="en-US" sz="1000" b="1" dirty="0" smtClean="0">
              <a:latin typeface="Lucida Sans"/>
            </a:endParaRPr>
          </a:p>
          <a:p>
            <a:endParaRPr lang="en-US" sz="1000" dirty="0">
              <a:latin typeface="Lucida Sans"/>
            </a:endParaRP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5</a:t>
            </a:fld>
            <a:endParaRPr lang="en-US" altLang="en-US" sz="800" dirty="0">
              <a:latin typeface="Lucida Sans"/>
            </a:endParaRPr>
          </a:p>
        </p:txBody>
      </p:sp>
    </p:spTree>
    <p:extLst>
      <p:ext uri="{BB962C8B-B14F-4D97-AF65-F5344CB8AC3E}">
        <p14:creationId xmlns:p14="http://schemas.microsoft.com/office/powerpoint/2010/main" val="4166998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68438" y="693738"/>
            <a:ext cx="3921125" cy="2940050"/>
          </a:xfrm>
        </p:spPr>
      </p:sp>
      <p:sp>
        <p:nvSpPr>
          <p:cNvPr id="3" name="Notes Placeholder 2"/>
          <p:cNvSpPr>
            <a:spLocks noGrp="1"/>
          </p:cNvSpPr>
          <p:nvPr>
            <p:ph type="body" idx="1"/>
          </p:nvPr>
        </p:nvSpPr>
        <p:spPr>
          <a:xfrm>
            <a:off x="625642" y="3922295"/>
            <a:ext cx="5606716" cy="4676875"/>
          </a:xfrm>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900" b="1" dirty="0" smtClean="0">
                <a:latin typeface="Lucida Sans"/>
              </a:rPr>
              <a:t>1. List policies</a:t>
            </a:r>
            <a:r>
              <a:rPr lang="en-US" altLang="en-US" sz="900" b="1" i="0" dirty="0" smtClean="0">
                <a:latin typeface="Lucida Sans"/>
                <a:cs typeface="Arial" charset="0"/>
              </a:rPr>
              <a:t>:</a:t>
            </a:r>
            <a:r>
              <a:rPr lang="en-US" altLang="en-US" sz="900" b="1" i="1" dirty="0" smtClean="0">
                <a:latin typeface="Lucida Sans"/>
                <a:cs typeface="Arial" charset="0"/>
              </a:rPr>
              <a:t> </a:t>
            </a:r>
            <a:r>
              <a:rPr lang="en-US" altLang="en-US" sz="900" b="0" i="1" dirty="0" smtClean="0">
                <a:latin typeface="Lucida Sans"/>
                <a:cs typeface="Arial" charset="0"/>
              </a:rPr>
              <a:t>3 to 5</a:t>
            </a:r>
            <a:r>
              <a:rPr lang="en-US" altLang="en-US" sz="900" i="1" dirty="0" smtClean="0">
                <a:latin typeface="Lucida Sans"/>
                <a:cs typeface="Arial" charset="0"/>
              </a:rPr>
              <a:t> minutes</a:t>
            </a:r>
          </a:p>
          <a:p>
            <a:endParaRPr lang="en-US" sz="9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900" b="1" dirty="0" smtClean="0">
                <a:latin typeface="Lucida Sans"/>
              </a:rPr>
              <a:t>Note: </a:t>
            </a:r>
            <a:r>
              <a:rPr lang="en-US" sz="900" b="0" dirty="0" smtClean="0">
                <a:latin typeface="Lucida Sans"/>
              </a:rPr>
              <a:t>If the</a:t>
            </a:r>
            <a:r>
              <a:rPr lang="en-US" sz="900" b="0" baseline="0" dirty="0" smtClean="0">
                <a:latin typeface="Lucida Sans"/>
              </a:rPr>
              <a:t> learners have gone through the Module 1 lab, link back to whatever conclusions they drew or situational details they gave during that lab.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900" b="1"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900" b="1" dirty="0" smtClean="0">
                <a:latin typeface="Lucida Sans"/>
              </a:rPr>
              <a:t>Say: </a:t>
            </a:r>
            <a:r>
              <a:rPr lang="en-US" sz="900" b="0" dirty="0" smtClean="0">
                <a:latin typeface="Lucida Sans"/>
              </a:rPr>
              <a:t>Now let’s review your answers. First, </a:t>
            </a:r>
            <a:r>
              <a:rPr lang="en-US" sz="900" dirty="0" smtClean="0">
                <a:latin typeface="Lucida Sans"/>
              </a:rPr>
              <a:t>list three policies and write out the main elements of one in detail.</a:t>
            </a:r>
            <a:r>
              <a:rPr lang="en-US" sz="900" b="0" baseline="0" dirty="0" smtClean="0">
                <a:latin typeface="Lucida Sans"/>
              </a:rPr>
              <a:t>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900" b="0" dirty="0" smtClean="0">
              <a:latin typeface="Lucida Sans"/>
            </a:endParaRPr>
          </a:p>
          <a:p>
            <a:r>
              <a:rPr lang="en-US" sz="900" b="1" dirty="0" smtClean="0">
                <a:latin typeface="Lucida Sans"/>
              </a:rPr>
              <a:t>Wait for student responses then say: </a:t>
            </a:r>
            <a:r>
              <a:rPr lang="en-US" sz="900" b="0" kern="1200" baseline="0" dirty="0" smtClean="0">
                <a:solidFill>
                  <a:schemeClr val="tx1"/>
                </a:solidFill>
                <a:effectLst/>
                <a:latin typeface="Lucida Sans"/>
                <a:ea typeface="Lucida Sans" panose="020B0602040502020204" pitchFamily="34" charset="0"/>
                <a:cs typeface="Lucida Sans" panose="020B0602040502020204" pitchFamily="34" charset="0"/>
              </a:rPr>
              <a:t>A</a:t>
            </a:r>
            <a:r>
              <a:rPr lang="en-US" sz="900" b="1" kern="1200" baseline="0" dirty="0" smtClean="0">
                <a:solidFill>
                  <a:schemeClr val="tx1"/>
                </a:solidFill>
                <a:effectLst/>
                <a:latin typeface="Lucida Sans"/>
                <a:ea typeface="Lucida Sans" panose="020B0602040502020204" pitchFamily="34" charset="0"/>
                <a:cs typeface="Lucida Sans" panose="020B0602040502020204" pitchFamily="34" charset="0"/>
              </a:rPr>
              <a:t> </a:t>
            </a: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policy topic should be:</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Specific</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Clear, concise and usable</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Necessary and sufficient</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Implementable and enforceable</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Endorsed by management.</a:t>
            </a:r>
          </a:p>
          <a:p>
            <a:r>
              <a:rPr lang="en-US" sz="900" b="0" kern="1200" baseline="0" dirty="0" smtClean="0">
                <a:solidFill>
                  <a:schemeClr val="tx1"/>
                </a:solidFill>
                <a:effectLst/>
                <a:latin typeface="Lucida Sans"/>
                <a:ea typeface="Lucida Sans" panose="020B0602040502020204" pitchFamily="34" charset="0"/>
                <a:cs typeface="Lucida Sans" panose="020B0602040502020204" pitchFamily="34" charset="0"/>
              </a:rPr>
              <a:t>A </a:t>
            </a: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policy topic should include:</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A mission statement</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Roles</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Duties and responsibilities </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Relationships among the parties involved as well as among the policy, other services, and other policies</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Maintenance and updates</a:t>
            </a:r>
          </a:p>
          <a:p>
            <a:pPr marL="171450" indent="-171450">
              <a:buFont typeface="Arial" pitchFamily="34" charset="0"/>
              <a:buChar char="•"/>
            </a:pP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A glossary of terms </a:t>
            </a:r>
          </a:p>
          <a:p>
            <a:pPr marL="0" indent="0">
              <a:buFont typeface="Arial" pitchFamily="34" charset="0"/>
              <a:buNone/>
            </a:pPr>
            <a:r>
              <a:rPr lang="en-US" sz="900" b="0" kern="1200" baseline="0" dirty="0" smtClean="0">
                <a:solidFill>
                  <a:schemeClr val="tx1"/>
                </a:solidFill>
                <a:effectLst/>
                <a:latin typeface="Lucida Sans"/>
                <a:ea typeface="Lucida Sans" panose="020B0602040502020204" pitchFamily="34" charset="0"/>
                <a:cs typeface="Lucida Sans" panose="020B0602040502020204" pitchFamily="34" charset="0"/>
              </a:rPr>
              <a:t>Encourage that the learners would </a:t>
            </a:r>
            <a:r>
              <a:rPr lang="en-US" sz="900" kern="1200" baseline="0" dirty="0" smtClean="0">
                <a:solidFill>
                  <a:schemeClr val="tx1"/>
                </a:solidFill>
                <a:effectLst/>
                <a:latin typeface="Lucida Sans"/>
                <a:ea typeface="Lucida Sans" panose="020B0602040502020204" pitchFamily="34" charset="0"/>
                <a:cs typeface="Lucida Sans" panose="020B0602040502020204" pitchFamily="34" charset="0"/>
              </a:rPr>
              <a:t>test the validity of that policy in a real-world situation. </a:t>
            </a: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6</a:t>
            </a:fld>
            <a:endParaRPr lang="en-US" altLang="en-US" sz="800" dirty="0">
              <a:latin typeface="Lucida Sans"/>
            </a:endParaRPr>
          </a:p>
        </p:txBody>
      </p:sp>
    </p:spTree>
    <p:extLst>
      <p:ext uri="{BB962C8B-B14F-4D97-AF65-F5344CB8AC3E}">
        <p14:creationId xmlns:p14="http://schemas.microsoft.com/office/powerpoint/2010/main" val="4166998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2. Summarize disaster recovery plan</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3 to 5</a:t>
            </a:r>
            <a:r>
              <a:rPr lang="en-US" altLang="en-US" sz="1000" i="1" dirty="0" smtClean="0">
                <a:latin typeface="Lucida Sans"/>
                <a:cs typeface="Arial" charset="0"/>
              </a:rPr>
              <a:t> minutes</a:t>
            </a:r>
          </a:p>
          <a:p>
            <a:endParaRPr lang="en-US" sz="10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Say: </a:t>
            </a:r>
            <a:r>
              <a:rPr lang="en-US" sz="1000" dirty="0" smtClean="0">
                <a:latin typeface="Lucida Sans"/>
              </a:rPr>
              <a:t>Write a summary of your disaster recovery plan. Which elements should it include?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000" dirty="0" smtClean="0">
              <a:latin typeface="Lucida Sans"/>
            </a:endParaRPr>
          </a:p>
          <a:p>
            <a:pPr algn="l"/>
            <a:r>
              <a:rPr lang="en-US" sz="1000" b="1" dirty="0" smtClean="0">
                <a:latin typeface="Lucida Sans"/>
              </a:rPr>
              <a:t>Wait for student responses then say: </a:t>
            </a:r>
            <a:r>
              <a:rPr lang="en-US" sz="1000" b="0" dirty="0" smtClean="0">
                <a:latin typeface="Lucida Sans"/>
              </a:rPr>
              <a:t>Here are the basic elements in order:</a:t>
            </a:r>
          </a:p>
          <a:p>
            <a:pPr algn="l"/>
            <a:r>
              <a:rPr lang="en-US" sz="1000" dirty="0" smtClean="0">
                <a:latin typeface="Lucida Sans"/>
              </a:rPr>
              <a:t>1. Define the scope.</a:t>
            </a:r>
          </a:p>
          <a:p>
            <a:pPr algn="l"/>
            <a:r>
              <a:rPr lang="en-US" sz="1000" dirty="0" smtClean="0">
                <a:latin typeface="Lucida Sans"/>
              </a:rPr>
              <a:t>2. Clearly articulate assumptions. </a:t>
            </a:r>
          </a:p>
          <a:p>
            <a:pPr algn="l"/>
            <a:r>
              <a:rPr lang="en-US" sz="1000" dirty="0" smtClean="0">
                <a:latin typeface="Lucida Sans"/>
              </a:rPr>
              <a:t>3. Build a list of disaster scenarios and recovery goals.</a:t>
            </a:r>
          </a:p>
          <a:p>
            <a:pPr algn="l"/>
            <a:r>
              <a:rPr lang="en-US" sz="1000" dirty="0" smtClean="0">
                <a:latin typeface="Lucida Sans"/>
              </a:rPr>
              <a:t>4. Define a continuity and recovery strategy for each scenario.</a:t>
            </a:r>
          </a:p>
          <a:p>
            <a:pPr algn="l"/>
            <a:r>
              <a:rPr lang="en-US" sz="1000" dirty="0" smtClean="0">
                <a:latin typeface="Lucida Sans"/>
              </a:rPr>
              <a:t>5. Coordinate the plan with other teams. </a:t>
            </a:r>
          </a:p>
          <a:p>
            <a:pPr algn="l"/>
            <a:r>
              <a:rPr lang="en-US" sz="1000" dirty="0" smtClean="0">
                <a:latin typeface="Lucida Sans"/>
              </a:rPr>
              <a:t>6. Obtain management approval.</a:t>
            </a:r>
          </a:p>
          <a:p>
            <a:pPr algn="l"/>
            <a:r>
              <a:rPr lang="en-US" sz="1000" dirty="0" smtClean="0">
                <a:latin typeface="Lucida Sans"/>
              </a:rPr>
              <a:t>7. Schedule and execute disaster recovery practice drills.</a:t>
            </a:r>
          </a:p>
          <a:p>
            <a:pPr algn="l"/>
            <a:r>
              <a:rPr lang="en-US" sz="1000" dirty="0" smtClean="0">
                <a:latin typeface="Lucida Sans"/>
              </a:rPr>
              <a:t>8. Revisit and revise the plan at scheduled intervals and as necessary.</a:t>
            </a:r>
          </a:p>
          <a:p>
            <a:pPr algn="l"/>
            <a:endParaRPr lang="en-US" sz="1000" dirty="0">
              <a:latin typeface="Lucida Sans"/>
            </a:endParaRP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7</a:t>
            </a:fld>
            <a:endParaRPr lang="en-US" altLang="en-US" sz="800" dirty="0">
              <a:latin typeface="Lucida Sans"/>
            </a:endParaRPr>
          </a:p>
        </p:txBody>
      </p:sp>
    </p:spTree>
    <p:extLst>
      <p:ext uri="{BB962C8B-B14F-4D97-AF65-F5344CB8AC3E}">
        <p14:creationId xmlns:p14="http://schemas.microsoft.com/office/powerpoint/2010/main" val="1376069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smtClean="0">
                <a:latin typeface="Lucida Sans"/>
              </a:rPr>
              <a:t>3. </a:t>
            </a:r>
            <a:r>
              <a:rPr lang="en-US" sz="1000" b="1" dirty="0" smtClean="0">
                <a:latin typeface="Lucida Sans"/>
              </a:rPr>
              <a:t>Outline a procedure</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3 to 5</a:t>
            </a:r>
            <a:r>
              <a:rPr lang="en-US" altLang="en-US" sz="1000" i="1" dirty="0" smtClean="0">
                <a:latin typeface="Lucida Sans"/>
                <a:cs typeface="Arial" charset="0"/>
              </a:rPr>
              <a:t> minutes</a:t>
            </a:r>
          </a:p>
          <a:p>
            <a:endParaRPr lang="en-US" sz="1000" dirty="0" smtClean="0">
              <a:latin typeface="Lucida Sans"/>
            </a:endParaRPr>
          </a:p>
          <a:p>
            <a:pPr indent="-342900">
              <a:buSzTx/>
            </a:pPr>
            <a:r>
              <a:rPr lang="en-US" sz="1000" b="1" dirty="0" smtClean="0">
                <a:latin typeface="Lucida Sans"/>
              </a:rPr>
              <a:t>Say: </a:t>
            </a:r>
            <a:r>
              <a:rPr lang="en-US" sz="1000" dirty="0" smtClean="0">
                <a:latin typeface="Lucida Sans"/>
              </a:rPr>
              <a:t>Based on a policy you created, write the basics of a procedure you would create.</a:t>
            </a:r>
          </a:p>
          <a:p>
            <a:pPr indent="-342900">
              <a:buSzTx/>
            </a:pPr>
            <a:endParaRPr lang="en-US" sz="10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Wait for student responses then say: </a:t>
            </a:r>
            <a:r>
              <a:rPr lang="en-US" sz="1000" b="0" dirty="0" smtClean="0">
                <a:latin typeface="Lucida Sans"/>
              </a:rPr>
              <a:t>Types</a:t>
            </a:r>
            <a:r>
              <a:rPr lang="en-US" sz="1000" b="0" baseline="0" dirty="0" smtClean="0">
                <a:latin typeface="Lucida Sans"/>
              </a:rPr>
              <a:t> of procedures will vary. Emphasize that the </a:t>
            </a:r>
            <a:r>
              <a:rPr lang="en-US" sz="1000" dirty="0" smtClean="0">
                <a:latin typeface="Lucida Sans"/>
              </a:rPr>
              <a:t>descriptions of your procedures, processes, and workflows should follow established policies. Emphasize that a procedure needs to include a sense of relative</a:t>
            </a:r>
            <a:r>
              <a:rPr lang="en-US" sz="1000" baseline="0" dirty="0" smtClean="0">
                <a:latin typeface="Lucida Sans"/>
              </a:rPr>
              <a:t> priority</a:t>
            </a:r>
            <a:r>
              <a:rPr lang="en-US" sz="1000" dirty="0" smtClean="0">
                <a:latin typeface="Lucida Sans"/>
              </a:rPr>
              <a:t>.</a:t>
            </a: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8</a:t>
            </a:fld>
            <a:endParaRPr lang="en-US" altLang="en-US" sz="800" dirty="0">
              <a:latin typeface="Lucida Sans"/>
            </a:endParaRPr>
          </a:p>
        </p:txBody>
      </p:sp>
    </p:spTree>
    <p:extLst>
      <p:ext uri="{BB962C8B-B14F-4D97-AF65-F5344CB8AC3E}">
        <p14:creationId xmlns:p14="http://schemas.microsoft.com/office/powerpoint/2010/main" val="798789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4. Determine communication methods: </a:t>
            </a:r>
            <a:r>
              <a:rPr lang="en-US" altLang="en-US" sz="1000" b="0" i="1" dirty="0" smtClean="0">
                <a:latin typeface="Lucida Sans"/>
                <a:cs typeface="Arial" charset="0"/>
              </a:rPr>
              <a:t>3 to 5</a:t>
            </a:r>
            <a:r>
              <a:rPr lang="en-US" altLang="en-US" sz="1000" i="1" dirty="0" smtClean="0">
                <a:latin typeface="Lucida Sans"/>
                <a:cs typeface="Arial" charset="0"/>
              </a:rPr>
              <a:t> minutes</a:t>
            </a:r>
          </a:p>
          <a:p>
            <a:endParaRPr lang="en-US" sz="1000" dirty="0" smtClean="0">
              <a:latin typeface="Lucida Sans"/>
            </a:endParaRPr>
          </a:p>
          <a:p>
            <a:r>
              <a:rPr lang="en-US" sz="1000" b="1" dirty="0" smtClean="0">
                <a:latin typeface="Lucida Sans"/>
              </a:rPr>
              <a:t>Say: </a:t>
            </a:r>
            <a:r>
              <a:rPr lang="en-US" sz="1000" dirty="0" smtClean="0">
                <a:latin typeface="Lucida Sans"/>
              </a:rPr>
              <a:t>Based on the scenario you established and your constituency, Determine which communication methods would work the best, and for which types of communication.</a:t>
            </a:r>
          </a:p>
          <a:p>
            <a:endParaRPr lang="en-US" sz="10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Wait for student responses then say: </a:t>
            </a:r>
            <a:r>
              <a:rPr lang="en-US" sz="1000" dirty="0" smtClean="0">
                <a:latin typeface="Lucida Sans"/>
              </a:rPr>
              <a:t>Each team will have a different set of communications methods, but the list should include:</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sz="1000" dirty="0" smtClean="0">
                <a:latin typeface="Lucida Sans"/>
              </a:rPr>
              <a:t>General updates to the constituency, which could be emails, flyers, an alert on the internal company website or</a:t>
            </a:r>
            <a:r>
              <a:rPr lang="en-US" sz="1000" baseline="0" dirty="0" smtClean="0">
                <a:latin typeface="Lucida Sans"/>
              </a:rPr>
              <a:t> intranet</a:t>
            </a:r>
            <a:r>
              <a:rPr lang="en-US" sz="1000" dirty="0" smtClean="0">
                <a:latin typeface="Lucida Sans"/>
              </a:rPr>
              <a:t>, a short update or presentation at the company meeting, or any number of other methods. </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sz="1000" dirty="0" smtClean="0">
                <a:latin typeface="Lucida Sans"/>
              </a:rPr>
              <a:t>Awareness training may be called for particularly when you are creating a new department and function. </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sz="1000" dirty="0" smtClean="0">
                <a:latin typeface="Lucida Sans"/>
              </a:rPr>
              <a:t>The establishment</a:t>
            </a:r>
            <a:r>
              <a:rPr lang="en-US" sz="1000" baseline="0" dirty="0" smtClean="0">
                <a:latin typeface="Lucida Sans"/>
              </a:rPr>
              <a:t> of </a:t>
            </a:r>
            <a:r>
              <a:rPr lang="en-US" sz="1000" dirty="0" smtClean="0">
                <a:latin typeface="Lucida Sans"/>
              </a:rPr>
              <a:t>some type of inbound communications when establishing responsibilities, including at least per-incident feedback and periodic surveys. </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r>
              <a:rPr lang="en-US" sz="1000" dirty="0" smtClean="0">
                <a:latin typeface="Lucida Sans"/>
              </a:rPr>
              <a:t>Reaching</a:t>
            </a:r>
            <a:r>
              <a:rPr lang="en-US" sz="1000" baseline="0" dirty="0" smtClean="0">
                <a:latin typeface="Lucida Sans"/>
              </a:rPr>
              <a:t> o</a:t>
            </a:r>
            <a:r>
              <a:rPr lang="en-US" sz="1000" dirty="0" smtClean="0">
                <a:latin typeface="Lucida Sans"/>
              </a:rPr>
              <a:t>ut to the media, or working with the organization’s PR department to coordinate media communications. And distributing</a:t>
            </a:r>
            <a:r>
              <a:rPr lang="en-US" sz="1000" baseline="0" dirty="0" smtClean="0">
                <a:latin typeface="Lucida Sans"/>
              </a:rPr>
              <a:t> security bulletins as needed.</a:t>
            </a:r>
          </a:p>
          <a:p>
            <a:pPr marL="171450" marR="0" indent="-171450" algn="l" defTabSz="457200" rtl="0" eaLnBrk="0" fontAlgn="base" latinLnBrk="0" hangingPunct="0">
              <a:lnSpc>
                <a:spcPct val="100000"/>
              </a:lnSpc>
              <a:spcBef>
                <a:spcPct val="30000"/>
              </a:spcBef>
              <a:spcAft>
                <a:spcPct val="0"/>
              </a:spcAft>
              <a:buClrTx/>
              <a:buSzTx/>
              <a:buFont typeface="Arial" pitchFamily="34" charset="0"/>
              <a:buChar char="•"/>
              <a:tabLst/>
              <a:defRPr/>
            </a:pPr>
            <a:endParaRPr lang="en-US" sz="10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Reiterate:</a:t>
            </a:r>
            <a:r>
              <a:rPr lang="en-US" sz="1000" b="1" baseline="0" dirty="0" smtClean="0">
                <a:latin typeface="Lucida Sans"/>
              </a:rPr>
              <a:t> </a:t>
            </a:r>
            <a:r>
              <a:rPr lang="en-US" sz="1000" dirty="0" smtClean="0">
                <a:latin typeface="Lucida Sans"/>
              </a:rPr>
              <a:t>As stated in the lecture, be very careful with external communications and ensure that established</a:t>
            </a:r>
            <a:r>
              <a:rPr lang="en-US" sz="1000" baseline="0" dirty="0" smtClean="0">
                <a:latin typeface="Lucida Sans"/>
              </a:rPr>
              <a:t> </a:t>
            </a:r>
            <a:r>
              <a:rPr lang="en-US" sz="1000" dirty="0" smtClean="0">
                <a:latin typeface="Lucida Sans"/>
              </a:rPr>
              <a:t>policies are followed. </a:t>
            </a:r>
          </a:p>
        </p:txBody>
      </p:sp>
      <p:sp>
        <p:nvSpPr>
          <p:cNvPr id="5" name="Rectangle 6"/>
          <p:cNvSpPr>
            <a:spLocks noGrp="1" noChangeArrowheads="1"/>
          </p:cNvSpPr>
          <p:nvPr>
            <p:ph type="ftr" sz="quarter" idx="4"/>
          </p:nvPr>
        </p:nvSpPr>
        <p:spPr bwMode="auto">
          <a:xfrm>
            <a:off x="-1" y="8831580"/>
            <a:ext cx="3438659"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2, Starting with a CSIRT, Version 1, © 2016 FIRST</a:t>
            </a:r>
          </a:p>
        </p:txBody>
      </p:sp>
      <p:sp>
        <p:nvSpPr>
          <p:cNvPr id="6"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9</a:t>
            </a:fld>
            <a:endParaRPr lang="en-US" altLang="en-US" sz="800" dirty="0">
              <a:latin typeface="Lucida Sans"/>
            </a:endParaRPr>
          </a:p>
        </p:txBody>
      </p:sp>
    </p:spTree>
    <p:extLst>
      <p:ext uri="{BB962C8B-B14F-4D97-AF65-F5344CB8AC3E}">
        <p14:creationId xmlns:p14="http://schemas.microsoft.com/office/powerpoint/2010/main" val="142446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s (Regular) &amp; Image">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4" name="Text Placeholder 7"/>
          <p:cNvSpPr>
            <a:spLocks noGrp="1"/>
          </p:cNvSpPr>
          <p:nvPr>
            <p:ph type="body" sz="quarter" idx="10"/>
          </p:nvPr>
        </p:nvSpPr>
        <p:spPr>
          <a:xfrm>
            <a:off x="457201" y="1123950"/>
            <a:ext cx="3840480" cy="4327525"/>
          </a:xfrm>
        </p:spPr>
        <p:txBody>
          <a:bodyPr/>
          <a:lstStyle>
            <a:lvl1pPr>
              <a:buClr>
                <a:schemeClr val="tx1"/>
              </a:buClr>
              <a:buSzPct val="100000"/>
              <a:defRPr sz="2000" baseline="0">
                <a:solidFill>
                  <a:schemeClr val="tx1"/>
                </a:solidFill>
                <a:latin typeface="Lucida Sans" panose="020B0602040502020204" pitchFamily="34" charset="0"/>
                <a:cs typeface="Lucida Sans" panose="020B0602040502020204" pitchFamily="34" charset="0"/>
              </a:defRPr>
            </a:lvl1pPr>
            <a:lvl2pPr>
              <a:buClr>
                <a:schemeClr val="tx1"/>
              </a:buClr>
              <a:buSzPct val="100000"/>
              <a:defRPr sz="2000" baseline="0">
                <a:solidFill>
                  <a:schemeClr val="tx1"/>
                </a:solidFill>
                <a:latin typeface="Lucida Sans" panose="020B0602040502020204" pitchFamily="34" charset="0"/>
                <a:cs typeface="Lucida Sans" panose="020B0602040502020204" pitchFamily="34" charset="0"/>
              </a:defRPr>
            </a:lvl2pPr>
            <a:lvl3pPr marL="1028700" indent="-285750">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3pPr>
            <a:lvl4pPr>
              <a:buClr>
                <a:schemeClr val="tx1">
                  <a:lumMod val="65000"/>
                  <a:lumOff val="35000"/>
                </a:schemeClr>
              </a:buClr>
              <a:buSzPct val="100000"/>
              <a:buFont typeface="Wingdings" pitchFamily="2" charset="2"/>
              <a:buChar char="§"/>
              <a:defRPr baseline="0">
                <a:latin typeface="Aharoni" panose="02010803020104030203" pitchFamily="2" charset="-79"/>
              </a:defRPr>
            </a:lvl4pPr>
            <a:lvl5pPr>
              <a:buClr>
                <a:schemeClr val="tx1">
                  <a:lumMod val="65000"/>
                  <a:lumOff val="35000"/>
                </a:schemeClr>
              </a:buClr>
              <a:buSzPct val="100000"/>
              <a:defRPr baseline="0">
                <a:latin typeface="Aharoni" panose="02010803020104030203" pitchFamily="2" charset="-79"/>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6" name="Picture Placeholder 5"/>
          <p:cNvSpPr>
            <a:spLocks noGrp="1"/>
          </p:cNvSpPr>
          <p:nvPr>
            <p:ph type="pic" sz="quarter" idx="11"/>
          </p:nvPr>
        </p:nvSpPr>
        <p:spPr>
          <a:xfrm>
            <a:off x="4848225" y="1238250"/>
            <a:ext cx="3840480" cy="4327525"/>
          </a:xfrm>
        </p:spPr>
        <p:txBody>
          <a:bodyPr/>
          <a:lstStyle>
            <a:lvl1pPr>
              <a:buNone/>
              <a:defRPr/>
            </a:lvl1pPr>
          </a:lstStyle>
          <a:p>
            <a:pPr lvl="0"/>
            <a:endParaRPr lang="en-US" noProof="0" dirty="0"/>
          </a:p>
        </p:txBody>
      </p:sp>
      <p:sp>
        <p:nvSpPr>
          <p:cNvPr id="7" name="Text Placeholder 13"/>
          <p:cNvSpPr>
            <a:spLocks noGrp="1"/>
          </p:cNvSpPr>
          <p:nvPr>
            <p:ph type="body" sz="quarter" idx="12"/>
          </p:nvPr>
        </p:nvSpPr>
        <p:spPr>
          <a:xfrm>
            <a:off x="4848224" y="5667375"/>
            <a:ext cx="3840480" cy="276225"/>
          </a:xfrm>
        </p:spPr>
        <p:txBody>
          <a:bodyPr/>
          <a:lstStyle>
            <a:lvl1pPr marL="0" indent="0">
              <a:buFontTx/>
              <a:buNone/>
              <a:defRPr sz="1400" b="0" baseline="0">
                <a:solidFill>
                  <a:srgbClr val="022052"/>
                </a:solidFill>
                <a:latin typeface="Lucida Sans" panose="020B0602040502020204"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644343132"/>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ext uri="{BB962C8B-B14F-4D97-AF65-F5344CB8AC3E}">
        <p14:creationId xmlns:p14="http://schemas.microsoft.com/office/powerpoint/2010/main" val="320552944"/>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6" name="Rectangle 5"/>
          <p:cNvSpPr/>
          <p:nvPr userDrawn="1"/>
        </p:nvSpPr>
        <p:spPr>
          <a:xfrm>
            <a:off x="0" y="6565985"/>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l"/>
            <a:r>
              <a:rPr lang="en-US" sz="800" kern="1200" dirty="0" smtClean="0">
                <a:solidFill>
                  <a:schemeClr val="bg2">
                    <a:lumMod val="50000"/>
                  </a:schemeClr>
                </a:solidFill>
                <a:effectLst/>
                <a:latin typeface="Lucida Sans"/>
                <a:ea typeface="ＭＳ Ｐゴシック" charset="-128"/>
                <a:cs typeface="+mn-cs"/>
              </a:rPr>
              <a:t>Lab </a:t>
            </a:r>
            <a:r>
              <a:rPr lang="en-US" altLang="en-US" sz="800" dirty="0" smtClean="0">
                <a:solidFill>
                  <a:schemeClr val="bg2">
                    <a:lumMod val="50000"/>
                  </a:schemeClr>
                </a:solidFill>
              </a:rPr>
              <a:t>Starting with a CSIRT Team</a:t>
            </a:r>
            <a:r>
              <a:rPr lang="en-US" sz="800" kern="1200" dirty="0" smtClean="0">
                <a:solidFill>
                  <a:schemeClr val="bg2">
                    <a:lumMod val="50000"/>
                  </a:schemeClr>
                </a:solidFill>
                <a:effectLst/>
                <a:latin typeface="Lucida Sans"/>
                <a:ea typeface="ＭＳ Ｐゴシック" charset="-128"/>
                <a:cs typeface="+mn-cs"/>
              </a:rPr>
              <a:t>, Version 1.1,</a:t>
            </a:r>
            <a:r>
              <a:rPr lang="en-US" sz="800" kern="1200" baseline="0" dirty="0" smtClean="0">
                <a:solidFill>
                  <a:schemeClr val="bg2">
                    <a:lumMod val="50000"/>
                  </a:schemeClr>
                </a:solidFill>
                <a:effectLst/>
                <a:latin typeface="Lucida Sans"/>
                <a:ea typeface="ＭＳ Ｐゴシック" charset="-128"/>
                <a:cs typeface="+mn-cs"/>
              </a:rPr>
              <a:t> © FIRST Inc.</a:t>
            </a:r>
            <a:endParaRPr lang="en-US" sz="800" kern="1200" dirty="0">
              <a:solidFill>
                <a:schemeClr val="bg2">
                  <a:lumMod val="50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272175922"/>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6" r:id="rId7"/>
    <p:sldLayoutId id="2147483773" r:id="rId8"/>
    <p:sldLayoutId id="2147483774" r:id="rId9"/>
    <p:sldLayoutId id="2147483775" r:id="rId10"/>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1.wdp"/><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ctrTitle"/>
          </p:nvPr>
        </p:nvSpPr>
        <p:spPr/>
        <p:txBody>
          <a:bodyPr>
            <a:normAutofit fontScale="90000"/>
          </a:bodyPr>
          <a:lstStyle/>
          <a:p>
            <a:r>
              <a:rPr lang="en-US" altLang="en-US" dirty="0"/>
              <a:t>Lab for </a:t>
            </a:r>
            <a:r>
              <a:rPr lang="en-US" altLang="en-US" dirty="0" smtClean="0"/>
              <a:t>Module </a:t>
            </a:r>
            <a:r>
              <a:rPr lang="en-US" altLang="en-US" dirty="0"/>
              <a:t>2: </a:t>
            </a:r>
            <a:br>
              <a:rPr lang="en-US" altLang="en-US" dirty="0"/>
            </a:br>
            <a:r>
              <a:rPr lang="en-US" altLang="en-US" dirty="0"/>
              <a:t>Starting </a:t>
            </a:r>
            <a:r>
              <a:rPr lang="en-US" altLang="en-US" dirty="0" smtClean="0"/>
              <a:t>with a </a:t>
            </a:r>
            <a:r>
              <a:rPr lang="en-US" altLang="en-US" dirty="0"/>
              <a:t>CSIRT Team</a:t>
            </a:r>
            <a:endParaRPr lang="en-US" altLang="en-US" dirty="0" smtClean="0"/>
          </a:p>
        </p:txBody>
      </p:sp>
      <p:sp>
        <p:nvSpPr>
          <p:cNvPr id="2" name="Subtitle 1"/>
          <p:cNvSpPr>
            <a:spLocks noGrp="1"/>
          </p:cNvSpPr>
          <p:nvPr>
            <p:ph type="subTitle" idx="1"/>
          </p:nvPr>
        </p:nvSpPr>
        <p:spPr/>
        <p:txBody>
          <a:bodyPr/>
          <a:lstStyle/>
          <a:p>
            <a:endParaRPr lang="en-GB"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8370" name="Title 6"/>
          <p:cNvSpPr>
            <a:spLocks noGrp="1"/>
          </p:cNvSpPr>
          <p:nvPr>
            <p:ph type="title"/>
          </p:nvPr>
        </p:nvSpPr>
        <p:spPr/>
        <p:txBody>
          <a:bodyPr>
            <a:normAutofit fontScale="90000"/>
          </a:bodyPr>
          <a:lstStyle/>
          <a:p>
            <a:r>
              <a:rPr lang="en-US" altLang="en-US" dirty="0" smtClean="0">
                <a:solidFill>
                  <a:schemeClr val="bg1"/>
                </a:solidFill>
              </a:rPr>
              <a:t>Learning Check</a:t>
            </a:r>
          </a:p>
        </p:txBody>
      </p:sp>
      <p:sp>
        <p:nvSpPr>
          <p:cNvPr id="3" name="Text Placeholder 2"/>
          <p:cNvSpPr>
            <a:spLocks noGrp="1"/>
          </p:cNvSpPr>
          <p:nvPr>
            <p:ph type="body" sz="quarter" idx="10"/>
          </p:nvPr>
        </p:nvSpPr>
        <p:spPr>
          <a:xfrm>
            <a:off x="387933" y="1136795"/>
            <a:ext cx="8188036" cy="3859212"/>
          </a:xfrm>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If your organization is corporate, how might you have set up your CSIRT differently in a governmental environment?</a:t>
            </a:r>
          </a:p>
          <a:p>
            <a:pPr marL="0" indent="0">
              <a:buNone/>
              <a:defRPr/>
            </a:pPr>
            <a:endParaRPr lang="en-US" sz="1100" dirty="0">
              <a:solidFill>
                <a:schemeClr val="bg1"/>
              </a:solidFill>
              <a:effectLst>
                <a:outerShdw blurRad="38100" dist="38100" dir="2700000" algn="tl">
                  <a:srgbClr val="000000">
                    <a:alpha val="43137"/>
                  </a:srgbClr>
                </a:outerShdw>
              </a:effectLst>
            </a:endParaRPr>
          </a:p>
          <a:p>
            <a:pPr marL="0" indent="0">
              <a:buNone/>
              <a:defRPr/>
            </a:pPr>
            <a:r>
              <a:rPr lang="en-US" dirty="0">
                <a:solidFill>
                  <a:schemeClr val="bg1"/>
                </a:solidFill>
                <a:effectLst>
                  <a:outerShdw blurRad="38100" dist="38100" dir="2700000" algn="tl">
                    <a:srgbClr val="000000">
                      <a:alpha val="43137"/>
                    </a:srgbClr>
                  </a:outerShdw>
                </a:effectLst>
              </a:rPr>
              <a:t>If your organization is </a:t>
            </a:r>
            <a:r>
              <a:rPr lang="en-US" dirty="0" smtClean="0">
                <a:solidFill>
                  <a:schemeClr val="bg1"/>
                </a:solidFill>
                <a:effectLst>
                  <a:outerShdw blurRad="38100" dist="38100" dir="2700000" algn="tl">
                    <a:srgbClr val="000000">
                      <a:alpha val="43137"/>
                    </a:srgbClr>
                  </a:outerShdw>
                </a:effectLst>
              </a:rPr>
              <a:t>governmental, </a:t>
            </a:r>
            <a:r>
              <a:rPr lang="en-US" dirty="0">
                <a:solidFill>
                  <a:schemeClr val="bg1"/>
                </a:solidFill>
                <a:effectLst>
                  <a:outerShdw blurRad="38100" dist="38100" dir="2700000" algn="tl">
                    <a:srgbClr val="000000">
                      <a:alpha val="43137"/>
                    </a:srgbClr>
                  </a:outerShdw>
                </a:effectLst>
              </a:rPr>
              <a:t>how might </a:t>
            </a:r>
            <a:r>
              <a:rPr lang="en-US" dirty="0" smtClean="0">
                <a:solidFill>
                  <a:schemeClr val="bg1"/>
                </a:solidFill>
                <a:effectLst>
                  <a:outerShdw blurRad="38100" dist="38100" dir="2700000" algn="tl">
                    <a:srgbClr val="000000">
                      <a:alpha val="43137"/>
                    </a:srgbClr>
                  </a:outerShdw>
                </a:effectLst>
              </a:rPr>
              <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you </a:t>
            </a:r>
            <a:r>
              <a:rPr lang="en-US" dirty="0">
                <a:solidFill>
                  <a:schemeClr val="bg1"/>
                </a:solidFill>
                <a:effectLst>
                  <a:outerShdw blurRad="38100" dist="38100" dir="2700000" algn="tl">
                    <a:srgbClr val="000000">
                      <a:alpha val="43137"/>
                    </a:srgbClr>
                  </a:outerShdw>
                </a:effectLst>
              </a:rPr>
              <a:t>have set up your CSIRT differently </a:t>
            </a:r>
            <a:r>
              <a:rPr lang="en-US" dirty="0" smtClean="0">
                <a:solidFill>
                  <a:schemeClr val="bg1"/>
                </a:solidFill>
                <a:effectLst>
                  <a:outerShdw blurRad="38100" dist="38100" dir="2700000" algn="tl">
                    <a:srgbClr val="000000">
                      <a:alpha val="43137"/>
                    </a:srgbClr>
                  </a:outerShdw>
                </a:effectLst>
              </a:rPr>
              <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in </a:t>
            </a:r>
            <a:r>
              <a:rPr lang="en-US" dirty="0">
                <a:solidFill>
                  <a:schemeClr val="bg1"/>
                </a:solidFill>
                <a:effectLst>
                  <a:outerShdw blurRad="38100" dist="38100" dir="2700000" algn="tl">
                    <a:srgbClr val="000000">
                      <a:alpha val="43137"/>
                    </a:srgbClr>
                  </a:outerShdw>
                </a:effectLst>
              </a:rPr>
              <a:t>a </a:t>
            </a:r>
            <a:r>
              <a:rPr lang="en-US" dirty="0" smtClean="0">
                <a:solidFill>
                  <a:schemeClr val="bg1"/>
                </a:solidFill>
                <a:effectLst>
                  <a:outerShdw blurRad="38100" dist="38100" dir="2700000" algn="tl">
                    <a:srgbClr val="000000">
                      <a:alpha val="43137"/>
                    </a:srgbClr>
                  </a:outerShdw>
                </a:effectLst>
              </a:rPr>
              <a:t>corporate </a:t>
            </a:r>
            <a:r>
              <a:rPr lang="en-US" dirty="0">
                <a:solidFill>
                  <a:schemeClr val="bg1"/>
                </a:solidFill>
                <a:effectLst>
                  <a:outerShdw blurRad="38100" dist="38100" dir="2700000" algn="tl">
                    <a:srgbClr val="000000">
                      <a:alpha val="43137"/>
                    </a:srgbClr>
                  </a:outerShdw>
                </a:effectLst>
              </a:rPr>
              <a:t>environment?</a:t>
            </a:r>
          </a:p>
          <a:p>
            <a:pPr marL="0" indent="0">
              <a:buNone/>
              <a:defRPr/>
            </a:pPr>
            <a:endParaRPr lang="en-US" dirty="0">
              <a:solidFill>
                <a:schemeClr val="bg1"/>
              </a:solidFill>
              <a:effectLst>
                <a:outerShdw blurRad="38100" dist="38100" dir="2700000" algn="tl">
                  <a:srgbClr val="000000">
                    <a:alpha val="43137"/>
                  </a:srgbClr>
                </a:outerShdw>
              </a:effectLst>
            </a:endParaRP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6" name="Rectangle 5"/>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2, Starting with a CSIRT,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2108729190"/>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4683937"/>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ext uri="{BB962C8B-B14F-4D97-AF65-F5344CB8AC3E}">
        <p14:creationId xmlns:p14="http://schemas.microsoft.com/office/powerpoint/2010/main" val="3297291419"/>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a:t>
            </a:r>
            <a:r>
              <a:rPr lang="en-GB" sz="1600"/>
              <a:t>Commons </a:t>
            </a:r>
            <a:r>
              <a:rPr lang="en-GB" sz="160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863682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Lab Introduction</a:t>
            </a:r>
          </a:p>
        </p:txBody>
      </p:sp>
      <p:sp>
        <p:nvSpPr>
          <p:cNvPr id="23555" name="Content Placeholder 4"/>
          <p:cNvSpPr>
            <a:spLocks noGrp="1"/>
          </p:cNvSpPr>
          <p:nvPr>
            <p:ph type="body" sz="quarter" idx="10"/>
          </p:nvPr>
        </p:nvSpPr>
        <p:spPr>
          <a:xfrm>
            <a:off x="167952" y="1331843"/>
            <a:ext cx="5790888" cy="5526157"/>
          </a:xfrm>
        </p:spPr>
        <p:txBody>
          <a:bodyPr/>
          <a:lstStyle/>
          <a:p>
            <a:pPr lvl="1">
              <a:buSzTx/>
            </a:pPr>
            <a:r>
              <a:rPr lang="en-US" altLang="en-US" sz="2400" dirty="0" smtClean="0"/>
              <a:t>Open your Lab Student Guide</a:t>
            </a:r>
          </a:p>
          <a:p>
            <a:pPr lvl="1">
              <a:buSzTx/>
            </a:pPr>
            <a:r>
              <a:rPr lang="en-US" altLang="en-US" sz="2400" dirty="0" smtClean="0"/>
              <a:t>Your </a:t>
            </a:r>
            <a:r>
              <a:rPr lang="en-US" altLang="en-US" sz="2400" dirty="0"/>
              <a:t>instructor will guide you through </a:t>
            </a:r>
            <a:r>
              <a:rPr lang="en-US" altLang="en-US" sz="2400" dirty="0" smtClean="0"/>
              <a:t>each step</a:t>
            </a:r>
            <a:endParaRPr lang="en-US" altLang="en-US" sz="2400"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6507" y="3240157"/>
            <a:ext cx="4574077" cy="3043996"/>
          </a:xfrm>
          <a:prstGeom prst="rect">
            <a:avLst/>
          </a:prstGeom>
        </p:spPr>
      </p:pic>
    </p:spTree>
    <p:extLst>
      <p:ext uri="{BB962C8B-B14F-4D97-AF65-F5344CB8AC3E}">
        <p14:creationId xmlns:p14="http://schemas.microsoft.com/office/powerpoint/2010/main" val="323736015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Lab Scenario</a:t>
            </a:r>
          </a:p>
        </p:txBody>
      </p:sp>
      <p:sp>
        <p:nvSpPr>
          <p:cNvPr id="7" name="Content Placeholder 4"/>
          <p:cNvSpPr>
            <a:spLocks noGrp="1"/>
          </p:cNvSpPr>
          <p:nvPr>
            <p:ph type="body" sz="quarter" idx="10"/>
          </p:nvPr>
        </p:nvSpPr>
        <p:spPr>
          <a:xfrm>
            <a:off x="193964" y="1200150"/>
            <a:ext cx="8631381" cy="4305935"/>
          </a:xfrm>
        </p:spPr>
        <p:txBody>
          <a:bodyPr/>
          <a:lstStyle/>
          <a:p>
            <a:pPr lvl="1">
              <a:buSzTx/>
              <a:buFont typeface="Arial" charset="0"/>
              <a:buChar char="•"/>
              <a:defRPr/>
            </a:pPr>
            <a:r>
              <a:rPr lang="en-US" dirty="0"/>
              <a:t>It is 1991 and Yugoslavia is splitting into multiple countries. One of the new governments has asked you to set up a new CSIRT for it. This CSIRT will have responsibility for protecting the central governmental assets.</a:t>
            </a:r>
          </a:p>
          <a:p>
            <a:pPr lvl="1">
              <a:buSzTx/>
              <a:buFont typeface="Arial" charset="0"/>
              <a:buChar char="•"/>
              <a:defRPr/>
            </a:pPr>
            <a:r>
              <a:rPr lang="en-US" dirty="0"/>
              <a:t>Each team will address this fictional request and address the questions presented during the lecture. Feel free to fill in any blanks in knowledge with any scenario to which your team agrees.</a:t>
            </a: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pic>
        <p:nvPicPr>
          <p:cNvPr id="1026" name="Picture 2"/>
          <p:cNvPicPr>
            <a:picLocks noChangeAspect="1" noChangeArrowheads="1"/>
          </p:cNvPicPr>
          <p:nvPr/>
        </p:nvPicPr>
        <p:blipFill rotWithShape="1">
          <a:blip r:embed="rId3">
            <a:duotone>
              <a:schemeClr val="accent6">
                <a:shade val="45000"/>
                <a:satMod val="135000"/>
              </a:schemeClr>
              <a:prstClr val="white"/>
            </a:duotone>
            <a:extLst>
              <a:ext uri="{BEBA8EAE-BF5A-486C-A8C5-ECC9F3942E4B}">
                <a14:imgProps xmlns:a14="http://schemas.microsoft.com/office/drawing/2010/main">
                  <a14:imgLayer r:embed="rId4">
                    <a14:imgEffect>
                      <a14:backgroundRemoval t="39414" b="84828" l="18875" r="48966"/>
                    </a14:imgEffect>
                    <a14:imgEffect>
                      <a14:artisticLightScreen/>
                    </a14:imgEffect>
                  </a14:imgLayer>
                </a14:imgProps>
              </a:ext>
              <a:ext uri="{28A0092B-C50C-407E-A947-70E740481C1C}">
                <a14:useLocalDpi xmlns:a14="http://schemas.microsoft.com/office/drawing/2010/main" val="0"/>
              </a:ext>
            </a:extLst>
          </a:blip>
          <a:srcRect l="15114" t="33737" r="47273" b="9495"/>
          <a:stretch/>
        </p:blipFill>
        <p:spPr bwMode="auto">
          <a:xfrm>
            <a:off x="2814694" y="4003965"/>
            <a:ext cx="3639308" cy="3089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969065"/>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6989260" y="5155378"/>
            <a:ext cx="1780675" cy="1267842"/>
          </a:xfrm>
          <a:prstGeom prst="rect">
            <a:avLst/>
          </a:prstGeom>
          <a:solidFill>
            <a:srgbClr val="42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latin typeface="Lucida Sans"/>
              </a:rPr>
              <a:t>Determine   </a:t>
            </a:r>
            <a:br>
              <a:rPr lang="en-US" dirty="0" smtClean="0">
                <a:latin typeface="Lucida Sans"/>
              </a:rPr>
            </a:br>
            <a:r>
              <a:rPr lang="en-US" dirty="0" smtClean="0">
                <a:latin typeface="Lucida Sans"/>
              </a:rPr>
              <a:t> communication methods</a:t>
            </a:r>
            <a:endParaRPr lang="en-US" dirty="0">
              <a:latin typeface="Lucida Sans"/>
            </a:endParaRPr>
          </a:p>
        </p:txBody>
      </p:sp>
      <p:sp>
        <p:nvSpPr>
          <p:cNvPr id="22" name="Right Arrow Callout 21"/>
          <p:cNvSpPr/>
          <p:nvPr/>
        </p:nvSpPr>
        <p:spPr>
          <a:xfrm>
            <a:off x="4791105" y="5145037"/>
            <a:ext cx="2304155" cy="1288528"/>
          </a:xfrm>
          <a:prstGeom prst="rightArrowCallout">
            <a:avLst>
              <a:gd name="adj1" fmla="val 23319"/>
              <a:gd name="adj2" fmla="val 26681"/>
              <a:gd name="adj3" fmla="val 25000"/>
              <a:gd name="adj4" fmla="val 77628"/>
            </a:avLst>
          </a:prstGeom>
          <a:solidFill>
            <a:srgbClr val="42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latin typeface="Lucida Sans"/>
              </a:rPr>
              <a:t>Outline a procedure</a:t>
            </a:r>
            <a:endParaRPr lang="en-US" dirty="0">
              <a:latin typeface="Lucida Sans"/>
            </a:endParaRPr>
          </a:p>
        </p:txBody>
      </p:sp>
      <p:sp>
        <p:nvSpPr>
          <p:cNvPr id="23" name="Right Arrow Callout 22"/>
          <p:cNvSpPr/>
          <p:nvPr/>
        </p:nvSpPr>
        <p:spPr>
          <a:xfrm>
            <a:off x="2617449" y="5145037"/>
            <a:ext cx="2304155" cy="1288528"/>
          </a:xfrm>
          <a:prstGeom prst="rightArrowCallout">
            <a:avLst>
              <a:gd name="adj1" fmla="val 23319"/>
              <a:gd name="adj2" fmla="val 26681"/>
              <a:gd name="adj3" fmla="val 25000"/>
              <a:gd name="adj4" fmla="val 77628"/>
            </a:avLst>
          </a:prstGeom>
          <a:solidFill>
            <a:srgbClr val="42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latin typeface="Lucida Sans"/>
              </a:rPr>
              <a:t>Summarize </a:t>
            </a:r>
            <a:r>
              <a:rPr lang="en-US" dirty="0">
                <a:latin typeface="Lucida Sans"/>
              </a:rPr>
              <a:t/>
            </a:r>
            <a:br>
              <a:rPr lang="en-US" dirty="0">
                <a:latin typeface="Lucida Sans"/>
              </a:rPr>
            </a:br>
            <a:r>
              <a:rPr lang="en-US" dirty="0">
                <a:latin typeface="Lucida Sans"/>
              </a:rPr>
              <a:t> </a:t>
            </a:r>
            <a:r>
              <a:rPr lang="en-US" dirty="0" smtClean="0">
                <a:latin typeface="Lucida Sans"/>
              </a:rPr>
              <a:t>disaster recovery plan</a:t>
            </a:r>
            <a:endParaRPr lang="en-US" dirty="0">
              <a:latin typeface="Lucida Sans"/>
            </a:endParaRPr>
          </a:p>
        </p:txBody>
      </p:sp>
      <p:sp>
        <p:nvSpPr>
          <p:cNvPr id="24" name="Right Arrow Callout 23"/>
          <p:cNvSpPr/>
          <p:nvPr/>
        </p:nvSpPr>
        <p:spPr>
          <a:xfrm>
            <a:off x="402229" y="5145037"/>
            <a:ext cx="2304155" cy="1288528"/>
          </a:xfrm>
          <a:prstGeom prst="rightArrowCallout">
            <a:avLst>
              <a:gd name="adj1" fmla="val 23319"/>
              <a:gd name="adj2" fmla="val 26681"/>
              <a:gd name="adj3" fmla="val 25000"/>
              <a:gd name="adj4" fmla="val 77628"/>
            </a:avLst>
          </a:prstGeom>
          <a:solidFill>
            <a:srgbClr val="42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latin typeface="Lucida Sans"/>
              </a:rPr>
              <a:t>List policies</a:t>
            </a:r>
            <a:endParaRPr lang="en-US" dirty="0">
              <a:latin typeface="Lucida Sans"/>
            </a:endParaRP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a:t>Answer These Questions</a:t>
            </a:r>
          </a:p>
        </p:txBody>
      </p:sp>
      <p:sp>
        <p:nvSpPr>
          <p:cNvPr id="3" name="Text Placeholder 2"/>
          <p:cNvSpPr>
            <a:spLocks noGrp="1"/>
          </p:cNvSpPr>
          <p:nvPr>
            <p:ph type="body" sz="quarter" idx="10"/>
          </p:nvPr>
        </p:nvSpPr>
        <p:spPr>
          <a:xfrm>
            <a:off x="457200" y="1269423"/>
            <a:ext cx="8258175" cy="4305935"/>
          </a:xfrm>
          <a:noFill/>
          <a:ln>
            <a:noFill/>
          </a:ln>
        </p:spPr>
        <p:txBody>
          <a:bodyPr vert="horz" wrap="square" lIns="91440" tIns="45720" rIns="91440" bIns="45720" numCol="1" anchor="t" anchorCtr="0" compatLnSpc="1">
            <a:prstTxWarp prst="textNoShape">
              <a:avLst/>
            </a:prstTxWarp>
          </a:bodyPr>
          <a:lstStyle/>
          <a:p>
            <a:pPr marL="800100" lvl="1" indent="-457200">
              <a:buSzTx/>
              <a:buFont typeface="+mj-lt"/>
              <a:buAutoNum type="arabicPeriod"/>
            </a:pPr>
            <a:r>
              <a:rPr lang="en-US" dirty="0" smtClean="0"/>
              <a:t>List three policies and write out the main elements of one in detail</a:t>
            </a:r>
            <a:endParaRPr lang="en-US" dirty="0"/>
          </a:p>
          <a:p>
            <a:pPr marL="800100" lvl="1" indent="-457200">
              <a:buSzTx/>
              <a:buFont typeface="+mj-lt"/>
              <a:buAutoNum type="arabicPeriod"/>
            </a:pPr>
            <a:r>
              <a:rPr lang="en-US" dirty="0" smtClean="0"/>
              <a:t>Write a summary of your disaster recovery plan. Which elements should it include?</a:t>
            </a:r>
          </a:p>
          <a:p>
            <a:pPr marL="800100" lvl="1" indent="-457200">
              <a:buSzTx/>
              <a:buFont typeface="+mj-lt"/>
              <a:buAutoNum type="arabicPeriod"/>
            </a:pPr>
            <a:r>
              <a:rPr lang="en-US" dirty="0" smtClean="0"/>
              <a:t>Based on a policy you created, write the basics of a procedure you would create</a:t>
            </a:r>
          </a:p>
          <a:p>
            <a:pPr marL="800100" lvl="1" indent="-457200">
              <a:buSzTx/>
              <a:buFont typeface="+mj-lt"/>
              <a:buAutoNum type="arabicPeriod"/>
            </a:pPr>
            <a:r>
              <a:rPr lang="en-US" dirty="0"/>
              <a:t>Based on the scenario you established and your constituency, </a:t>
            </a:r>
            <a:r>
              <a:rPr lang="en-US" dirty="0" smtClean="0"/>
              <a:t>determine </a:t>
            </a:r>
            <a:r>
              <a:rPr lang="en-US" dirty="0"/>
              <a:t>which communication methods would work the best, and for which types of communication</a:t>
            </a:r>
          </a:p>
        </p:txBody>
      </p:sp>
    </p:spTree>
    <p:extLst>
      <p:ext uri="{BB962C8B-B14F-4D97-AF65-F5344CB8AC3E}">
        <p14:creationId xmlns:p14="http://schemas.microsoft.com/office/powerpoint/2010/main" val="3708766458"/>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2"/>
          <p:cNvSpPr txBox="1">
            <a:spLocks/>
          </p:cNvSpPr>
          <p:nvPr/>
        </p:nvSpPr>
        <p:spPr bwMode="auto">
          <a:xfrm>
            <a:off x="983672" y="1200150"/>
            <a:ext cx="7093527" cy="4305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4000"/>
              </a:lnSpc>
              <a:spcBef>
                <a:spcPct val="20000"/>
              </a:spcBef>
              <a:spcAft>
                <a:spcPct val="0"/>
              </a:spcAft>
              <a:buClr>
                <a:srgbClr val="F38127"/>
              </a:buClr>
              <a:buSzPct val="100000"/>
              <a:buFont typeface="Arial" pitchFamily="34" charset="0"/>
              <a:buNone/>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1pPr>
            <a:lvl2pPr marL="685800" indent="-34290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2pPr>
            <a:lvl3pPr marL="1143000" indent="-400050" algn="l" rtl="0" eaLnBrk="0" fontAlgn="base" hangingPunct="0">
              <a:lnSpc>
                <a:spcPct val="114000"/>
              </a:lnSpc>
              <a:spcBef>
                <a:spcPct val="20000"/>
              </a:spcBef>
              <a:spcAft>
                <a:spcPct val="0"/>
              </a:spcAft>
              <a:buClr>
                <a:schemeClr val="tx1"/>
              </a:buClr>
              <a:buSzPct val="100000"/>
              <a:buFont typeface="Aharoni" panose="02010803020104030203" pitchFamily="2" charset="-79"/>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3pPr>
            <a:lvl4pPr marL="1485900" indent="-28575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Arial" pitchFamily="-109" charset="0"/>
                <a:cs typeface="Lucida Sans" panose="020B0602040502020204" pitchFamily="34" charset="0"/>
              </a:defRPr>
            </a:lvl4pPr>
            <a:lvl5pPr marL="1433513" indent="-234950" algn="l" rtl="0" eaLnBrk="0" fontAlgn="base" hangingPunct="0">
              <a:lnSpc>
                <a:spcPct val="114000"/>
              </a:lnSpc>
              <a:spcBef>
                <a:spcPct val="20000"/>
              </a:spcBef>
              <a:spcAft>
                <a:spcPct val="0"/>
              </a:spcAft>
              <a:buClr>
                <a:schemeClr val="tx1">
                  <a:lumMod val="65000"/>
                  <a:lumOff val="35000"/>
                </a:schemeClr>
              </a:buClr>
              <a:buSzPct val="100000"/>
              <a:buFont typeface="Arial" charset="0"/>
              <a:buChar char="–"/>
              <a:defRPr sz="2400" kern="1200" baseline="0">
                <a:solidFill>
                  <a:srgbClr val="005596"/>
                </a:solidFill>
                <a:latin typeface="Aharoni" panose="02010803020104030203" pitchFamily="2" charset="-79"/>
                <a:ea typeface="Arial" pitchFamily="-109"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342900">
              <a:buSzTx/>
            </a:pPr>
            <a:endParaRPr lang="en-US" sz="2400" dirty="0"/>
          </a:p>
          <a:p>
            <a:pPr indent="-342900">
              <a:buSzTx/>
            </a:pPr>
            <a:r>
              <a:rPr lang="en-US" sz="2400" dirty="0" smtClean="0"/>
              <a:t>List </a:t>
            </a:r>
            <a:r>
              <a:rPr lang="en-US" sz="2400" dirty="0"/>
              <a:t>three policies and write out </a:t>
            </a:r>
            <a:r>
              <a:rPr lang="en-US" sz="2400" dirty="0" smtClean="0"/>
              <a:t>the main </a:t>
            </a:r>
            <a:r>
              <a:rPr lang="en-US" sz="2400" dirty="0"/>
              <a:t>elements of one in detail</a:t>
            </a: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1. List policies</a:t>
            </a:r>
            <a:endParaRPr lang="en-US" dirty="0"/>
          </a:p>
        </p:txBody>
      </p:sp>
      <p:sp>
        <p:nvSpPr>
          <p:cNvPr id="13" name="Rectangle 12"/>
          <p:cNvSpPr/>
          <p:nvPr/>
        </p:nvSpPr>
        <p:spPr>
          <a:xfrm>
            <a:off x="6989260" y="5155378"/>
            <a:ext cx="1780675" cy="1267842"/>
          </a:xfrm>
          <a:prstGeom prst="rect">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solidFill>
                  <a:schemeClr val="bg1">
                    <a:lumMod val="85000"/>
                  </a:schemeClr>
                </a:solidFill>
                <a:latin typeface="Lucida Sans"/>
              </a:rPr>
              <a:t>Determine   </a:t>
            </a:r>
            <a:r>
              <a:rPr lang="en-US" dirty="0">
                <a:solidFill>
                  <a:schemeClr val="bg1">
                    <a:lumMod val="85000"/>
                  </a:schemeClr>
                </a:solidFill>
                <a:latin typeface="Lucida Sans"/>
              </a:rPr>
              <a:t/>
            </a:r>
            <a:br>
              <a:rPr lang="en-US" dirty="0">
                <a:solidFill>
                  <a:schemeClr val="bg1">
                    <a:lumMod val="85000"/>
                  </a:schemeClr>
                </a:solidFill>
                <a:latin typeface="Lucida Sans"/>
              </a:rPr>
            </a:br>
            <a:r>
              <a:rPr lang="en-US" dirty="0">
                <a:solidFill>
                  <a:schemeClr val="bg1">
                    <a:lumMod val="85000"/>
                  </a:schemeClr>
                </a:solidFill>
                <a:latin typeface="Lucida Sans"/>
              </a:rPr>
              <a:t> communication methods</a:t>
            </a:r>
          </a:p>
        </p:txBody>
      </p:sp>
      <p:sp>
        <p:nvSpPr>
          <p:cNvPr id="14" name="Right Arrow Callout 13"/>
          <p:cNvSpPr/>
          <p:nvPr/>
        </p:nvSpPr>
        <p:spPr>
          <a:xfrm>
            <a:off x="4791105" y="5145037"/>
            <a:ext cx="2304155" cy="1288528"/>
          </a:xfrm>
          <a:prstGeom prst="rightArrowCallout">
            <a:avLst>
              <a:gd name="adj1" fmla="val 23319"/>
              <a:gd name="adj2" fmla="val 26681"/>
              <a:gd name="adj3" fmla="val 25000"/>
              <a:gd name="adj4" fmla="val 77628"/>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solidFill>
                  <a:schemeClr val="bg1">
                    <a:lumMod val="85000"/>
                  </a:schemeClr>
                </a:solidFill>
                <a:latin typeface="Lucida Sans"/>
              </a:rPr>
              <a:t>Outline a procedure</a:t>
            </a:r>
            <a:endParaRPr lang="en-US" dirty="0">
              <a:solidFill>
                <a:schemeClr val="bg1">
                  <a:lumMod val="85000"/>
                </a:schemeClr>
              </a:solidFill>
              <a:latin typeface="Lucida Sans"/>
            </a:endParaRPr>
          </a:p>
        </p:txBody>
      </p:sp>
      <p:sp>
        <p:nvSpPr>
          <p:cNvPr id="15" name="Right Arrow Callout 14"/>
          <p:cNvSpPr/>
          <p:nvPr/>
        </p:nvSpPr>
        <p:spPr>
          <a:xfrm>
            <a:off x="2617449" y="5145037"/>
            <a:ext cx="2304155" cy="1288528"/>
          </a:xfrm>
          <a:prstGeom prst="rightArrowCallout">
            <a:avLst>
              <a:gd name="adj1" fmla="val 23319"/>
              <a:gd name="adj2" fmla="val 26681"/>
              <a:gd name="adj3" fmla="val 25000"/>
              <a:gd name="adj4" fmla="val 77628"/>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solidFill>
                  <a:schemeClr val="bg1">
                    <a:lumMod val="85000"/>
                  </a:schemeClr>
                </a:solidFill>
                <a:latin typeface="Lucida Sans"/>
              </a:rPr>
              <a:t>Summarize </a:t>
            </a:r>
            <a:r>
              <a:rPr lang="en-US" dirty="0">
                <a:solidFill>
                  <a:schemeClr val="bg1">
                    <a:lumMod val="85000"/>
                  </a:schemeClr>
                </a:solidFill>
                <a:latin typeface="Lucida Sans"/>
              </a:rPr>
              <a:t/>
            </a:r>
            <a:br>
              <a:rPr lang="en-US" dirty="0">
                <a:solidFill>
                  <a:schemeClr val="bg1">
                    <a:lumMod val="85000"/>
                  </a:schemeClr>
                </a:solidFill>
                <a:latin typeface="Lucida Sans"/>
              </a:rPr>
            </a:br>
            <a:r>
              <a:rPr lang="en-US" dirty="0">
                <a:solidFill>
                  <a:schemeClr val="bg1">
                    <a:lumMod val="85000"/>
                  </a:schemeClr>
                </a:solidFill>
                <a:latin typeface="Lucida Sans"/>
              </a:rPr>
              <a:t> disaster recovery plan</a:t>
            </a:r>
          </a:p>
        </p:txBody>
      </p:sp>
      <p:sp>
        <p:nvSpPr>
          <p:cNvPr id="16" name="Right Arrow Callout 15"/>
          <p:cNvSpPr/>
          <p:nvPr/>
        </p:nvSpPr>
        <p:spPr>
          <a:xfrm>
            <a:off x="402229" y="5145037"/>
            <a:ext cx="2304155" cy="1288528"/>
          </a:xfrm>
          <a:prstGeom prst="rightArrowCallout">
            <a:avLst>
              <a:gd name="adj1" fmla="val 23319"/>
              <a:gd name="adj2" fmla="val 26681"/>
              <a:gd name="adj3" fmla="val 25000"/>
              <a:gd name="adj4" fmla="val 77628"/>
            </a:avLst>
          </a:prstGeom>
          <a:solidFill>
            <a:srgbClr val="42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latin typeface="Lucida Sans"/>
              </a:rPr>
              <a:t>List policies</a:t>
            </a:r>
            <a:endParaRPr lang="en-US" dirty="0">
              <a:latin typeface="Lucida Sans"/>
            </a:endParaRPr>
          </a:p>
        </p:txBody>
      </p:sp>
    </p:spTree>
    <p:extLst>
      <p:ext uri="{BB962C8B-B14F-4D97-AF65-F5344CB8AC3E}">
        <p14:creationId xmlns:p14="http://schemas.microsoft.com/office/powerpoint/2010/main" val="769071904"/>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2. Summarize disaster recovery plan</a:t>
            </a:r>
            <a:endParaRPr lang="en-US" dirty="0"/>
          </a:p>
        </p:txBody>
      </p:sp>
      <p:sp>
        <p:nvSpPr>
          <p:cNvPr id="3" name="Text Placeholder 2"/>
          <p:cNvSpPr>
            <a:spLocks noGrp="1"/>
          </p:cNvSpPr>
          <p:nvPr>
            <p:ph type="body" sz="quarter" idx="10"/>
          </p:nvPr>
        </p:nvSpPr>
        <p:spPr>
          <a:xfrm>
            <a:off x="983672" y="1200150"/>
            <a:ext cx="7093527" cy="4305935"/>
          </a:xfrm>
          <a:noFill/>
          <a:ln>
            <a:noFill/>
          </a:ln>
        </p:spPr>
        <p:txBody>
          <a:bodyPr vert="horz" wrap="square" lIns="91440" tIns="45720" rIns="91440" bIns="45720" numCol="1" anchor="t" anchorCtr="0" compatLnSpc="1">
            <a:prstTxWarp prst="textNoShape">
              <a:avLst/>
            </a:prstTxWarp>
          </a:bodyPr>
          <a:lstStyle/>
          <a:p>
            <a:endParaRPr lang="en-US" sz="2400" dirty="0"/>
          </a:p>
          <a:p>
            <a:r>
              <a:rPr lang="en-US" sz="2400" dirty="0"/>
              <a:t>Write a summary of your disaster recovery plan. Which elements should it include?</a:t>
            </a:r>
          </a:p>
        </p:txBody>
      </p:sp>
      <p:sp>
        <p:nvSpPr>
          <p:cNvPr id="17" name="Rectangle 16"/>
          <p:cNvSpPr/>
          <p:nvPr/>
        </p:nvSpPr>
        <p:spPr>
          <a:xfrm>
            <a:off x="6989260" y="5155378"/>
            <a:ext cx="1780675" cy="1267842"/>
          </a:xfrm>
          <a:prstGeom prst="rect">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solidFill>
                  <a:schemeClr val="bg1">
                    <a:lumMod val="85000"/>
                  </a:schemeClr>
                </a:solidFill>
                <a:latin typeface="Lucida Sans"/>
              </a:rPr>
              <a:t>Determine   </a:t>
            </a:r>
            <a:r>
              <a:rPr lang="en-US" dirty="0">
                <a:solidFill>
                  <a:schemeClr val="bg1">
                    <a:lumMod val="85000"/>
                  </a:schemeClr>
                </a:solidFill>
                <a:latin typeface="Lucida Sans"/>
              </a:rPr>
              <a:t/>
            </a:r>
            <a:br>
              <a:rPr lang="en-US" dirty="0">
                <a:solidFill>
                  <a:schemeClr val="bg1">
                    <a:lumMod val="85000"/>
                  </a:schemeClr>
                </a:solidFill>
                <a:latin typeface="Lucida Sans"/>
              </a:rPr>
            </a:br>
            <a:r>
              <a:rPr lang="en-US" dirty="0">
                <a:solidFill>
                  <a:schemeClr val="bg1">
                    <a:lumMod val="85000"/>
                  </a:schemeClr>
                </a:solidFill>
                <a:latin typeface="Lucida Sans"/>
              </a:rPr>
              <a:t> communication methods</a:t>
            </a:r>
          </a:p>
        </p:txBody>
      </p:sp>
      <p:sp>
        <p:nvSpPr>
          <p:cNvPr id="18" name="Right Arrow Callout 17"/>
          <p:cNvSpPr/>
          <p:nvPr/>
        </p:nvSpPr>
        <p:spPr>
          <a:xfrm>
            <a:off x="4791105" y="5145037"/>
            <a:ext cx="2304155" cy="1288528"/>
          </a:xfrm>
          <a:prstGeom prst="rightArrowCallout">
            <a:avLst>
              <a:gd name="adj1" fmla="val 23319"/>
              <a:gd name="adj2" fmla="val 26681"/>
              <a:gd name="adj3" fmla="val 25000"/>
              <a:gd name="adj4" fmla="val 77628"/>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solidFill>
                  <a:schemeClr val="bg1">
                    <a:lumMod val="85000"/>
                  </a:schemeClr>
                </a:solidFill>
                <a:latin typeface="Lucida Sans"/>
              </a:rPr>
              <a:t>Outline a procedure</a:t>
            </a:r>
            <a:endParaRPr lang="en-US" dirty="0">
              <a:solidFill>
                <a:schemeClr val="bg1">
                  <a:lumMod val="85000"/>
                </a:schemeClr>
              </a:solidFill>
              <a:latin typeface="Lucida Sans"/>
            </a:endParaRPr>
          </a:p>
        </p:txBody>
      </p:sp>
      <p:sp>
        <p:nvSpPr>
          <p:cNvPr id="19" name="Right Arrow Callout 18"/>
          <p:cNvSpPr/>
          <p:nvPr/>
        </p:nvSpPr>
        <p:spPr>
          <a:xfrm>
            <a:off x="2617449" y="5145037"/>
            <a:ext cx="2304155" cy="1288528"/>
          </a:xfrm>
          <a:prstGeom prst="rightArrowCallout">
            <a:avLst>
              <a:gd name="adj1" fmla="val 23319"/>
              <a:gd name="adj2" fmla="val 26681"/>
              <a:gd name="adj3" fmla="val 25000"/>
              <a:gd name="adj4" fmla="val 77628"/>
            </a:avLst>
          </a:prstGeom>
          <a:solidFill>
            <a:srgbClr val="42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latin typeface="Lucida Sans"/>
              </a:rPr>
              <a:t>Summarize</a:t>
            </a:r>
            <a:r>
              <a:rPr lang="en-US" dirty="0">
                <a:latin typeface="Lucida Sans"/>
              </a:rPr>
              <a:t/>
            </a:r>
            <a:br>
              <a:rPr lang="en-US" dirty="0">
                <a:latin typeface="Lucida Sans"/>
              </a:rPr>
            </a:br>
            <a:r>
              <a:rPr lang="en-US" dirty="0">
                <a:latin typeface="Lucida Sans"/>
              </a:rPr>
              <a:t> </a:t>
            </a:r>
            <a:r>
              <a:rPr lang="en-US" dirty="0" smtClean="0">
                <a:latin typeface="Lucida Sans"/>
              </a:rPr>
              <a:t>disaster recovery plan</a:t>
            </a:r>
            <a:endParaRPr lang="en-US" dirty="0">
              <a:latin typeface="Lucida Sans"/>
            </a:endParaRPr>
          </a:p>
        </p:txBody>
      </p:sp>
      <p:sp>
        <p:nvSpPr>
          <p:cNvPr id="20" name="Right Arrow Callout 19"/>
          <p:cNvSpPr/>
          <p:nvPr/>
        </p:nvSpPr>
        <p:spPr>
          <a:xfrm>
            <a:off x="402229" y="5145037"/>
            <a:ext cx="2304155" cy="1288528"/>
          </a:xfrm>
          <a:prstGeom prst="rightArrowCallout">
            <a:avLst>
              <a:gd name="adj1" fmla="val 23319"/>
              <a:gd name="adj2" fmla="val 26681"/>
              <a:gd name="adj3" fmla="val 25000"/>
              <a:gd name="adj4" fmla="val 77628"/>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a:solidFill>
                  <a:schemeClr val="bg1">
                    <a:lumMod val="85000"/>
                  </a:schemeClr>
                </a:solidFill>
                <a:latin typeface="Lucida Sans"/>
              </a:rPr>
              <a:t>List policies</a:t>
            </a:r>
          </a:p>
        </p:txBody>
      </p:sp>
    </p:spTree>
    <p:extLst>
      <p:ext uri="{BB962C8B-B14F-4D97-AF65-F5344CB8AC3E}">
        <p14:creationId xmlns:p14="http://schemas.microsoft.com/office/powerpoint/2010/main" val="4076520616"/>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3. Outline a procedure</a:t>
            </a:r>
            <a:endParaRPr lang="en-US" dirty="0"/>
          </a:p>
        </p:txBody>
      </p:sp>
      <p:sp>
        <p:nvSpPr>
          <p:cNvPr id="8" name="Text Placeholder 2"/>
          <p:cNvSpPr txBox="1">
            <a:spLocks/>
          </p:cNvSpPr>
          <p:nvPr/>
        </p:nvSpPr>
        <p:spPr bwMode="auto">
          <a:xfrm>
            <a:off x="998393" y="1200150"/>
            <a:ext cx="7175790" cy="4305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14000"/>
              </a:lnSpc>
              <a:spcBef>
                <a:spcPct val="20000"/>
              </a:spcBef>
              <a:spcAft>
                <a:spcPct val="0"/>
              </a:spcAft>
              <a:buClr>
                <a:srgbClr val="F38127"/>
              </a:buClr>
              <a:buSzPct val="100000"/>
              <a:buFont typeface="Arial" pitchFamily="34" charset="0"/>
              <a:buNone/>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1pPr>
            <a:lvl2pPr marL="685800" indent="-34290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2pPr>
            <a:lvl3pPr marL="1143000" indent="-400050" algn="l" rtl="0" eaLnBrk="0" fontAlgn="base" hangingPunct="0">
              <a:lnSpc>
                <a:spcPct val="114000"/>
              </a:lnSpc>
              <a:spcBef>
                <a:spcPct val="20000"/>
              </a:spcBef>
              <a:spcAft>
                <a:spcPct val="0"/>
              </a:spcAft>
              <a:buClr>
                <a:schemeClr val="tx1"/>
              </a:buClr>
              <a:buSzPct val="100000"/>
              <a:buFont typeface="Aharoni" panose="02010803020104030203" pitchFamily="2" charset="-79"/>
              <a:buChar char="—"/>
              <a:defRPr sz="2000" kern="1200" baseline="0">
                <a:solidFill>
                  <a:schemeClr val="tx1"/>
                </a:solidFill>
                <a:latin typeface="Lucida Sans" panose="020B0602040502020204" pitchFamily="34" charset="0"/>
                <a:ea typeface="Lucida Sans" panose="020B0602040502020204" pitchFamily="34" charset="0"/>
                <a:cs typeface="Lucida Sans" panose="020B0602040502020204" pitchFamily="34" charset="0"/>
              </a:defRPr>
            </a:lvl3pPr>
            <a:lvl4pPr marL="1485900" indent="-285750" algn="l" rtl="0" eaLnBrk="0" fontAlgn="base" hangingPunct="0">
              <a:lnSpc>
                <a:spcPct val="114000"/>
              </a:lnSpc>
              <a:spcBef>
                <a:spcPct val="20000"/>
              </a:spcBef>
              <a:spcAft>
                <a:spcPct val="0"/>
              </a:spcAft>
              <a:buClr>
                <a:schemeClr val="tx1"/>
              </a:buClr>
              <a:buSzPct val="100000"/>
              <a:buFont typeface="Arial" panose="020B0604020202020204" pitchFamily="34" charset="0"/>
              <a:buChar char="•"/>
              <a:defRPr sz="2000" kern="1200" baseline="0">
                <a:solidFill>
                  <a:schemeClr val="tx1"/>
                </a:solidFill>
                <a:latin typeface="Lucida Sans" panose="020B0602040502020204" pitchFamily="34" charset="0"/>
                <a:ea typeface="Arial" pitchFamily="-109" charset="0"/>
                <a:cs typeface="Lucida Sans" panose="020B0602040502020204" pitchFamily="34" charset="0"/>
              </a:defRPr>
            </a:lvl4pPr>
            <a:lvl5pPr marL="1433513" indent="-234950" algn="l" rtl="0" eaLnBrk="0" fontAlgn="base" hangingPunct="0">
              <a:lnSpc>
                <a:spcPct val="114000"/>
              </a:lnSpc>
              <a:spcBef>
                <a:spcPct val="20000"/>
              </a:spcBef>
              <a:spcAft>
                <a:spcPct val="0"/>
              </a:spcAft>
              <a:buClr>
                <a:schemeClr val="tx1">
                  <a:lumMod val="65000"/>
                  <a:lumOff val="35000"/>
                </a:schemeClr>
              </a:buClr>
              <a:buSzPct val="100000"/>
              <a:buFont typeface="Arial" charset="0"/>
              <a:buChar char="–"/>
              <a:defRPr sz="2400" kern="1200" baseline="0">
                <a:solidFill>
                  <a:srgbClr val="005596"/>
                </a:solidFill>
                <a:latin typeface="Aharoni" panose="02010803020104030203" pitchFamily="2" charset="-79"/>
                <a:ea typeface="Arial" pitchFamily="-109"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indent="-342900">
              <a:buSzTx/>
            </a:pPr>
            <a:endParaRPr lang="en-US" sz="2400" dirty="0"/>
          </a:p>
          <a:p>
            <a:pPr indent="-342900">
              <a:buSzTx/>
            </a:pPr>
            <a:r>
              <a:rPr lang="en-US" sz="2400" dirty="0" smtClean="0"/>
              <a:t>Based </a:t>
            </a:r>
            <a:r>
              <a:rPr lang="en-US" sz="2400" dirty="0"/>
              <a:t>on a policy you created, write the basics of a procedure you would create</a:t>
            </a:r>
          </a:p>
        </p:txBody>
      </p:sp>
      <p:sp>
        <p:nvSpPr>
          <p:cNvPr id="13" name="Rectangle 12"/>
          <p:cNvSpPr/>
          <p:nvPr/>
        </p:nvSpPr>
        <p:spPr>
          <a:xfrm>
            <a:off x="6989260" y="5155378"/>
            <a:ext cx="1780675" cy="1267842"/>
          </a:xfrm>
          <a:prstGeom prst="rect">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solidFill>
                  <a:schemeClr val="bg1">
                    <a:lumMod val="85000"/>
                  </a:schemeClr>
                </a:solidFill>
                <a:latin typeface="Lucida Sans"/>
              </a:rPr>
              <a:t>Determine   </a:t>
            </a:r>
            <a:r>
              <a:rPr lang="en-US" dirty="0">
                <a:solidFill>
                  <a:schemeClr val="bg1">
                    <a:lumMod val="85000"/>
                  </a:schemeClr>
                </a:solidFill>
                <a:latin typeface="Lucida Sans"/>
              </a:rPr>
              <a:t/>
            </a:r>
            <a:br>
              <a:rPr lang="en-US" dirty="0">
                <a:solidFill>
                  <a:schemeClr val="bg1">
                    <a:lumMod val="85000"/>
                  </a:schemeClr>
                </a:solidFill>
                <a:latin typeface="Lucida Sans"/>
              </a:rPr>
            </a:br>
            <a:r>
              <a:rPr lang="en-US" dirty="0">
                <a:solidFill>
                  <a:schemeClr val="bg1">
                    <a:lumMod val="85000"/>
                  </a:schemeClr>
                </a:solidFill>
                <a:latin typeface="Lucida Sans"/>
              </a:rPr>
              <a:t> communication methods</a:t>
            </a:r>
          </a:p>
        </p:txBody>
      </p:sp>
      <p:sp>
        <p:nvSpPr>
          <p:cNvPr id="14" name="Right Arrow Callout 13"/>
          <p:cNvSpPr/>
          <p:nvPr/>
        </p:nvSpPr>
        <p:spPr>
          <a:xfrm>
            <a:off x="4791105" y="5145037"/>
            <a:ext cx="2304155" cy="1288528"/>
          </a:xfrm>
          <a:prstGeom prst="rightArrowCallout">
            <a:avLst>
              <a:gd name="adj1" fmla="val 23319"/>
              <a:gd name="adj2" fmla="val 26681"/>
              <a:gd name="adj3" fmla="val 25000"/>
              <a:gd name="adj4" fmla="val 77628"/>
            </a:avLst>
          </a:prstGeom>
          <a:solidFill>
            <a:srgbClr val="42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latin typeface="Lucida Sans"/>
              </a:rPr>
              <a:t>Outline a procedure</a:t>
            </a:r>
            <a:endParaRPr lang="en-US" dirty="0">
              <a:latin typeface="Lucida Sans"/>
            </a:endParaRPr>
          </a:p>
        </p:txBody>
      </p:sp>
      <p:sp>
        <p:nvSpPr>
          <p:cNvPr id="15" name="Right Arrow Callout 14"/>
          <p:cNvSpPr/>
          <p:nvPr/>
        </p:nvSpPr>
        <p:spPr>
          <a:xfrm>
            <a:off x="2617449" y="5145037"/>
            <a:ext cx="2304155" cy="1288528"/>
          </a:xfrm>
          <a:prstGeom prst="rightArrowCallout">
            <a:avLst>
              <a:gd name="adj1" fmla="val 23319"/>
              <a:gd name="adj2" fmla="val 26681"/>
              <a:gd name="adj3" fmla="val 25000"/>
              <a:gd name="adj4" fmla="val 77628"/>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solidFill>
                  <a:schemeClr val="bg1">
                    <a:lumMod val="85000"/>
                  </a:schemeClr>
                </a:solidFill>
                <a:latin typeface="Lucida Sans"/>
              </a:rPr>
              <a:t>Summarize </a:t>
            </a:r>
            <a:r>
              <a:rPr lang="en-US" dirty="0">
                <a:solidFill>
                  <a:schemeClr val="bg1">
                    <a:lumMod val="85000"/>
                  </a:schemeClr>
                </a:solidFill>
                <a:latin typeface="Lucida Sans"/>
              </a:rPr>
              <a:t/>
            </a:r>
            <a:br>
              <a:rPr lang="en-US" dirty="0">
                <a:solidFill>
                  <a:schemeClr val="bg1">
                    <a:lumMod val="85000"/>
                  </a:schemeClr>
                </a:solidFill>
                <a:latin typeface="Lucida Sans"/>
              </a:rPr>
            </a:br>
            <a:r>
              <a:rPr lang="en-US" dirty="0">
                <a:solidFill>
                  <a:schemeClr val="bg1">
                    <a:lumMod val="85000"/>
                  </a:schemeClr>
                </a:solidFill>
                <a:latin typeface="Lucida Sans"/>
              </a:rPr>
              <a:t> disaster recovery plan</a:t>
            </a:r>
          </a:p>
        </p:txBody>
      </p:sp>
      <p:sp>
        <p:nvSpPr>
          <p:cNvPr id="16" name="Right Arrow Callout 15"/>
          <p:cNvSpPr/>
          <p:nvPr/>
        </p:nvSpPr>
        <p:spPr>
          <a:xfrm>
            <a:off x="402229" y="5145037"/>
            <a:ext cx="2304155" cy="1288528"/>
          </a:xfrm>
          <a:prstGeom prst="rightArrowCallout">
            <a:avLst>
              <a:gd name="adj1" fmla="val 23319"/>
              <a:gd name="adj2" fmla="val 26681"/>
              <a:gd name="adj3" fmla="val 25000"/>
              <a:gd name="adj4" fmla="val 77628"/>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a:solidFill>
                  <a:schemeClr val="bg1">
                    <a:lumMod val="85000"/>
                  </a:schemeClr>
                </a:solidFill>
                <a:latin typeface="Lucida Sans"/>
              </a:rPr>
              <a:t>List policies</a:t>
            </a:r>
          </a:p>
        </p:txBody>
      </p:sp>
    </p:spTree>
    <p:extLst>
      <p:ext uri="{BB962C8B-B14F-4D97-AF65-F5344CB8AC3E}">
        <p14:creationId xmlns:p14="http://schemas.microsoft.com/office/powerpoint/2010/main" val="2192545499"/>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4. Determine communication methods</a:t>
            </a:r>
            <a:endParaRPr lang="en-US" dirty="0"/>
          </a:p>
        </p:txBody>
      </p:sp>
      <p:sp>
        <p:nvSpPr>
          <p:cNvPr id="3" name="Text Placeholder 2"/>
          <p:cNvSpPr>
            <a:spLocks noGrp="1"/>
          </p:cNvSpPr>
          <p:nvPr>
            <p:ph type="body" sz="quarter" idx="10"/>
          </p:nvPr>
        </p:nvSpPr>
        <p:spPr>
          <a:xfrm>
            <a:off x="998393" y="1200150"/>
            <a:ext cx="7175790" cy="4305935"/>
          </a:xfrm>
          <a:noFill/>
          <a:ln>
            <a:noFill/>
          </a:ln>
        </p:spPr>
        <p:txBody>
          <a:bodyPr vert="horz" wrap="square" lIns="91440" tIns="45720" rIns="91440" bIns="45720" numCol="1" anchor="t" anchorCtr="0" compatLnSpc="1">
            <a:prstTxWarp prst="textNoShape">
              <a:avLst/>
            </a:prstTxWarp>
          </a:bodyPr>
          <a:lstStyle/>
          <a:p>
            <a:endParaRPr lang="en-US" sz="2400" dirty="0"/>
          </a:p>
          <a:p>
            <a:r>
              <a:rPr lang="en-US" sz="2400" dirty="0"/>
              <a:t>Based on the scenario you established and your constituency, </a:t>
            </a:r>
            <a:r>
              <a:rPr lang="en-US" sz="2400" dirty="0" smtClean="0"/>
              <a:t>determine which communication </a:t>
            </a:r>
            <a:r>
              <a:rPr lang="en-US" sz="2400" dirty="0"/>
              <a:t>methods would work the best, and for which types of </a:t>
            </a:r>
            <a:r>
              <a:rPr lang="en-US" sz="2400" dirty="0" smtClean="0"/>
              <a:t>communication</a:t>
            </a:r>
            <a:endParaRPr lang="en-US" sz="2400" dirty="0"/>
          </a:p>
        </p:txBody>
      </p:sp>
      <p:sp>
        <p:nvSpPr>
          <p:cNvPr id="16" name="Rectangle 15"/>
          <p:cNvSpPr/>
          <p:nvPr/>
        </p:nvSpPr>
        <p:spPr>
          <a:xfrm>
            <a:off x="6989260" y="5155378"/>
            <a:ext cx="1780675" cy="1267842"/>
          </a:xfrm>
          <a:prstGeom prst="rect">
            <a:avLst/>
          </a:prstGeom>
          <a:solidFill>
            <a:srgbClr val="42C00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latin typeface="Lucida Sans"/>
              </a:rPr>
              <a:t>Determine   </a:t>
            </a:r>
            <a:br>
              <a:rPr lang="en-US" dirty="0" smtClean="0">
                <a:latin typeface="Lucida Sans"/>
              </a:rPr>
            </a:br>
            <a:r>
              <a:rPr lang="en-US" dirty="0" smtClean="0">
                <a:latin typeface="Lucida Sans"/>
              </a:rPr>
              <a:t> communication methods</a:t>
            </a:r>
            <a:endParaRPr lang="en-US" dirty="0">
              <a:latin typeface="Lucida Sans"/>
            </a:endParaRPr>
          </a:p>
        </p:txBody>
      </p:sp>
      <p:sp>
        <p:nvSpPr>
          <p:cNvPr id="17" name="Right Arrow Callout 16"/>
          <p:cNvSpPr/>
          <p:nvPr/>
        </p:nvSpPr>
        <p:spPr>
          <a:xfrm>
            <a:off x="4791105" y="5145037"/>
            <a:ext cx="2304155" cy="1288528"/>
          </a:xfrm>
          <a:prstGeom prst="rightArrowCallout">
            <a:avLst>
              <a:gd name="adj1" fmla="val 23319"/>
              <a:gd name="adj2" fmla="val 26681"/>
              <a:gd name="adj3" fmla="val 25000"/>
              <a:gd name="adj4" fmla="val 77628"/>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solidFill>
                  <a:schemeClr val="bg1">
                    <a:lumMod val="85000"/>
                  </a:schemeClr>
                </a:solidFill>
                <a:latin typeface="Lucida Sans"/>
              </a:rPr>
              <a:t>Outline a procedure</a:t>
            </a:r>
            <a:endParaRPr lang="en-US" dirty="0">
              <a:solidFill>
                <a:schemeClr val="bg1">
                  <a:lumMod val="85000"/>
                </a:schemeClr>
              </a:solidFill>
              <a:latin typeface="Lucida Sans"/>
            </a:endParaRPr>
          </a:p>
        </p:txBody>
      </p:sp>
      <p:sp>
        <p:nvSpPr>
          <p:cNvPr id="18" name="Right Arrow Callout 17"/>
          <p:cNvSpPr/>
          <p:nvPr/>
        </p:nvSpPr>
        <p:spPr>
          <a:xfrm>
            <a:off x="2617449" y="5145037"/>
            <a:ext cx="2304155" cy="1288528"/>
          </a:xfrm>
          <a:prstGeom prst="rightArrowCallout">
            <a:avLst>
              <a:gd name="adj1" fmla="val 23319"/>
              <a:gd name="adj2" fmla="val 26681"/>
              <a:gd name="adj3" fmla="val 25000"/>
              <a:gd name="adj4" fmla="val 77628"/>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smtClean="0">
                <a:solidFill>
                  <a:schemeClr val="bg1">
                    <a:lumMod val="85000"/>
                  </a:schemeClr>
                </a:solidFill>
                <a:latin typeface="Lucida Sans"/>
              </a:rPr>
              <a:t>Summarize </a:t>
            </a:r>
            <a:r>
              <a:rPr lang="en-US" dirty="0">
                <a:solidFill>
                  <a:schemeClr val="bg1">
                    <a:lumMod val="85000"/>
                  </a:schemeClr>
                </a:solidFill>
                <a:latin typeface="Lucida Sans"/>
              </a:rPr>
              <a:t/>
            </a:r>
            <a:br>
              <a:rPr lang="en-US" dirty="0">
                <a:solidFill>
                  <a:schemeClr val="bg1">
                    <a:lumMod val="85000"/>
                  </a:schemeClr>
                </a:solidFill>
                <a:latin typeface="Lucida Sans"/>
              </a:rPr>
            </a:br>
            <a:r>
              <a:rPr lang="en-US" dirty="0">
                <a:solidFill>
                  <a:schemeClr val="bg1">
                    <a:lumMod val="85000"/>
                  </a:schemeClr>
                </a:solidFill>
                <a:latin typeface="Lucida Sans"/>
              </a:rPr>
              <a:t> disaster recovery plan</a:t>
            </a:r>
          </a:p>
        </p:txBody>
      </p:sp>
      <p:sp>
        <p:nvSpPr>
          <p:cNvPr id="19" name="Right Arrow Callout 18"/>
          <p:cNvSpPr/>
          <p:nvPr/>
        </p:nvSpPr>
        <p:spPr>
          <a:xfrm>
            <a:off x="402229" y="5145037"/>
            <a:ext cx="2304155" cy="1288528"/>
          </a:xfrm>
          <a:prstGeom prst="rightArrowCallout">
            <a:avLst>
              <a:gd name="adj1" fmla="val 23319"/>
              <a:gd name="adj2" fmla="val 26681"/>
              <a:gd name="adj3" fmla="val 25000"/>
              <a:gd name="adj4" fmla="val 77628"/>
            </a:avLst>
          </a:prstGeom>
          <a:solidFill>
            <a:schemeClr val="bg1">
              <a:lumMod val="65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r>
              <a:rPr lang="en-US" dirty="0">
                <a:solidFill>
                  <a:schemeClr val="bg1">
                    <a:lumMod val="85000"/>
                  </a:schemeClr>
                </a:solidFill>
                <a:latin typeface="Lucida Sans"/>
              </a:rPr>
              <a:t>List policies</a:t>
            </a:r>
          </a:p>
        </p:txBody>
      </p:sp>
    </p:spTree>
    <p:extLst>
      <p:ext uri="{BB962C8B-B14F-4D97-AF65-F5344CB8AC3E}">
        <p14:creationId xmlns:p14="http://schemas.microsoft.com/office/powerpoint/2010/main" val="1866629313"/>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CE3E207B-E7BA-F14D-B327-E93D60FF2987}" vid="{330588A5-0013-5346-939E-D43330785BD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20156</TotalTime>
  <Words>1882</Words>
  <Application>Microsoft Macintosh PowerPoint</Application>
  <PresentationFormat>On-screen Show (4:3)</PresentationFormat>
  <Paragraphs>183</Paragraphs>
  <Slides>12</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Aharoni</vt:lpstr>
      <vt:lpstr>Arial Black</vt:lpstr>
      <vt:lpstr>Calibri</vt:lpstr>
      <vt:lpstr>Lucida Sans</vt:lpstr>
      <vt:lpstr>Mangal</vt:lpstr>
      <vt:lpstr>ＭＳ Ｐゴシック</vt:lpstr>
      <vt:lpstr>Wingdings</vt:lpstr>
      <vt:lpstr>Arial</vt:lpstr>
      <vt:lpstr>Custom Design</vt:lpstr>
      <vt:lpstr>Lab for Module 2:  Starting with a CSIRT Team</vt:lpstr>
      <vt:lpstr>Copyright</vt:lpstr>
      <vt:lpstr>Lab Introduction</vt:lpstr>
      <vt:lpstr>Lab Scenario</vt:lpstr>
      <vt:lpstr>Answer These Questions</vt:lpstr>
      <vt:lpstr>1. List policies</vt:lpstr>
      <vt:lpstr>2. Summarize disaster recovery plan</vt:lpstr>
      <vt:lpstr>3. Outline a procedure</vt:lpstr>
      <vt:lpstr>4. Determine communication methods</vt:lpstr>
      <vt:lpstr>Learning Check</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2 Lab</dc:title>
  <dc:creator>Alan Reade</dc:creator>
  <cp:lastModifiedBy>Serge Droz</cp:lastModifiedBy>
  <cp:revision>425</cp:revision>
  <cp:lastPrinted>2015-06-01T04:47:11Z</cp:lastPrinted>
  <dcterms:created xsi:type="dcterms:W3CDTF">2008-12-23T18:42:52Z</dcterms:created>
  <dcterms:modified xsi:type="dcterms:W3CDTF">2017-05-07T12:25:03Z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