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notesMasterIdLst>
    <p:notesMasterId r:id="rId23"/>
  </p:notesMasterIdLst>
  <p:handoutMasterIdLst>
    <p:handoutMasterId r:id="rId24"/>
  </p:handoutMasterIdLst>
  <p:sldIdLst>
    <p:sldId id="256" r:id="rId2"/>
    <p:sldId id="438" r:id="rId3"/>
    <p:sldId id="391" r:id="rId4"/>
    <p:sldId id="295" r:id="rId5"/>
    <p:sldId id="418" r:id="rId6"/>
    <p:sldId id="425" r:id="rId7"/>
    <p:sldId id="426" r:id="rId8"/>
    <p:sldId id="436" r:id="rId9"/>
    <p:sldId id="435" r:id="rId10"/>
    <p:sldId id="419" r:id="rId11"/>
    <p:sldId id="433" r:id="rId12"/>
    <p:sldId id="437" r:id="rId13"/>
    <p:sldId id="328" r:id="rId14"/>
    <p:sldId id="310" r:id="rId15"/>
    <p:sldId id="429" r:id="rId16"/>
    <p:sldId id="422" r:id="rId17"/>
    <p:sldId id="423" r:id="rId18"/>
    <p:sldId id="424" r:id="rId19"/>
    <p:sldId id="430" r:id="rId20"/>
    <p:sldId id="439" r:id="rId21"/>
    <p:sldId id="432" r:id="rId2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C000"/>
    <a:srgbClr val="CC0099"/>
    <a:srgbClr val="E97A15"/>
    <a:srgbClr val="D36E13"/>
    <a:srgbClr val="009900"/>
    <a:srgbClr val="033483"/>
    <a:srgbClr val="054ABB"/>
    <a:srgbClr val="1A4E1A"/>
    <a:srgbClr val="20622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6" autoAdjust="0"/>
    <p:restoredTop sz="63273" autoAdjust="0"/>
  </p:normalViewPr>
  <p:slideViewPr>
    <p:cSldViewPr snapToGrid="0" snapToObjects="1">
      <p:cViewPr varScale="1">
        <p:scale>
          <a:sx n="83" d="100"/>
          <a:sy n="83" d="100"/>
        </p:scale>
        <p:origin x="1936" y="192"/>
      </p:cViewPr>
      <p:guideLst>
        <p:guide orient="horz" pos="2160"/>
        <p:guide pos="2880"/>
      </p:guideLst>
    </p:cSldViewPr>
  </p:slideViewPr>
  <p:outlineViewPr>
    <p:cViewPr>
      <p:scale>
        <a:sx n="33" d="100"/>
        <a:sy n="33" d="100"/>
      </p:scale>
      <p:origin x="0" y="1156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2" d="100"/>
          <a:sy n="102" d="100"/>
        </p:scale>
        <p:origin x="2928" y="200"/>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b="1" dirty="0">
                <a:latin typeface="+mj-lt"/>
              </a:rPr>
              <a:t>Student Guide</a:t>
            </a:r>
          </a:p>
          <a:p>
            <a:endParaRPr lang="en-US" b="1" dirty="0">
              <a:latin typeface="+mj-lt"/>
            </a:endParaRPr>
          </a:p>
        </p:txBody>
      </p:sp>
      <p:sp>
        <p:nvSpPr>
          <p:cNvPr id="6" name="Footer Placeholder 3"/>
          <p:cNvSpPr>
            <a:spLocks noGrp="1"/>
          </p:cNvSpPr>
          <p:nvPr>
            <p:ph type="ftr" sz="quarter" idx="2"/>
          </p:nvPr>
        </p:nvSpPr>
        <p:spPr>
          <a:xfrm>
            <a:off x="-1" y="8685213"/>
            <a:ext cx="3341077" cy="457200"/>
          </a:xfrm>
          <a:prstGeom prst="rect">
            <a:avLst/>
          </a:prstGeom>
        </p:spPr>
        <p:txBody>
          <a:bodyPr vert="horz" lIns="91440" tIns="45720" rIns="91440" bIns="45720" rtlCol="0" anchor="b"/>
          <a:lstStyle>
            <a:lvl1pPr algn="l">
              <a:defRPr sz="1200"/>
            </a:lvl1pPr>
          </a:lstStyle>
          <a:p>
            <a:r>
              <a:rPr lang="en-GB" sz="800" dirty="0"/>
              <a:t>© FIRST Inc. </a:t>
            </a:r>
            <a:r>
              <a:rPr lang="mr-IN" sz="800" dirty="0"/>
              <a:t>(CC BY-NC-SA 4.0)</a:t>
            </a:r>
            <a:r>
              <a:rPr lang="en-US" sz="800" dirty="0"/>
              <a:t> </a:t>
            </a:r>
            <a:endParaRPr lang="en-GB" sz="800" dirty="0"/>
          </a:p>
        </p:txBody>
      </p:sp>
      <p:sp>
        <p:nvSpPr>
          <p:cNvPr id="7"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Lucida Sans"/>
              </a:rPr>
              <a:t>‹#›</a:t>
            </a:fld>
            <a:endParaRPr lang="en-US" sz="800" dirty="0">
              <a:latin typeface="Lucida Sans"/>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88900"/>
            <a:ext cx="1270000" cy="635000"/>
          </a:xfrm>
          <a:prstGeom prst="rect">
            <a:avLst/>
          </a:prstGeom>
        </p:spPr>
      </p:pic>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514350"/>
            <a:ext cx="4975964" cy="373197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r>
              <a:rPr lang="en-GB" dirty="0" smtClean="0"/>
              <a:t>© FIRST Inc. </a:t>
            </a:r>
            <a:r>
              <a:rPr lang="mr-IN" dirty="0" smtClean="0"/>
              <a:t>(CC BY-NC-SA 4.0)</a:t>
            </a:r>
            <a:r>
              <a:rPr lang="en-US" dirty="0" smtClean="0"/>
              <a:t> </a:t>
            </a:r>
            <a:endParaRPr lang="en-GB" dirty="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xfrm>
            <a:off x="914400" y="514350"/>
            <a:ext cx="4975225" cy="3732213"/>
          </a:xfrm>
          <a:ln/>
        </p:spPr>
      </p:sp>
      <p:sp>
        <p:nvSpPr>
          <p:cNvPr id="2048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defRPr/>
            </a:pPr>
            <a:r>
              <a:rPr lang="en-US" sz="1000" b="1" dirty="0" smtClean="0">
                <a:latin typeface="Lucida Sans"/>
                <a:ea typeface="ＭＳ Ｐゴシック" pitchFamily="34" charset="-128"/>
                <a:cs typeface="Arial" charset="0"/>
              </a:rPr>
              <a:t>Welcome: </a:t>
            </a:r>
            <a:r>
              <a:rPr lang="en-US" sz="1000" i="1" dirty="0" smtClean="0">
                <a:latin typeface="Lucida Sans"/>
                <a:ea typeface="ＭＳ Ｐゴシック" pitchFamily="34" charset="-128"/>
                <a:cs typeface="Arial" charset="0"/>
              </a:rPr>
              <a:t>2 minutes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b="1" dirty="0" smtClean="0">
                <a:latin typeface="Lucida Sans"/>
                <a:ea typeface="ＭＳ Ｐゴシック" pitchFamily="34" charset="-128"/>
                <a:cs typeface="Arial" charset="0"/>
              </a:rPr>
              <a:t>Facilitator Room Setup and Tools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dirty="0" smtClean="0">
                <a:latin typeface="Lucida Sans"/>
                <a:ea typeface="ＭＳ Ｐゴシック" pitchFamily="34" charset="-128"/>
                <a:cs typeface="Arial" charset="0"/>
              </a:rPr>
              <a:t>Before you start the meeting, make sure you have the following tools and/or room setup:</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Computer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Projector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Whiteboard or flipchart and markers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Pens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Post-it notes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Squish ball you can toss to learners to get their attention</a:t>
            </a:r>
          </a:p>
          <a:p>
            <a:pPr eaLnBrk="1" hangingPunct="1">
              <a:lnSpc>
                <a:spcPct val="90000"/>
              </a:lnSpc>
              <a:defRPr/>
            </a:pPr>
            <a:r>
              <a:rPr lang="en-US" sz="1000" b="1" dirty="0" smtClean="0">
                <a:latin typeface="Lucida Sans"/>
                <a:ea typeface="ＭＳ Ｐゴシック" pitchFamily="34" charset="-128"/>
                <a:cs typeface="Arial" charset="0"/>
              </a:rPr>
              <a:t>Welcome</a:t>
            </a:r>
            <a:r>
              <a:rPr lang="en-US" sz="1000" dirty="0" smtClean="0">
                <a:latin typeface="Lucida Sans"/>
                <a:ea typeface="ＭＳ Ｐゴシック" pitchFamily="34" charset="-128"/>
                <a:cs typeface="Arial" charset="0"/>
              </a:rPr>
              <a:t> everyone to the course.</a:t>
            </a:r>
          </a:p>
          <a:p>
            <a:pPr eaLnBrk="1" hangingPunct="1">
              <a:lnSpc>
                <a:spcPct val="90000"/>
              </a:lnSpc>
              <a:defRPr/>
            </a:pPr>
            <a:r>
              <a:rPr lang="en-US" sz="1000" b="1" dirty="0" smtClean="0">
                <a:latin typeface="Lucida Sans"/>
                <a:ea typeface="ＭＳ Ｐゴシック" pitchFamily="34" charset="-128"/>
                <a:cs typeface="Arial" charset="0"/>
              </a:rPr>
              <a:t>Briefly introduce </a:t>
            </a:r>
            <a:r>
              <a:rPr lang="en-US" sz="1000" dirty="0" smtClean="0">
                <a:latin typeface="Lucida Sans"/>
                <a:ea typeface="ＭＳ Ｐゴシック" pitchFamily="34" charset="-128"/>
                <a:cs typeface="Arial" charset="0"/>
              </a:rPr>
              <a:t>yourself to the learners.</a:t>
            </a:r>
          </a:p>
          <a:p>
            <a:pPr eaLnBrk="1" hangingPunct="1">
              <a:lnSpc>
                <a:spcPct val="90000"/>
              </a:lnSpc>
              <a:defRPr/>
            </a:pPr>
            <a:r>
              <a:rPr lang="en-US" sz="1000" b="1" dirty="0" smtClean="0">
                <a:latin typeface="Lucida Sans"/>
                <a:ea typeface="ＭＳ Ｐゴシック" pitchFamily="34" charset="-128"/>
                <a:cs typeface="Arial" charset="0"/>
              </a:rPr>
              <a:t>Time for course: </a:t>
            </a:r>
            <a:r>
              <a:rPr lang="en-US" sz="1000" dirty="0" smtClean="0">
                <a:latin typeface="Lucida Sans"/>
                <a:ea typeface="ＭＳ Ｐゴシック" pitchFamily="34" charset="-128"/>
                <a:cs typeface="Arial" charset="0"/>
              </a:rPr>
              <a:t>70 to 90 minutes</a:t>
            </a: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4350"/>
            <a:ext cx="4975225" cy="3732213"/>
          </a:xfrm>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Clearly Document Your Services</a:t>
            </a: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altLang="en-US" sz="1000" b="0" i="1" dirty="0" smtClean="0">
                <a:latin typeface="Lucida Sans"/>
                <a:cs typeface="Arial" charset="0"/>
              </a:rPr>
              <a:t>5</a:t>
            </a:r>
            <a:r>
              <a:rPr lang="en-US" altLang="en-US" sz="1000" i="1" dirty="0" smtClean="0">
                <a:latin typeface="Lucida Sans"/>
                <a:cs typeface="Arial" charset="0"/>
              </a:rPr>
              <a:t> minutes</a:t>
            </a:r>
          </a:p>
          <a:p>
            <a:pPr eaLnBrk="1" hangingPunct="1">
              <a:defRPr/>
            </a:pPr>
            <a:endParaRPr lang="en-US" altLang="en-US" sz="1000" b="1" dirty="0" smtClean="0">
              <a:latin typeface="Lucida Sans"/>
              <a:cs typeface="Arial" charset="0"/>
            </a:endParaRPr>
          </a:p>
          <a:p>
            <a:r>
              <a:rPr lang="en-US" altLang="en-US" sz="1000" b="1" dirty="0" smtClean="0">
                <a:latin typeface="Lucida Sans"/>
                <a:cs typeface="Arial" charset="0"/>
              </a:rPr>
              <a:t>Say: </a:t>
            </a:r>
            <a:r>
              <a:rPr lang="en-US" sz="1000" kern="1200" dirty="0" smtClean="0">
                <a:solidFill>
                  <a:schemeClr val="tx1"/>
                </a:solidFill>
                <a:effectLst/>
                <a:latin typeface="Lucida Sans"/>
              </a:rPr>
              <a:t>A CSIRT should provide its constituency with a clear description of all</a:t>
            </a:r>
            <a:r>
              <a:rPr lang="en-US" sz="1000" kern="1200" baseline="0" dirty="0" smtClean="0">
                <a:solidFill>
                  <a:schemeClr val="tx1"/>
                </a:solidFill>
                <a:effectLst/>
                <a:latin typeface="Lucida Sans"/>
              </a:rPr>
              <a:t> </a:t>
            </a:r>
            <a:r>
              <a:rPr lang="en-US" sz="1000" kern="1200" dirty="0" smtClean="0">
                <a:solidFill>
                  <a:schemeClr val="tx1"/>
                </a:solidFill>
                <a:effectLst/>
                <a:latin typeface="Lucida Sans"/>
              </a:rPr>
              <a:t>procedures, processes, and workflows, which should</a:t>
            </a:r>
            <a:r>
              <a:rPr lang="en-US" sz="1000" kern="1200" baseline="0" dirty="0" smtClean="0">
                <a:solidFill>
                  <a:schemeClr val="tx1"/>
                </a:solidFill>
                <a:effectLst/>
                <a:latin typeface="Lucida Sans"/>
              </a:rPr>
              <a:t> be based on established policies. This table is a good example of how to list </a:t>
            </a:r>
            <a:r>
              <a:rPr lang="en-US" sz="1000" kern="1200" dirty="0" smtClean="0">
                <a:solidFill>
                  <a:schemeClr val="tx1"/>
                </a:solidFill>
                <a:effectLst/>
                <a:latin typeface="Lucida Sans"/>
              </a:rPr>
              <a:t>procedures, processes, and workflows</a:t>
            </a:r>
            <a:r>
              <a:rPr lang="en-US" sz="1000" kern="1200" baseline="0" dirty="0" smtClean="0">
                <a:solidFill>
                  <a:schemeClr val="tx1"/>
                </a:solidFill>
                <a:effectLst/>
                <a:latin typeface="Lucida Sans"/>
              </a:rPr>
              <a:t> as </a:t>
            </a:r>
            <a:r>
              <a:rPr lang="en-US" sz="1000" kern="1200" dirty="0" smtClean="0">
                <a:solidFill>
                  <a:schemeClr val="tx1"/>
                </a:solidFill>
                <a:effectLst/>
                <a:latin typeface="Lucida Sans"/>
              </a:rPr>
              <a:t>service descriptions</a:t>
            </a:r>
            <a:r>
              <a:rPr lang="en-US" sz="1000" kern="1200" baseline="0" dirty="0" smtClean="0">
                <a:solidFill>
                  <a:schemeClr val="tx1"/>
                </a:solidFill>
                <a:effectLst/>
                <a:latin typeface="Lucida Sans"/>
              </a:rPr>
              <a:t>.</a:t>
            </a:r>
            <a:endParaRPr lang="en-US" sz="1000" kern="1200" dirty="0" smtClean="0">
              <a:solidFill>
                <a:schemeClr val="tx1"/>
              </a:solidFill>
              <a:effectLst/>
              <a:latin typeface="Lucida Sans"/>
            </a:endParaRPr>
          </a:p>
          <a:p>
            <a:r>
              <a:rPr lang="en-US" sz="1000" b="1" kern="1200" dirty="0" smtClean="0">
                <a:solidFill>
                  <a:schemeClr val="tx1"/>
                </a:solidFill>
                <a:effectLst/>
                <a:latin typeface="Lucida Sans"/>
              </a:rPr>
              <a:t>Walk through </a:t>
            </a:r>
            <a:r>
              <a:rPr lang="en-US" sz="1000" kern="1200" dirty="0" smtClean="0">
                <a:solidFill>
                  <a:schemeClr val="tx1"/>
                </a:solidFill>
                <a:effectLst/>
                <a:latin typeface="Lucida Sans"/>
              </a:rPr>
              <a:t>each attribute and add experiential examples as</a:t>
            </a:r>
            <a:r>
              <a:rPr lang="en-US" sz="1000" kern="1200" baseline="0" dirty="0" smtClean="0">
                <a:solidFill>
                  <a:schemeClr val="tx1"/>
                </a:solidFill>
                <a:effectLst/>
                <a:latin typeface="Lucida Sans"/>
              </a:rPr>
              <a:t> you wish.</a:t>
            </a:r>
            <a:r>
              <a:rPr lang="en-US" sz="1000" kern="1200" dirty="0" smtClean="0">
                <a:solidFill>
                  <a:schemeClr val="tx1"/>
                </a:solidFill>
                <a:effectLst/>
                <a:latin typeface="Lucida Sans"/>
              </a:rPr>
              <a:t> </a:t>
            </a:r>
            <a:endParaRPr lang="en-US" sz="1000" b="0" dirty="0">
              <a:latin typeface="Lucida Sans"/>
            </a:endParaRP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1805123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4350"/>
            <a:ext cx="4975225" cy="3732213"/>
          </a:xfrm>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Policy Example: Disaster</a:t>
            </a:r>
            <a:r>
              <a:rPr lang="en-US" sz="1000" b="1" baseline="0" dirty="0" smtClean="0">
                <a:latin typeface="Lucida Sans"/>
              </a:rPr>
              <a:t> Recovery and Business Continuity</a:t>
            </a: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altLang="en-US" sz="1000" b="0" i="1" dirty="0" smtClean="0">
                <a:latin typeface="Lucida Sans"/>
                <a:cs typeface="Arial" charset="0"/>
              </a:rPr>
              <a:t>10</a:t>
            </a:r>
            <a:r>
              <a:rPr lang="en-US" altLang="en-US" sz="1000" i="1" dirty="0" smtClean="0">
                <a:latin typeface="Lucida Sans"/>
                <a:cs typeface="Arial" charset="0"/>
              </a:rPr>
              <a:t> minutes</a:t>
            </a:r>
          </a:p>
          <a:p>
            <a:pPr eaLnBrk="1" hangingPunct="1">
              <a:defRPr/>
            </a:pPr>
            <a:endParaRPr lang="en-US" altLang="en-US" sz="1000" b="1" dirty="0" smtClean="0">
              <a:latin typeface="Lucida Sans"/>
              <a:cs typeface="Arial" charset="0"/>
            </a:endParaRPr>
          </a:p>
          <a:p>
            <a:r>
              <a:rPr lang="en-US" altLang="en-US" sz="1000" b="1" dirty="0" smtClean="0">
                <a:latin typeface="Lucida Sans"/>
                <a:cs typeface="Arial" charset="0"/>
              </a:rPr>
              <a:t>Say: </a:t>
            </a:r>
            <a:r>
              <a:rPr lang="en-US" sz="1000" kern="1200" dirty="0" smtClean="0">
                <a:solidFill>
                  <a:schemeClr val="tx1"/>
                </a:solidFill>
                <a:effectLst/>
                <a:latin typeface="Lucida Sans"/>
              </a:rPr>
              <a:t>It</a:t>
            </a:r>
            <a:r>
              <a:rPr lang="en-US" sz="1000" kern="1200" baseline="0" dirty="0" smtClean="0">
                <a:solidFill>
                  <a:schemeClr val="tx1"/>
                </a:solidFill>
                <a:effectLst/>
                <a:latin typeface="Lucida Sans"/>
              </a:rPr>
              <a:t> is important to have a policy around disaster recovery and business continuity, to ensure that the organization can continue to function in times of disaster and power outage. </a:t>
            </a:r>
            <a:r>
              <a:rPr lang="en-US" sz="1000" kern="1200" dirty="0" smtClean="0">
                <a:solidFill>
                  <a:schemeClr val="tx1"/>
                </a:solidFill>
                <a:effectLst/>
                <a:latin typeface="Lucida Sans"/>
              </a:rPr>
              <a:t>For disaster recovery and business continuity,</a:t>
            </a:r>
            <a:r>
              <a:rPr lang="en-US" sz="1000" kern="1200" baseline="0" dirty="0" smtClean="0">
                <a:solidFill>
                  <a:schemeClr val="tx1"/>
                </a:solidFill>
                <a:effectLst/>
                <a:latin typeface="Lucida Sans"/>
              </a:rPr>
              <a:t> as with any other business environment, you </a:t>
            </a:r>
            <a:r>
              <a:rPr lang="en-US" sz="1000" kern="1200" dirty="0" smtClean="0">
                <a:solidFill>
                  <a:schemeClr val="tx1"/>
                </a:solidFill>
                <a:effectLst/>
                <a:latin typeface="Lucida Sans"/>
              </a:rPr>
              <a:t>need to identify your risks and build a mitigation and recovery plan. Of course the resources you are protecting, as well as the related mitigation, staffing, and other aspects of your plan, will be unique. But that doesn’t change the process or the necessity of having a well-thought-out and carefully crafted plan. </a:t>
            </a:r>
          </a:p>
          <a:p>
            <a:r>
              <a:rPr lang="en-US" sz="1000" kern="1200" dirty="0" smtClean="0">
                <a:solidFill>
                  <a:schemeClr val="tx1"/>
                </a:solidFill>
                <a:effectLst/>
                <a:latin typeface="Lucida Sans"/>
              </a:rPr>
              <a:t>(1) A good example of a disaster recovery plan </a:t>
            </a:r>
            <a:r>
              <a:rPr lang="en-US" sz="1000" b="0" kern="1200" dirty="0" smtClean="0">
                <a:solidFill>
                  <a:schemeClr val="tx1"/>
                </a:solidFill>
                <a:effectLst/>
                <a:latin typeface="Lucida Sans"/>
              </a:rPr>
              <a:t>is as follows:</a:t>
            </a:r>
            <a:r>
              <a:rPr lang="en-US" sz="1000" b="0" kern="1200" baseline="0" dirty="0" smtClean="0">
                <a:solidFill>
                  <a:schemeClr val="tx1"/>
                </a:solidFill>
                <a:effectLst/>
                <a:latin typeface="Lucida Sans"/>
              </a:rPr>
              <a:t> </a:t>
            </a:r>
            <a:r>
              <a:rPr lang="en-US" sz="1000" b="0" kern="1200" dirty="0" smtClean="0">
                <a:solidFill>
                  <a:schemeClr val="tx1"/>
                </a:solidFill>
                <a:effectLst/>
                <a:latin typeface="Lucida Sans"/>
              </a:rPr>
              <a:t>NASDAQ’s </a:t>
            </a:r>
            <a:r>
              <a:rPr lang="en-US" sz="1000" kern="1200" dirty="0" smtClean="0">
                <a:solidFill>
                  <a:schemeClr val="tx1"/>
                </a:solidFill>
                <a:effectLst/>
                <a:latin typeface="Lucida Sans"/>
              </a:rPr>
              <a:t>primary servers are on the U.S. East Coast. Their disaster recovery servers are also on the East Coast, although about 150 miles apart. In 2015 NASDAQ</a:t>
            </a:r>
            <a:r>
              <a:rPr lang="en-US" sz="1000" kern="1200" baseline="0" dirty="0" smtClean="0">
                <a:solidFill>
                  <a:schemeClr val="tx1"/>
                </a:solidFill>
                <a:effectLst/>
                <a:latin typeface="Lucida Sans"/>
              </a:rPr>
              <a:t> </a:t>
            </a:r>
            <a:r>
              <a:rPr lang="en-US" sz="1000" kern="1200" dirty="0" smtClean="0">
                <a:solidFill>
                  <a:schemeClr val="tx1"/>
                </a:solidFill>
                <a:effectLst/>
                <a:latin typeface="Lucida Sans"/>
              </a:rPr>
              <a:t>announced it would be moving the disaster recovery servers to Chicago. The backup servers would no longer be affected by the same tropical and winter storms the primary servers are subjected to, increasing the overall availability of the system. </a:t>
            </a:r>
          </a:p>
          <a:p>
            <a:r>
              <a:rPr lang="en-US" sz="1000" kern="1200" dirty="0" smtClean="0">
                <a:solidFill>
                  <a:schemeClr val="tx1"/>
                </a:solidFill>
                <a:effectLst/>
                <a:latin typeface="Lucida Sans"/>
              </a:rPr>
              <a:t>(2) A bad </a:t>
            </a:r>
            <a:r>
              <a:rPr lang="en-US" sz="1000" b="0" kern="1200" dirty="0" smtClean="0">
                <a:solidFill>
                  <a:schemeClr val="tx1"/>
                </a:solidFill>
                <a:effectLst/>
                <a:latin typeface="Lucida Sans"/>
              </a:rPr>
              <a:t>example of a disaster recovery plan is that of the New York Stock Exchange,</a:t>
            </a:r>
            <a:r>
              <a:rPr lang="en-US" sz="1000" b="0" kern="1200" baseline="0" dirty="0" smtClean="0">
                <a:solidFill>
                  <a:schemeClr val="tx1"/>
                </a:solidFill>
                <a:effectLst/>
                <a:latin typeface="Lucida Sans"/>
              </a:rPr>
              <a:t> or NYSE. It </a:t>
            </a:r>
            <a:r>
              <a:rPr lang="en-US" sz="1000" b="0" kern="1200" dirty="0" smtClean="0">
                <a:solidFill>
                  <a:schemeClr val="tx1"/>
                </a:solidFill>
                <a:effectLst/>
                <a:latin typeface="Lucida Sans"/>
              </a:rPr>
              <a:t>revealed that, although it did have a disaster recovery plan in place, the NYSE had not tested its ability to trade using a contingency plan and </a:t>
            </a:r>
            <a:r>
              <a:rPr lang="en-US" sz="1000" b="0" kern="1200" baseline="0" dirty="0" smtClean="0">
                <a:solidFill>
                  <a:schemeClr val="tx1"/>
                </a:solidFill>
                <a:effectLst/>
                <a:latin typeface="Lucida Sans"/>
              </a:rPr>
              <a:t>was</a:t>
            </a:r>
            <a:r>
              <a:rPr lang="en-US" sz="1000" b="0" kern="1200" dirty="0" smtClean="0">
                <a:solidFill>
                  <a:schemeClr val="tx1"/>
                </a:solidFill>
                <a:effectLst/>
                <a:latin typeface="Lucida Sans"/>
              </a:rPr>
              <a:t> not sure it would work.</a:t>
            </a:r>
            <a:r>
              <a:rPr lang="en-US" sz="1000" b="0" kern="1200" baseline="0" dirty="0" smtClean="0">
                <a:solidFill>
                  <a:schemeClr val="tx1"/>
                </a:solidFill>
                <a:effectLst/>
                <a:latin typeface="Lucida Sans"/>
              </a:rPr>
              <a:t> So d</a:t>
            </a:r>
            <a:r>
              <a:rPr lang="en-US" sz="1000" b="0" kern="1200" dirty="0" smtClean="0">
                <a:solidFill>
                  <a:schemeClr val="tx1"/>
                </a:solidFill>
                <a:effectLst/>
                <a:latin typeface="Lucida Sans"/>
              </a:rPr>
              <a:t>uring New York’s “Superstorm Sandy” in 2012, the NYSE decided to close for two days before returning to normal operations</a:t>
            </a:r>
            <a:r>
              <a:rPr lang="en-US" sz="1000" b="0" kern="1200" baseline="0" dirty="0" smtClean="0">
                <a:solidFill>
                  <a:schemeClr val="tx1"/>
                </a:solidFill>
                <a:effectLst/>
                <a:latin typeface="Lucida Sans"/>
              </a:rPr>
              <a:t> rather than rely on an untested disaster recovery plan.</a:t>
            </a:r>
            <a:r>
              <a:rPr lang="en-US" sz="1000" b="0" kern="1200" dirty="0" smtClean="0">
                <a:solidFill>
                  <a:schemeClr val="tx1"/>
                </a:solidFill>
                <a:effectLst/>
                <a:latin typeface="Lucida Sans"/>
              </a:rPr>
              <a:t> </a:t>
            </a: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11</a:t>
            </a:fld>
            <a:endParaRPr lang="en-US" altLang="en-US" sz="800" dirty="0">
              <a:latin typeface="Lucida Sans"/>
            </a:endParaRPr>
          </a:p>
        </p:txBody>
      </p:sp>
    </p:spTree>
    <p:extLst>
      <p:ext uri="{BB962C8B-B14F-4D97-AF65-F5344CB8AC3E}">
        <p14:creationId xmlns:p14="http://schemas.microsoft.com/office/powerpoint/2010/main" val="1805123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81200" y="228600"/>
            <a:ext cx="2895600" cy="2171700"/>
          </a:xfrm>
        </p:spPr>
      </p:sp>
      <p:sp>
        <p:nvSpPr>
          <p:cNvPr id="3" name="Notes Placeholder 2"/>
          <p:cNvSpPr>
            <a:spLocks noGrp="1"/>
          </p:cNvSpPr>
          <p:nvPr>
            <p:ph type="body" idx="1"/>
          </p:nvPr>
        </p:nvSpPr>
        <p:spPr>
          <a:xfrm>
            <a:off x="339969" y="2400300"/>
            <a:ext cx="6178062" cy="6057900"/>
          </a:xfrm>
        </p:spPr>
        <p:txBody>
          <a:bodyPr/>
          <a:lstStyle/>
          <a:p>
            <a:pPr eaLnBrk="1" hangingPunct="1">
              <a:defRPr/>
            </a:pPr>
            <a:r>
              <a:rPr lang="en-US" sz="800" b="1" dirty="0" smtClean="0">
                <a:latin typeface="Lucida Sans"/>
              </a:rPr>
              <a:t>Establish Disaster</a:t>
            </a:r>
            <a:r>
              <a:rPr lang="en-US" sz="800" b="1" baseline="0" dirty="0" smtClean="0">
                <a:latin typeface="Lucida Sans"/>
              </a:rPr>
              <a:t> Recovery and Business Continuity Policies Up Front</a:t>
            </a:r>
            <a:r>
              <a:rPr lang="en-US" sz="8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altLang="en-US" sz="800" b="0" i="1" dirty="0" smtClean="0">
                <a:latin typeface="Lucida Sans"/>
                <a:cs typeface="Arial" charset="0"/>
              </a:rPr>
              <a:t>10</a:t>
            </a:r>
            <a:r>
              <a:rPr lang="en-US" altLang="en-US" sz="800" i="1" dirty="0" smtClean="0">
                <a:latin typeface="Lucida Sans"/>
                <a:cs typeface="Arial" charset="0"/>
              </a:rPr>
              <a:t> minutes</a:t>
            </a:r>
          </a:p>
          <a:p>
            <a:pPr eaLnBrk="1" hangingPunct="1">
              <a:defRPr/>
            </a:pPr>
            <a:endParaRPr lang="en-US" altLang="en-US" sz="800" b="1" dirty="0" smtClean="0">
              <a:latin typeface="Lucida Sans"/>
              <a:cs typeface="Arial" charset="0"/>
            </a:endParaRPr>
          </a:p>
          <a:p>
            <a:r>
              <a:rPr lang="en-US" altLang="en-US" sz="800" b="1" dirty="0" smtClean="0">
                <a:latin typeface="Lucida Sans"/>
                <a:cs typeface="Arial" charset="0"/>
              </a:rPr>
              <a:t>Say: </a:t>
            </a:r>
            <a:r>
              <a:rPr lang="en-US" sz="800" kern="1200" dirty="0" smtClean="0">
                <a:solidFill>
                  <a:schemeClr val="tx1"/>
                </a:solidFill>
                <a:effectLst/>
                <a:latin typeface="Lucida Sans"/>
              </a:rPr>
              <a:t>Let’s look at an example of an online-only bank with phone customer support. Let’s say there are two customer service sites, in Texas and North Carolina. However,</a:t>
            </a:r>
            <a:r>
              <a:rPr lang="en-US" sz="800" kern="1200" baseline="0" dirty="0" smtClean="0">
                <a:solidFill>
                  <a:schemeClr val="tx1"/>
                </a:solidFill>
                <a:effectLst/>
                <a:latin typeface="Lucida Sans"/>
              </a:rPr>
              <a:t> </a:t>
            </a:r>
            <a:r>
              <a:rPr lang="en-US" sz="800" kern="1200" dirty="0" smtClean="0">
                <a:solidFill>
                  <a:schemeClr val="tx1"/>
                </a:solidFill>
                <a:effectLst/>
                <a:latin typeface="Lucida Sans"/>
              </a:rPr>
              <a:t>there is only one production system, in Texas. The backup system is at the North Carolina site. The bank has no ATMs </a:t>
            </a:r>
            <a:r>
              <a:rPr lang="en-US" sz="800" b="0" kern="1200" dirty="0" smtClean="0">
                <a:solidFill>
                  <a:schemeClr val="tx1"/>
                </a:solidFill>
                <a:effectLst/>
                <a:latin typeface="Lucida Sans"/>
              </a:rPr>
              <a:t>of its own but leverages those </a:t>
            </a:r>
            <a:r>
              <a:rPr lang="en-US" sz="800" kern="1200" dirty="0" smtClean="0">
                <a:solidFill>
                  <a:schemeClr val="tx1"/>
                </a:solidFill>
                <a:effectLst/>
                <a:latin typeface="Lucida Sans"/>
              </a:rPr>
              <a:t>of other banks. </a:t>
            </a:r>
          </a:p>
          <a:p>
            <a:pPr marL="0" indent="0">
              <a:buNone/>
            </a:pPr>
            <a:r>
              <a:rPr lang="en-US" sz="800" kern="1200" dirty="0" smtClean="0">
                <a:solidFill>
                  <a:schemeClr val="tx1"/>
                </a:solidFill>
                <a:effectLst/>
                <a:latin typeface="Lucida Sans"/>
              </a:rPr>
              <a:t>1. A first step is to define the scope of the policy or plan. For this case study, when looking at the scope, you will have several differing constituencies. A few of them are</a:t>
            </a:r>
            <a:r>
              <a:rPr lang="en-US" sz="800" kern="1200" baseline="0" dirty="0" smtClean="0">
                <a:solidFill>
                  <a:schemeClr val="tx1"/>
                </a:solidFill>
                <a:effectLst/>
                <a:latin typeface="Lucida Sans"/>
              </a:rPr>
              <a:t> </a:t>
            </a:r>
            <a:r>
              <a:rPr lang="en-US" sz="800" kern="1200" dirty="0" smtClean="0">
                <a:solidFill>
                  <a:schemeClr val="tx1"/>
                </a:solidFill>
                <a:effectLst/>
                <a:latin typeface="Lucida Sans"/>
              </a:rPr>
              <a:t>the customers using the website; the call center,</a:t>
            </a:r>
            <a:r>
              <a:rPr lang="en-US" sz="800" kern="1200" baseline="0" dirty="0" smtClean="0">
                <a:solidFill>
                  <a:schemeClr val="tx1"/>
                </a:solidFill>
                <a:effectLst/>
                <a:latin typeface="Lucida Sans"/>
              </a:rPr>
              <a:t> namely </a:t>
            </a:r>
            <a:r>
              <a:rPr lang="en-US" sz="800" kern="1200" dirty="0" smtClean="0">
                <a:solidFill>
                  <a:schemeClr val="tx1"/>
                </a:solidFill>
                <a:effectLst/>
                <a:latin typeface="Lucida Sans"/>
              </a:rPr>
              <a:t>customer service directly and customers indirectly; and the back-office personnel. Let’s look at the external website. </a:t>
            </a:r>
          </a:p>
          <a:p>
            <a:pPr marL="0" marR="0" lvl="1" indent="0" algn="l" defTabSz="457200" rtl="0" eaLnBrk="0" fontAlgn="base" latinLnBrk="0" hangingPunct="0">
              <a:lnSpc>
                <a:spcPct val="100000"/>
              </a:lnSpc>
              <a:spcBef>
                <a:spcPct val="30000"/>
              </a:spcBef>
              <a:spcAft>
                <a:spcPct val="0"/>
              </a:spcAft>
              <a:buClrTx/>
              <a:buSzTx/>
              <a:buFontTx/>
              <a:buNone/>
              <a:tabLst/>
              <a:defRPr/>
            </a:pPr>
            <a:r>
              <a:rPr lang="en-US" sz="800" kern="1200" dirty="0" smtClean="0">
                <a:solidFill>
                  <a:schemeClr val="tx1"/>
                </a:solidFill>
                <a:effectLst/>
                <a:latin typeface="Lucida Sans"/>
                <a:cs typeface="ＭＳ Ｐゴシック" charset="-128"/>
              </a:rPr>
              <a:t>2. </a:t>
            </a:r>
            <a:r>
              <a:rPr lang="en-US" altLang="en-US" sz="800" dirty="0" smtClean="0">
                <a:latin typeface="Lucida Sans"/>
              </a:rPr>
              <a:t>Clearly articulate all assumptions. </a:t>
            </a:r>
            <a:r>
              <a:rPr lang="en-US" sz="800" kern="1200" dirty="0" smtClean="0">
                <a:solidFill>
                  <a:schemeClr val="tx1"/>
                </a:solidFill>
                <a:effectLst/>
                <a:latin typeface="Lucida Sans"/>
                <a:cs typeface="ＭＳ Ｐゴシック" charset="-128"/>
              </a:rPr>
              <a:t>For recovery of the customer website for your hypothetical bank, your assumptions might be: </a:t>
            </a:r>
          </a:p>
          <a:p>
            <a:pPr marL="171450" indent="-171450">
              <a:buFont typeface="Arial" pitchFamily="34" charset="0"/>
              <a:buChar char="•"/>
            </a:pPr>
            <a:r>
              <a:rPr lang="en-US" sz="800" kern="1200" dirty="0" smtClean="0">
                <a:solidFill>
                  <a:schemeClr val="tx1"/>
                </a:solidFill>
                <a:effectLst/>
                <a:latin typeface="Lucida Sans"/>
              </a:rPr>
              <a:t>Only one site is affected;</a:t>
            </a:r>
            <a:r>
              <a:rPr lang="en-US" sz="800" kern="1200" baseline="0" dirty="0" smtClean="0">
                <a:solidFill>
                  <a:schemeClr val="tx1"/>
                </a:solidFill>
                <a:effectLst/>
                <a:latin typeface="Lucida Sans"/>
              </a:rPr>
              <a:t> and</a:t>
            </a:r>
            <a:endParaRPr lang="en-US" sz="800" kern="1200" dirty="0" smtClean="0">
              <a:solidFill>
                <a:schemeClr val="tx1"/>
              </a:solidFill>
              <a:effectLst/>
              <a:latin typeface="Lucida Sans"/>
            </a:endParaRPr>
          </a:p>
          <a:p>
            <a:pPr marL="171450" indent="-171450">
              <a:buFont typeface="Arial" pitchFamily="34" charset="0"/>
              <a:buChar char="•"/>
            </a:pPr>
            <a:r>
              <a:rPr lang="en-US" sz="800" kern="1200" dirty="0" smtClean="0">
                <a:solidFill>
                  <a:schemeClr val="tx1"/>
                </a:solidFill>
                <a:effectLst/>
                <a:latin typeface="Lucida Sans"/>
              </a:rPr>
              <a:t>The resources, both personnel and computers, are available in your disaster recovery site. </a:t>
            </a:r>
          </a:p>
          <a:p>
            <a:r>
              <a:rPr lang="en-US" sz="800" kern="1200" dirty="0" smtClean="0">
                <a:solidFill>
                  <a:schemeClr val="tx1"/>
                </a:solidFill>
                <a:effectLst/>
                <a:latin typeface="Lucida Sans"/>
              </a:rPr>
              <a:t>3. </a:t>
            </a:r>
            <a:r>
              <a:rPr lang="en-US" altLang="en-US" sz="800" dirty="0" smtClean="0">
                <a:latin typeface="Lucida Sans"/>
              </a:rPr>
              <a:t>Build a list of disaster scenarios and recovery goals. </a:t>
            </a:r>
            <a:r>
              <a:rPr lang="en-US" sz="800" kern="1200" dirty="0" smtClean="0">
                <a:solidFill>
                  <a:schemeClr val="tx1"/>
                </a:solidFill>
                <a:effectLst/>
                <a:latin typeface="Lucida Sans"/>
              </a:rPr>
              <a:t>Looking at just one of the possible scenarios and goals, hopefully you will have worked with management to create something like a service level agreement, or SLA. An SLA allows you to set</a:t>
            </a:r>
            <a:r>
              <a:rPr lang="en-US" sz="800" kern="1200" baseline="0" dirty="0" smtClean="0">
                <a:solidFill>
                  <a:schemeClr val="tx1"/>
                </a:solidFill>
                <a:effectLst/>
                <a:latin typeface="Lucida Sans"/>
              </a:rPr>
              <a:t> </a:t>
            </a:r>
            <a:r>
              <a:rPr lang="en-US" sz="800" kern="1200" dirty="0" smtClean="0">
                <a:solidFill>
                  <a:schemeClr val="tx1"/>
                </a:solidFill>
                <a:effectLst/>
                <a:latin typeface="Lucida Sans"/>
              </a:rPr>
              <a:t>up target</a:t>
            </a:r>
            <a:r>
              <a:rPr lang="en-US" sz="800" kern="1200" baseline="0" dirty="0" smtClean="0">
                <a:solidFill>
                  <a:schemeClr val="tx1"/>
                </a:solidFill>
                <a:effectLst/>
                <a:latin typeface="Lucida Sans"/>
              </a:rPr>
              <a:t> </a:t>
            </a:r>
            <a:r>
              <a:rPr lang="en-US" sz="800" kern="1200" dirty="0" smtClean="0">
                <a:solidFill>
                  <a:schemeClr val="tx1"/>
                </a:solidFill>
                <a:effectLst/>
                <a:latin typeface="Lucida Sans"/>
              </a:rPr>
              <a:t>times by which to resolve issues and to dedicate to a quality of resolution with your organization’s management and/or constituency.</a:t>
            </a:r>
            <a:r>
              <a:rPr lang="en-US" sz="800" kern="1200" baseline="0" dirty="0" smtClean="0">
                <a:solidFill>
                  <a:schemeClr val="tx1"/>
                </a:solidFill>
                <a:effectLst/>
                <a:latin typeface="Lucida Sans"/>
              </a:rPr>
              <a:t> Examples of SLAs in this case include</a:t>
            </a:r>
            <a:r>
              <a:rPr lang="en-US" sz="800" kern="1200" dirty="0" smtClean="0">
                <a:solidFill>
                  <a:schemeClr val="tx1"/>
                </a:solidFill>
                <a:effectLst/>
                <a:latin typeface="Lucida Sans"/>
              </a:rPr>
              <a:t>:  </a:t>
            </a:r>
          </a:p>
          <a:p>
            <a:pPr marL="171450" indent="-171450">
              <a:buFont typeface="Arial" pitchFamily="34" charset="0"/>
              <a:buChar char="•"/>
            </a:pPr>
            <a:r>
              <a:rPr lang="en-US" sz="800" kern="1200" dirty="0" smtClean="0">
                <a:solidFill>
                  <a:schemeClr val="tx1"/>
                </a:solidFill>
                <a:effectLst/>
                <a:latin typeface="Lucida Sans"/>
              </a:rPr>
              <a:t>When your website is unavailable due to incoming network disruption, the website will be available on the backup site within 20 minutes. </a:t>
            </a:r>
          </a:p>
          <a:p>
            <a:pPr marL="171450" indent="-171450">
              <a:buFont typeface="Arial" pitchFamily="34" charset="0"/>
              <a:buChar char="•"/>
            </a:pPr>
            <a:r>
              <a:rPr lang="en-US" sz="800" kern="1200" dirty="0" smtClean="0">
                <a:solidFill>
                  <a:schemeClr val="tx1"/>
                </a:solidFill>
                <a:effectLst/>
                <a:latin typeface="Lucida Sans"/>
              </a:rPr>
              <a:t>When your website is unavailable due to website defacement, the website will be restored within 15 minutes at the primary location.</a:t>
            </a:r>
          </a:p>
          <a:p>
            <a:pPr marL="171450" indent="-171450">
              <a:buFont typeface="Arial" pitchFamily="34" charset="0"/>
              <a:buChar char="•"/>
            </a:pPr>
            <a:r>
              <a:rPr lang="en-US" sz="800" kern="1200" dirty="0" smtClean="0">
                <a:solidFill>
                  <a:schemeClr val="tx1"/>
                </a:solidFill>
                <a:effectLst/>
                <a:latin typeface="Lucida Sans"/>
              </a:rPr>
              <a:t>In the</a:t>
            </a:r>
            <a:r>
              <a:rPr lang="en-US" sz="800" kern="1200" baseline="0" dirty="0" smtClean="0">
                <a:solidFill>
                  <a:schemeClr val="tx1"/>
                </a:solidFill>
                <a:effectLst/>
                <a:latin typeface="Lucida Sans"/>
              </a:rPr>
              <a:t> </a:t>
            </a:r>
            <a:r>
              <a:rPr lang="en-US" sz="800" kern="1200" dirty="0" smtClean="0">
                <a:solidFill>
                  <a:schemeClr val="tx1"/>
                </a:solidFill>
                <a:effectLst/>
                <a:latin typeface="Lucida Sans"/>
              </a:rPr>
              <a:t>background, the backup site will be made available if switchover is necessary. </a:t>
            </a:r>
          </a:p>
          <a:p>
            <a:r>
              <a:rPr lang="en-US" sz="800" kern="1200" dirty="0" smtClean="0">
                <a:solidFill>
                  <a:schemeClr val="tx1"/>
                </a:solidFill>
                <a:effectLst/>
                <a:latin typeface="Lucida Sans"/>
              </a:rPr>
              <a:t>4. Defi</a:t>
            </a:r>
            <a:r>
              <a:rPr lang="en-US" altLang="en-US" sz="800" dirty="0" smtClean="0">
                <a:latin typeface="Lucida Sans"/>
              </a:rPr>
              <a:t>ne a continuity and recovery strategy for each scenario. </a:t>
            </a:r>
            <a:r>
              <a:rPr lang="en-US" altLang="en-US" sz="800" kern="1200" dirty="0" smtClean="0">
                <a:solidFill>
                  <a:schemeClr val="tx1"/>
                </a:solidFill>
                <a:effectLst/>
                <a:latin typeface="Lucida Sans"/>
              </a:rPr>
              <a:t>In</a:t>
            </a:r>
            <a:r>
              <a:rPr lang="en-US" altLang="en-US" sz="800" kern="1200" baseline="0" dirty="0" smtClean="0">
                <a:solidFill>
                  <a:schemeClr val="tx1"/>
                </a:solidFill>
                <a:effectLst/>
                <a:latin typeface="Lucida Sans"/>
              </a:rPr>
              <a:t> many instances, such as for </a:t>
            </a:r>
            <a:r>
              <a:rPr lang="en-US" sz="800" kern="1200" dirty="0" smtClean="0">
                <a:solidFill>
                  <a:schemeClr val="tx1"/>
                </a:solidFill>
                <a:effectLst/>
                <a:latin typeface="Lucida Sans"/>
              </a:rPr>
              <a:t>the network outage scenario,</a:t>
            </a:r>
            <a:r>
              <a:rPr lang="en-US" sz="800" kern="1200" baseline="0" dirty="0" smtClean="0">
                <a:solidFill>
                  <a:schemeClr val="tx1"/>
                </a:solidFill>
                <a:effectLst/>
                <a:latin typeface="Lucida Sans"/>
              </a:rPr>
              <a:t> t</a:t>
            </a:r>
            <a:r>
              <a:rPr lang="en-US" sz="800" kern="1200" dirty="0" smtClean="0">
                <a:solidFill>
                  <a:schemeClr val="tx1"/>
                </a:solidFill>
                <a:effectLst/>
                <a:latin typeface="Lucida Sans"/>
              </a:rPr>
              <a:t>he first two tasks would be performed in parallel: </a:t>
            </a:r>
          </a:p>
          <a:p>
            <a:pPr marL="171450" indent="-171450">
              <a:buFont typeface="Arial" pitchFamily="34" charset="0"/>
              <a:buChar char="•"/>
            </a:pPr>
            <a:r>
              <a:rPr lang="en-US" sz="800" kern="1200" dirty="0" smtClean="0">
                <a:solidFill>
                  <a:schemeClr val="tx1"/>
                </a:solidFill>
                <a:effectLst/>
                <a:latin typeface="Lucida Sans"/>
              </a:rPr>
              <a:t>Begin preparation for conversion to a backup site;</a:t>
            </a:r>
            <a:r>
              <a:rPr lang="en-US" sz="800" kern="1200" baseline="0" dirty="0" smtClean="0">
                <a:solidFill>
                  <a:schemeClr val="tx1"/>
                </a:solidFill>
                <a:effectLst/>
                <a:latin typeface="Lucida Sans"/>
              </a:rPr>
              <a:t> and </a:t>
            </a:r>
          </a:p>
          <a:p>
            <a:pPr marL="171450" indent="-171450">
              <a:buFont typeface="Arial" pitchFamily="34" charset="0"/>
              <a:buChar char="•"/>
            </a:pPr>
            <a:r>
              <a:rPr lang="en-US" sz="800" kern="1200" baseline="0" dirty="0" smtClean="0">
                <a:solidFill>
                  <a:schemeClr val="tx1"/>
                </a:solidFill>
                <a:effectLst/>
                <a:latin typeface="Lucida Sans"/>
              </a:rPr>
              <a:t>A</a:t>
            </a:r>
            <a:r>
              <a:rPr lang="en-US" sz="800" kern="1200" dirty="0" smtClean="0">
                <a:solidFill>
                  <a:schemeClr val="tx1"/>
                </a:solidFill>
                <a:effectLst/>
                <a:latin typeface="Lucida Sans"/>
              </a:rPr>
              <a:t>ttempt identification and recovery. </a:t>
            </a:r>
          </a:p>
          <a:p>
            <a:pPr marL="171450" indent="-171450">
              <a:buFont typeface="Arial" pitchFamily="34" charset="0"/>
              <a:buChar char="•"/>
            </a:pPr>
            <a:r>
              <a:rPr lang="en-US" sz="800" kern="1200" dirty="0" smtClean="0">
                <a:solidFill>
                  <a:schemeClr val="tx1"/>
                </a:solidFill>
                <a:effectLst/>
                <a:latin typeface="Lucida Sans"/>
              </a:rPr>
              <a:t>Then you would make phone calls to your internal and external partners; and</a:t>
            </a:r>
          </a:p>
          <a:p>
            <a:pPr marL="171450" indent="-171450">
              <a:buFont typeface="Arial" pitchFamily="34" charset="0"/>
              <a:buChar char="•"/>
            </a:pPr>
            <a:r>
              <a:rPr lang="en-US" sz="800" kern="1200" dirty="0" smtClean="0">
                <a:solidFill>
                  <a:schemeClr val="tx1"/>
                </a:solidFill>
                <a:effectLst/>
                <a:latin typeface="Lucida Sans"/>
              </a:rPr>
              <a:t>Perform a network traffic analysis, which is available across your CSIRT team.</a:t>
            </a:r>
          </a:p>
          <a:p>
            <a:pPr marL="171450" indent="-171450">
              <a:buFont typeface="Arial" pitchFamily="34" charset="0"/>
              <a:buChar char="•"/>
            </a:pPr>
            <a:r>
              <a:rPr lang="en-US" sz="800" kern="1200" dirty="0" smtClean="0">
                <a:solidFill>
                  <a:schemeClr val="tx1"/>
                </a:solidFill>
                <a:effectLst/>
                <a:latin typeface="Lucida Sans"/>
                <a:cs typeface="+mn-cs"/>
              </a:rPr>
              <a:t>For partner organizations, you would reach out to your internal backup site supervisor, your ISP outage contact, and the regional CSIRT to find out how broad the outage is.</a:t>
            </a:r>
          </a:p>
          <a:p>
            <a:pPr marL="171450" indent="-171450">
              <a:buFont typeface="Arial" pitchFamily="34" charset="0"/>
              <a:buChar char="•"/>
            </a:pPr>
            <a:r>
              <a:rPr lang="en-US" sz="800" kern="1200" dirty="0" smtClean="0">
                <a:solidFill>
                  <a:schemeClr val="tx1"/>
                </a:solidFill>
                <a:effectLst/>
                <a:latin typeface="Lucida Sans"/>
                <a:cs typeface="+mn-cs"/>
              </a:rPr>
              <a:t>From</a:t>
            </a:r>
            <a:r>
              <a:rPr lang="en-US" sz="800" kern="1200" baseline="0" dirty="0" smtClean="0">
                <a:solidFill>
                  <a:schemeClr val="tx1"/>
                </a:solidFill>
                <a:effectLst/>
                <a:latin typeface="Lucida Sans"/>
                <a:cs typeface="+mn-cs"/>
              </a:rPr>
              <a:t> there, you would establish </a:t>
            </a:r>
            <a:r>
              <a:rPr lang="en-US" sz="800" kern="1200" dirty="0" smtClean="0">
                <a:solidFill>
                  <a:schemeClr val="tx1"/>
                </a:solidFill>
                <a:effectLst/>
                <a:latin typeface="Lucida Sans"/>
                <a:cs typeface="+mn-cs"/>
              </a:rPr>
              <a:t>the detailed steps and timelines.</a:t>
            </a:r>
          </a:p>
          <a:p>
            <a:r>
              <a:rPr lang="en-US" altLang="en-US" sz="800" b="0" dirty="0" smtClean="0">
                <a:latin typeface="Lucida Sans"/>
              </a:rPr>
              <a:t>5. Coordinate your plan with other teams across your organization,</a:t>
            </a:r>
            <a:r>
              <a:rPr lang="en-US" altLang="en-US" sz="800" b="0" baseline="0" dirty="0" smtClean="0">
                <a:latin typeface="Lucida Sans"/>
              </a:rPr>
              <a:t> especially QA and IT if you have those departments in your organization.</a:t>
            </a:r>
            <a:endParaRPr lang="en-US" altLang="en-US" sz="800" b="0" dirty="0" smtClean="0">
              <a:latin typeface="Lucida Sans"/>
            </a:endParaRPr>
          </a:p>
          <a:p>
            <a:r>
              <a:rPr lang="en-US" sz="800" kern="1200" dirty="0" smtClean="0">
                <a:solidFill>
                  <a:schemeClr val="tx1"/>
                </a:solidFill>
                <a:effectLst/>
                <a:latin typeface="Lucida Sans"/>
              </a:rPr>
              <a:t>6. Once you have all your scenarios and plan for mitigation, you can take that plan to management for approval. Of course, you’ll want to make </a:t>
            </a:r>
          </a:p>
          <a:p>
            <a:r>
              <a:rPr lang="en-US" sz="800" kern="1200" dirty="0" smtClean="0">
                <a:solidFill>
                  <a:schemeClr val="tx1"/>
                </a:solidFill>
                <a:effectLst/>
                <a:latin typeface="Lucida Sans"/>
              </a:rPr>
              <a:t>sure you have the budget for this solution. For example, a hot standby backup site able to take over in 20 minutes can be expensive to the business. </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800" kern="1200" dirty="0" smtClean="0">
                <a:solidFill>
                  <a:schemeClr val="tx1"/>
                </a:solidFill>
                <a:effectLst/>
                <a:latin typeface="Lucida Sans"/>
              </a:rPr>
              <a:t>7. As with all plans, practice your plans and conduct disaster recovery</a:t>
            </a:r>
            <a:r>
              <a:rPr lang="en-US" sz="800" kern="1200" baseline="0" dirty="0" smtClean="0">
                <a:solidFill>
                  <a:schemeClr val="tx1"/>
                </a:solidFill>
                <a:effectLst/>
                <a:latin typeface="Lucida Sans"/>
              </a:rPr>
              <a:t> practice</a:t>
            </a:r>
            <a:r>
              <a:rPr lang="en-US" sz="800" kern="1200" dirty="0" smtClean="0">
                <a:solidFill>
                  <a:schemeClr val="tx1"/>
                </a:solidFill>
                <a:effectLst/>
                <a:latin typeface="Lucida Sans"/>
              </a:rPr>
              <a:t> drills. Otherwise, like the example we gave for the NYSE, you won’t be able to execute them when you need to. </a:t>
            </a:r>
          </a:p>
          <a:p>
            <a:r>
              <a:rPr lang="en-US" sz="800" kern="1200" dirty="0" smtClean="0">
                <a:solidFill>
                  <a:schemeClr val="tx1"/>
                </a:solidFill>
                <a:effectLst/>
                <a:latin typeface="Lucida Sans"/>
              </a:rPr>
              <a:t>8. You will also want to make sure to review your plan at scheduled intervals to take into account changes in your environment.</a:t>
            </a:r>
            <a:endParaRPr lang="en-US" sz="800" b="0" dirty="0">
              <a:latin typeface="Lucida Sans"/>
            </a:endParaRP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12</a:t>
            </a:fld>
            <a:endParaRPr lang="en-US" altLang="en-US" sz="800" dirty="0">
              <a:latin typeface="Lucida Sans"/>
            </a:endParaRPr>
          </a:p>
        </p:txBody>
      </p:sp>
    </p:spTree>
    <p:extLst>
      <p:ext uri="{BB962C8B-B14F-4D97-AF65-F5344CB8AC3E}">
        <p14:creationId xmlns:p14="http://schemas.microsoft.com/office/powerpoint/2010/main" val="18051238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914400" y="514350"/>
            <a:ext cx="4975225" cy="3732213"/>
          </a:xfrm>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Ask</a:t>
            </a:r>
            <a:r>
              <a:rPr lang="en-US" altLang="en-US" sz="1000" dirty="0" smtClean="0">
                <a:latin typeface="Lucida Sans"/>
                <a:cs typeface="Arial" charset="0"/>
              </a:rPr>
              <a:t> learners to </a:t>
            </a:r>
            <a:r>
              <a:rPr lang="en-US" sz="1000" dirty="0" smtClean="0">
                <a:latin typeface="Lucida Sans"/>
              </a:rPr>
              <a:t>explain how a policy helps when a threat to an organization is detected, and then how a procedure help</a:t>
            </a:r>
            <a:r>
              <a:rPr lang="en-US" sz="1000" baseline="0" dirty="0" smtClean="0">
                <a:latin typeface="Lucida Sans"/>
              </a:rPr>
              <a:t>s in the same circumstance</a:t>
            </a:r>
            <a:r>
              <a:rPr lang="en-US" altLang="en-US" sz="1000" dirty="0" smtClean="0">
                <a:latin typeface="Lucida Sans"/>
                <a:cs typeface="Arial" charset="0"/>
              </a:rPr>
              <a:t>.</a:t>
            </a:r>
          </a:p>
          <a:p>
            <a:r>
              <a:rPr lang="en-US" altLang="en-US" sz="1000" b="1" dirty="0" smtClean="0">
                <a:latin typeface="Lucida Sans"/>
                <a:cs typeface="Arial" charset="0"/>
              </a:rPr>
              <a:t>Sample answers:</a:t>
            </a:r>
            <a:r>
              <a:rPr lang="en-US" altLang="en-US" sz="1000" b="0" dirty="0" smtClean="0">
                <a:latin typeface="Lucida Sans"/>
                <a:cs typeface="Arial" charset="0"/>
              </a:rPr>
              <a:t> [These are starter answers, but add what you</a:t>
            </a:r>
            <a:r>
              <a:rPr lang="en-US" altLang="en-US" sz="1000" b="0" baseline="0" dirty="0" smtClean="0">
                <a:latin typeface="Lucida Sans"/>
                <a:cs typeface="Arial" charset="0"/>
              </a:rPr>
              <a:t> know.] </a:t>
            </a:r>
          </a:p>
          <a:p>
            <a:pPr marL="171450" indent="-171450">
              <a:buFont typeface="Arial" pitchFamily="34" charset="0"/>
              <a:buChar char="•"/>
            </a:pPr>
            <a:r>
              <a:rPr lang="en-US" sz="1000" kern="1200" baseline="0" dirty="0" smtClean="0">
                <a:latin typeface="Lucida Sans"/>
                <a:ea typeface="Lucida Sans" panose="020B0602040502020204" pitchFamily="34" charset="0"/>
                <a:cs typeface="Lucida Sans" panose="020B0602040502020204" pitchFamily="34" charset="0"/>
              </a:rPr>
              <a:t>Policies are governing principles, so they help by letting everyone in the CSIRT, and in the larger organization, know the overall picture of how threats are supposed to be handled.</a:t>
            </a:r>
            <a:r>
              <a:rPr lang="en-US" sz="1000" i="0" kern="1200" baseline="0" dirty="0" smtClean="0">
                <a:latin typeface="Lucida Sans"/>
                <a:ea typeface="Lucida Sans" panose="020B0602040502020204" pitchFamily="34" charset="0"/>
                <a:cs typeface="Lucida Sans" panose="020B0602040502020204" pitchFamily="34" charset="0"/>
              </a:rPr>
              <a:t> </a:t>
            </a:r>
          </a:p>
          <a:p>
            <a:pPr marL="171450" indent="-171450">
              <a:buFont typeface="Arial" pitchFamily="34" charset="0"/>
              <a:buChar char="•"/>
            </a:pPr>
            <a:r>
              <a:rPr lang="en-US" sz="1000" kern="1200" baseline="0" dirty="0" smtClean="0">
                <a:latin typeface="Lucida Sans"/>
                <a:ea typeface="Lucida Sans" panose="020B0602040502020204" pitchFamily="34" charset="0"/>
                <a:cs typeface="Lucida Sans" panose="020B0602040502020204" pitchFamily="34" charset="0"/>
              </a:rPr>
              <a:t>Procedures detail how activities must be carried out in compliance with a security policy, so it helps by showing the actual steps to take in identifying and handling a threat.</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Mention</a:t>
            </a:r>
            <a:r>
              <a:rPr lang="en-US" altLang="en-US" sz="1000" dirty="0" smtClean="0">
                <a:latin typeface="Lucida Sans"/>
                <a:cs typeface="Arial" charset="0"/>
              </a:rPr>
              <a:t> how a good security policy will form the basis for a solid set</a:t>
            </a:r>
            <a:r>
              <a:rPr lang="en-US" altLang="en-US" sz="1000" baseline="0" dirty="0" smtClean="0">
                <a:latin typeface="Lucida Sans"/>
                <a:cs typeface="Arial" charset="0"/>
              </a:rPr>
              <a:t> of security procedures.</a:t>
            </a:r>
            <a:endParaRPr lang="en-US" altLang="en-US" sz="1000" b="0" baseline="0" dirty="0" smtClean="0">
              <a:latin typeface="Lucida Sans"/>
              <a:cs typeface="Arial" charset="0"/>
            </a:endParaRPr>
          </a:p>
        </p:txBody>
      </p:sp>
      <p:sp>
        <p:nvSpPr>
          <p:cNvPr id="6"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7"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13</a:t>
            </a:fld>
            <a:endParaRPr lang="en-US" altLang="en-US" sz="800" dirty="0">
              <a:latin typeface="Lucida San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914400" y="514350"/>
            <a:ext cx="4975225" cy="3732213"/>
          </a:xfrm>
          <a:ln/>
        </p:spPr>
      </p:sp>
      <p:sp>
        <p:nvSpPr>
          <p:cNvPr id="35843"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Questions: </a:t>
            </a:r>
            <a:r>
              <a:rPr lang="en-US" altLang="en-US" sz="1000" i="1" dirty="0" smtClean="0">
                <a:latin typeface="Lucida Sans"/>
                <a:cs typeface="Arial" charset="0"/>
              </a:rPr>
              <a:t>1 to 10 minutes</a:t>
            </a: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dirty="0" smtClean="0">
                <a:latin typeface="Lucida Sans"/>
                <a:cs typeface="Arial" charset="0"/>
              </a:rPr>
              <a:t>Any questions?</a:t>
            </a:r>
          </a:p>
          <a:p>
            <a:pPr eaLnBrk="1" hangingPunct="1">
              <a:defRPr/>
            </a:pPr>
            <a:r>
              <a:rPr lang="en-US" altLang="en-US" sz="1000" b="1" dirty="0" smtClean="0">
                <a:latin typeface="Lucida Sans"/>
                <a:cs typeface="Arial" charset="0"/>
              </a:rPr>
              <a:t>Ask</a:t>
            </a:r>
            <a:r>
              <a:rPr lang="en-US" altLang="en-US" sz="1000" dirty="0" smtClean="0">
                <a:latin typeface="Lucida Sans"/>
                <a:cs typeface="Arial" charset="0"/>
              </a:rPr>
              <a:t> for structured feedback and put any large-scale questions or questions on a particular tangent that you don’t want to address at the moment in the “Parking Lot,” to address either after class or in a follow-up session.</a:t>
            </a:r>
          </a:p>
        </p:txBody>
      </p:sp>
      <p:sp>
        <p:nvSpPr>
          <p:cNvPr id="6"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7"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14</a:t>
            </a:fld>
            <a:endParaRPr lang="en-US" altLang="en-US" sz="800" dirty="0">
              <a:latin typeface="Lucida San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914400" y="514350"/>
            <a:ext cx="4975225" cy="3732213"/>
          </a:xfrm>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1: </a:t>
            </a:r>
            <a:r>
              <a:rPr lang="en-US" altLang="en-US" sz="1000" b="1" dirty="0" smtClean="0">
                <a:latin typeface="Lucida Sans"/>
              </a:rPr>
              <a:t>Building Relationships:</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Let’s start with </a:t>
            </a:r>
            <a:r>
              <a:rPr lang="en-US" altLang="en-US" sz="1000" dirty="0" smtClean="0">
                <a:latin typeface="Lucida Sans"/>
                <a:cs typeface="Arial" charset="0"/>
              </a:rPr>
              <a:t>Section 2</a:t>
            </a:r>
            <a:r>
              <a:rPr lang="en-US" altLang="en-US" sz="1000" baseline="0" dirty="0" smtClean="0">
                <a:latin typeface="Lucida Sans"/>
                <a:cs typeface="Arial" charset="0"/>
              </a:rPr>
              <a:t> on building relationships between your CSIRT, your constituency, and other groups</a:t>
            </a:r>
            <a:r>
              <a:rPr lang="en-US" altLang="en-US" sz="1000" dirty="0" smtClean="0">
                <a:latin typeface="Lucida Sans"/>
              </a:rPr>
              <a:t>.</a:t>
            </a:r>
            <a:endParaRPr lang="en-US" altLang="en-US" sz="1000" dirty="0" smtClean="0">
              <a:latin typeface="Lucida Sans"/>
              <a:cs typeface="Arial" charset="0"/>
            </a:endParaRPr>
          </a:p>
        </p:txBody>
      </p:sp>
      <p:sp>
        <p:nvSpPr>
          <p:cNvPr id="6"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7"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15</a:t>
            </a:fld>
            <a:endParaRPr lang="en-US" altLang="en-US" sz="800" dirty="0">
              <a:latin typeface="Lucida San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4350"/>
            <a:ext cx="4975225" cy="3732213"/>
          </a:xfrm>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Building the Relationship Between CSIRT and Constituency</a:t>
            </a: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sz="1000" b="0" i="1" kern="1200" baseline="0" dirty="0" smtClean="0">
                <a:solidFill>
                  <a:schemeClr val="tx1"/>
                </a:solidFill>
                <a:effectLst/>
                <a:latin typeface="Lucida Sans"/>
                <a:ea typeface="Lucida Sans" panose="020B0602040502020204" pitchFamily="34" charset="0"/>
                <a:cs typeface="Lucida Sans" panose="020B0602040502020204" pitchFamily="34" charset="0"/>
              </a:rPr>
              <a:t>4 </a:t>
            </a:r>
            <a:r>
              <a:rPr lang="en-US" altLang="en-US" sz="1000" i="1" dirty="0" smtClean="0">
                <a:latin typeface="Lucida Sans"/>
                <a:cs typeface="Arial" charset="0"/>
              </a:rPr>
              <a:t>minutes</a:t>
            </a:r>
          </a:p>
          <a:p>
            <a:pPr eaLnBrk="1" hangingPunct="1">
              <a:defRPr/>
            </a:pPr>
            <a:endParaRPr lang="en-US" altLang="en-US" sz="1000" b="1" dirty="0" smtClean="0">
              <a:latin typeface="Lucida Sans"/>
              <a:cs typeface="Arial" charset="0"/>
            </a:endParaRPr>
          </a:p>
          <a:p>
            <a:r>
              <a:rPr lang="en-US" altLang="en-US" sz="1000" b="1" dirty="0" smtClean="0">
                <a:latin typeface="Lucida Sans"/>
                <a:cs typeface="Arial" charset="0"/>
              </a:rPr>
              <a:t>Say: </a:t>
            </a:r>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The relationship between a CSIRT and its constituency is the most critical step in developing a lasting CSIRT. If the CSIRT and its constituency are not in step, problems can arise that could prove disastrous. These crucial relationships </a:t>
            </a: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fall into three </a:t>
            </a:r>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categories:</a:t>
            </a:r>
          </a:p>
          <a:p>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(1) Category 1: </a:t>
            </a: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Full Authority. This relationship gives the CSIRT full permission to act on behalf of a constituency. This is generally given when a CSIRT is in-house at a corporation, working inside the structure of the organization.</a:t>
            </a:r>
          </a:p>
          <a:p>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(2) Category 2: Shared Authority. This relationship </a:t>
            </a:r>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gives the CSIRT permission to provide direct support while also sharing in decision making. This happens with CSIRTs-for-hire who are brought in to supplement pre-existing incident support.</a:t>
            </a:r>
          </a:p>
          <a:p>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(3) Category 3: No Authority. This relationship gives the CSIRT no authority whatsoever over the constituency. This happens when CSIRTs are brought in to an organization as advisors or advocate</a:t>
            </a: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s</a:t>
            </a:r>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 to offer advice or counsel. When the CSIRT itself has no authority, this means there is a sponsor in the organization who has authority. Before taking on this commitment, the CSIRT management must establish a strong connection back to the contact in the organization to make sure he or she will support you and act as your representative within the organization.</a:t>
            </a:r>
            <a:endParaRPr lang="en-US" sz="1000" dirty="0">
              <a:latin typeface="Lucida Sans"/>
            </a:endParaRP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16</a:t>
            </a:fld>
            <a:endParaRPr lang="en-US" altLang="en-US" sz="800" dirty="0">
              <a:latin typeface="Lucida Sans"/>
            </a:endParaRPr>
          </a:p>
        </p:txBody>
      </p:sp>
    </p:spTree>
    <p:extLst>
      <p:ext uri="{BB962C8B-B14F-4D97-AF65-F5344CB8AC3E}">
        <p14:creationId xmlns:p14="http://schemas.microsoft.com/office/powerpoint/2010/main" val="31973902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5163" y="752475"/>
            <a:ext cx="2987675" cy="2241550"/>
          </a:xfrm>
        </p:spPr>
      </p:sp>
      <p:sp>
        <p:nvSpPr>
          <p:cNvPr id="3" name="Notes Placeholder 2"/>
          <p:cNvSpPr>
            <a:spLocks noGrp="1"/>
          </p:cNvSpPr>
          <p:nvPr>
            <p:ph type="body" idx="1"/>
          </p:nvPr>
        </p:nvSpPr>
        <p:spPr>
          <a:xfrm>
            <a:off x="433754" y="3118339"/>
            <a:ext cx="5990492" cy="5339862"/>
          </a:xfrm>
        </p:spPr>
        <p:txBody>
          <a:bodyPr/>
          <a:lstStyle/>
          <a:p>
            <a:pPr eaLnBrk="1" hangingPunct="1">
              <a:defRPr/>
            </a:pPr>
            <a:r>
              <a:rPr lang="en-US" sz="800" b="1" dirty="0" smtClean="0">
                <a:latin typeface="Lucida Sans"/>
              </a:rPr>
              <a:t>An Informed Constituency is Essential</a:t>
            </a:r>
            <a:r>
              <a:rPr lang="en-US" sz="8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altLang="en-US" sz="800" b="0" i="1" dirty="0" smtClean="0">
                <a:latin typeface="Lucida Sans"/>
                <a:cs typeface="Arial" charset="0"/>
              </a:rPr>
              <a:t>5 </a:t>
            </a:r>
            <a:r>
              <a:rPr lang="en-US" altLang="en-US" sz="800" i="1" dirty="0" smtClean="0">
                <a:latin typeface="Lucida Sans"/>
                <a:cs typeface="Arial" charset="0"/>
              </a:rPr>
              <a:t>minutes</a:t>
            </a:r>
          </a:p>
          <a:p>
            <a:pPr eaLnBrk="1" hangingPunct="1">
              <a:defRPr/>
            </a:pPr>
            <a:endParaRPr lang="en-US" altLang="en-US" sz="800" b="1" dirty="0" smtClean="0">
              <a:latin typeface="Lucida Sans"/>
              <a:cs typeface="Arial" charset="0"/>
            </a:endParaRPr>
          </a:p>
          <a:p>
            <a:r>
              <a:rPr lang="en-US" altLang="en-US" sz="800" b="1" dirty="0" smtClean="0">
                <a:latin typeface="Lucida Sans"/>
                <a:cs typeface="Arial" charset="0"/>
              </a:rPr>
              <a:t>Say: </a:t>
            </a:r>
            <a:r>
              <a:rPr lang="en-US" sz="800" kern="1200" baseline="0" dirty="0" smtClean="0">
                <a:solidFill>
                  <a:schemeClr val="tx1"/>
                </a:solidFill>
                <a:effectLst/>
                <a:latin typeface="Lucida Sans"/>
                <a:ea typeface="Lucida Sans" panose="020B0602040502020204" pitchFamily="34" charset="0"/>
                <a:cs typeface="Lucida Sans" panose="020B0602040502020204" pitchFamily="34" charset="0"/>
              </a:rPr>
              <a:t>In order for a CSIRT to work most effectively inside an organization, two-way communications must be established and maintained, a push of information and a pull </a:t>
            </a:r>
            <a:r>
              <a:rPr lang="en-US" sz="800" b="0" kern="1200" baseline="0" dirty="0" smtClean="0">
                <a:solidFill>
                  <a:schemeClr val="tx1"/>
                </a:solidFill>
                <a:effectLst/>
                <a:latin typeface="Lucida Sans"/>
                <a:ea typeface="Lucida Sans" panose="020B0602040502020204" pitchFamily="34" charset="0"/>
                <a:cs typeface="Lucida Sans" panose="020B0602040502020204" pitchFamily="34" charset="0"/>
              </a:rPr>
              <a:t>of feedback</a:t>
            </a:r>
            <a:r>
              <a:rPr lang="en-US" sz="800" kern="1200" baseline="0" dirty="0" smtClean="0">
                <a:solidFill>
                  <a:schemeClr val="tx1"/>
                </a:solidFill>
                <a:effectLst/>
                <a:latin typeface="Lucida Sans"/>
                <a:ea typeface="Lucida Sans" panose="020B0602040502020204" pitchFamily="34" charset="0"/>
                <a:cs typeface="Lucida Sans" panose="020B0602040502020204" pitchFamily="34" charset="0"/>
              </a:rPr>
              <a:t>. Both the CSIRT and members of the constituency must understand the capabilities and restrictions of responsibility of the CSIRT, as well as the proper procedure for incident management. Once a constituency has accepted the presence and operations of a CSIRT inside the organization, keeping that constituency informed is paramount. Any possible disconnect could cause negative consequences down the road.</a:t>
            </a:r>
          </a:p>
          <a:p>
            <a:endParaRPr lang="en-US" sz="800" kern="1200" baseline="0" dirty="0" smtClean="0">
              <a:solidFill>
                <a:schemeClr val="tx1"/>
              </a:solidFill>
              <a:effectLst/>
              <a:latin typeface="Lucida Sans"/>
              <a:ea typeface="Lucida Sans" panose="020B0602040502020204" pitchFamily="34" charset="0"/>
              <a:cs typeface="Lucida Sans" panose="020B0602040502020204" pitchFamily="34" charset="0"/>
            </a:endParaRPr>
          </a:p>
          <a:p>
            <a:r>
              <a:rPr lang="en-US" sz="800" kern="1200" baseline="0" dirty="0" smtClean="0">
                <a:solidFill>
                  <a:schemeClr val="tx1"/>
                </a:solidFill>
                <a:effectLst/>
                <a:latin typeface="Lucida Sans"/>
                <a:ea typeface="Lucida Sans" panose="020B0602040502020204" pitchFamily="34" charset="0"/>
                <a:cs typeface="Lucida Sans" panose="020B0602040502020204" pitchFamily="34" charset="0"/>
              </a:rPr>
              <a:t>(1) Some examples of outbound communications with a constituency include:</a:t>
            </a:r>
          </a:p>
          <a:p>
            <a:pPr marL="171450" indent="-171450">
              <a:buFont typeface="Arial" pitchFamily="34" charset="0"/>
              <a:buChar char="•"/>
            </a:pPr>
            <a:r>
              <a:rPr lang="en-US" sz="800" b="0" u="none" kern="1200" baseline="0" dirty="0" smtClean="0">
                <a:solidFill>
                  <a:schemeClr val="tx1"/>
                </a:solidFill>
                <a:effectLst/>
                <a:latin typeface="Lucida Sans"/>
                <a:ea typeface="Lucida Sans" panose="020B0602040502020204" pitchFamily="34" charset="0"/>
                <a:cs typeface="Lucida Sans" panose="020B0602040502020204" pitchFamily="34" charset="0"/>
              </a:rPr>
              <a:t>Email updates: This could be as simple as a “Security Tip of the Month”, brought to you by your CSIRT organization. This will establish the CSIRT in a monthly routine and constituents will begin to expect the communication.</a:t>
            </a:r>
          </a:p>
          <a:p>
            <a:pPr marL="171450" indent="-171450">
              <a:buFont typeface="Arial" pitchFamily="34" charset="0"/>
              <a:buChar char="•"/>
            </a:pPr>
            <a:r>
              <a:rPr lang="en-US" sz="800" b="0" u="none" kern="1200" baseline="0" dirty="0" smtClean="0">
                <a:solidFill>
                  <a:schemeClr val="tx1"/>
                </a:solidFill>
                <a:effectLst/>
                <a:latin typeface="Lucida Sans"/>
                <a:ea typeface="Lucida Sans" panose="020B0602040502020204" pitchFamily="34" charset="0"/>
                <a:cs typeface="Lucida Sans" panose="020B0602040502020204" pitchFamily="34" charset="0"/>
              </a:rPr>
              <a:t>Intranet: A CSIRT website within the constituency’s intranet can be an alternative to emails, providing the latest information from the CSIRT and of interest to the constituency.</a:t>
            </a:r>
          </a:p>
          <a:p>
            <a:pPr marL="171450" indent="-171450">
              <a:buFont typeface="Arial" pitchFamily="34" charset="0"/>
              <a:buChar char="•"/>
            </a:pPr>
            <a:r>
              <a:rPr lang="en-US" sz="800" u="none" kern="1200" baseline="0" dirty="0" smtClean="0">
                <a:solidFill>
                  <a:schemeClr val="tx1"/>
                </a:solidFill>
                <a:effectLst/>
                <a:latin typeface="Lucida Sans"/>
                <a:ea typeface="Lucida Sans" panose="020B0602040502020204" pitchFamily="34" charset="0"/>
                <a:cs typeface="Lucida Sans" panose="020B0602040502020204" pitchFamily="34" charset="0"/>
              </a:rPr>
              <a:t>Presentations and workshops: Examples are updates at quarterly management meetings and workshops to demonstrate how to utilize the CSIRT effectively within the organization.</a:t>
            </a:r>
          </a:p>
          <a:p>
            <a:r>
              <a:rPr lang="en-US" sz="800"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800" kern="1200" baseline="0" dirty="0" smtClean="0">
                <a:solidFill>
                  <a:schemeClr val="tx1"/>
                </a:solidFill>
                <a:effectLst/>
                <a:latin typeface="Lucida Sans"/>
                <a:ea typeface="Lucida Sans" panose="020B0602040502020204" pitchFamily="34" charset="0"/>
                <a:cs typeface="Lucida Sans" panose="020B0602040502020204" pitchFamily="34" charset="0"/>
              </a:rPr>
              <a:t>(2) Some examples of inbound data collections with a constituency include:</a:t>
            </a:r>
          </a:p>
          <a:p>
            <a:pPr marL="171450" indent="-171450">
              <a:buFont typeface="Arial" pitchFamily="34" charset="0"/>
              <a:buChar char="•"/>
            </a:pPr>
            <a:r>
              <a:rPr lang="en-US" sz="800" u="none" kern="1200" baseline="0" dirty="0" smtClean="0">
                <a:solidFill>
                  <a:schemeClr val="tx1"/>
                </a:solidFill>
                <a:effectLst/>
                <a:latin typeface="Lucida Sans"/>
                <a:ea typeface="Lucida Sans" panose="020B0602040502020204" pitchFamily="34" charset="0"/>
                <a:cs typeface="Lucida Sans" panose="020B0602040502020204" pitchFamily="34" charset="0"/>
              </a:rPr>
              <a:t>Incident feedback: Your organization should </a:t>
            </a:r>
            <a:r>
              <a:rPr lang="en-US" sz="800" b="0" u="none" kern="1200" baseline="0" dirty="0" smtClean="0">
                <a:solidFill>
                  <a:schemeClr val="tx1"/>
                </a:solidFill>
                <a:effectLst/>
                <a:latin typeface="Lucida Sans"/>
                <a:ea typeface="Lucida Sans" panose="020B0602040502020204" pitchFamily="34" charset="0"/>
                <a:cs typeface="Lucida Sans" panose="020B0602040502020204" pitchFamily="34" charset="0"/>
              </a:rPr>
              <a:t>have a formal policy and process to collect feedback from affected constituents as soon after an incident as is possible. A simple way to collect data is to send an email with a link to a survey with a backup database </a:t>
            </a:r>
            <a:r>
              <a:rPr lang="en-US" sz="800" u="none" kern="1200" baseline="0" dirty="0" smtClean="0">
                <a:solidFill>
                  <a:schemeClr val="tx1"/>
                </a:solidFill>
                <a:effectLst/>
                <a:latin typeface="Lucida Sans"/>
                <a:ea typeface="Lucida Sans" panose="020B0602040502020204" pitchFamily="34" charset="0"/>
                <a:cs typeface="Lucida Sans" panose="020B0602040502020204" pitchFamily="34" charset="0"/>
              </a:rPr>
              <a:t>for storage. This way statistics can be generated for outbound communications as discussed above. </a:t>
            </a:r>
          </a:p>
          <a:p>
            <a:pPr marL="171450" indent="-171450">
              <a:buFont typeface="Arial" pitchFamily="34" charset="0"/>
              <a:buChar char="•"/>
            </a:pPr>
            <a:r>
              <a:rPr lang="en-US" sz="800" u="none" kern="1200" baseline="0" dirty="0" smtClean="0">
                <a:solidFill>
                  <a:schemeClr val="tx1"/>
                </a:solidFill>
                <a:effectLst/>
                <a:latin typeface="Lucida Sans"/>
                <a:ea typeface="Lucida Sans" panose="020B0602040502020204" pitchFamily="34" charset="0"/>
                <a:cs typeface="Lucida Sans" panose="020B0602040502020204" pitchFamily="34" charset="0"/>
              </a:rPr>
              <a:t>Formal periodic surveys: In addition to immediate feedback at the time, you should also poll your constituency periodically for their overall impressions. They may also provide you with great ideas for process and communications improvement.</a:t>
            </a:r>
          </a:p>
          <a:p>
            <a:r>
              <a:rPr lang="en-US" sz="800" kern="1200" baseline="0" dirty="0" smtClean="0">
                <a:solidFill>
                  <a:schemeClr val="tx1"/>
                </a:solidFill>
                <a:effectLst/>
                <a:latin typeface="Lucida Sans"/>
                <a:ea typeface="Lucida Sans" panose="020B0602040502020204" pitchFamily="34" charset="0"/>
                <a:cs typeface="Lucida Sans" panose="020B0602040502020204" pitchFamily="34" charset="0"/>
              </a:rPr>
              <a:t> </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800" kern="1200" baseline="0" dirty="0" smtClean="0">
                <a:solidFill>
                  <a:schemeClr val="tx1"/>
                </a:solidFill>
                <a:effectLst/>
                <a:latin typeface="Lucida Sans"/>
                <a:ea typeface="Lucida Sans" panose="020B0602040502020204" pitchFamily="34" charset="0"/>
                <a:cs typeface="Lucida Sans" panose="020B0602040502020204" pitchFamily="34" charset="0"/>
              </a:rPr>
              <a:t>(3) Some examples of external communications with a constituency include:</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sz="800" u="none" kern="1200" baseline="0" dirty="0" smtClean="0">
                <a:solidFill>
                  <a:schemeClr val="tx1"/>
                </a:solidFill>
                <a:effectLst/>
                <a:latin typeface="Lucida Sans"/>
                <a:ea typeface="Lucida Sans" panose="020B0602040502020204" pitchFamily="34" charset="0"/>
                <a:cs typeface="Lucida Sans" panose="020B0602040502020204" pitchFamily="34" charset="0"/>
              </a:rPr>
              <a:t>Media and press releases: On occasion there is a reason to release announcements to the media and press. This should be done carefully and in concert with your PR and legal staff. The CSIRT should have a policy and procedure in place to handle these communications – whether by you or by another department within your organization. </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sz="800" b="0" u="none" kern="1200" baseline="0" dirty="0" smtClean="0">
                <a:solidFill>
                  <a:schemeClr val="tx1"/>
                </a:solidFill>
                <a:effectLst/>
                <a:latin typeface="Lucida Sans"/>
                <a:ea typeface="Lucida Sans" panose="020B0602040502020204" pitchFamily="34" charset="0"/>
                <a:cs typeface="Lucida Sans" panose="020B0602040502020204" pitchFamily="34" charset="0"/>
              </a:rPr>
              <a:t>Security bulletins: </a:t>
            </a:r>
            <a:r>
              <a:rPr lang="en-US" sz="800" b="0" i="0" u="none" strike="noStrike" kern="1200" baseline="0" dirty="0" smtClean="0">
                <a:solidFill>
                  <a:schemeClr val="tx1"/>
                </a:solidFill>
                <a:latin typeface="Lucida Sans"/>
              </a:rPr>
              <a:t>This is a standardized and factual way to communicate vulnerabilities and threats to your constituency and to customers.</a:t>
            </a:r>
            <a:endParaRPr lang="en-US" sz="800" b="1" u="none" kern="1200" baseline="0" dirty="0" smtClean="0">
              <a:solidFill>
                <a:schemeClr val="tx1"/>
              </a:solidFill>
              <a:effectLst/>
              <a:latin typeface="Lucida Sans"/>
              <a:ea typeface="Lucida Sans" panose="020B0602040502020204" pitchFamily="34" charset="0"/>
              <a:cs typeface="Lucida Sans" panose="020B060204050202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800" dirty="0">
              <a:latin typeface="Lucida Sans"/>
            </a:endParaRP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17</a:t>
            </a:fld>
            <a:endParaRPr lang="en-US" altLang="en-US" sz="800" dirty="0">
              <a:latin typeface="Lucida Sans"/>
            </a:endParaRPr>
          </a:p>
        </p:txBody>
      </p:sp>
    </p:spTree>
    <p:extLst>
      <p:ext uri="{BB962C8B-B14F-4D97-AF65-F5344CB8AC3E}">
        <p14:creationId xmlns:p14="http://schemas.microsoft.com/office/powerpoint/2010/main" val="7152491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4350"/>
            <a:ext cx="4975225" cy="3732213"/>
          </a:xfrm>
        </p:spPr>
      </p:sp>
      <p:sp>
        <p:nvSpPr>
          <p:cNvPr id="3" name="Notes Placeholder 2"/>
          <p:cNvSpPr>
            <a:spLocks noGrp="1"/>
          </p:cNvSpPr>
          <p:nvPr>
            <p:ph type="body" idx="1"/>
          </p:nvPr>
        </p:nvSpPr>
        <p:spPr>
          <a:xfrm>
            <a:off x="539262" y="4343400"/>
            <a:ext cx="5779476" cy="4114800"/>
          </a:xfrm>
        </p:spPr>
        <p:txBody>
          <a:bodyPr/>
          <a:lstStyle/>
          <a:p>
            <a:pPr eaLnBrk="1" hangingPunct="1">
              <a:defRPr/>
            </a:pPr>
            <a:r>
              <a:rPr lang="en-US" sz="900" b="1" dirty="0" smtClean="0">
                <a:latin typeface="Lucida Sans"/>
              </a:rPr>
              <a:t>Know Your Community Partners</a:t>
            </a:r>
            <a:r>
              <a:rPr lang="en-US" sz="9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altLang="en-US" sz="900" b="0" i="1" dirty="0" smtClean="0">
                <a:latin typeface="Lucida Sans"/>
                <a:cs typeface="Arial" charset="0"/>
              </a:rPr>
              <a:t>4</a:t>
            </a:r>
            <a:r>
              <a:rPr lang="en-US" altLang="en-US" sz="900" i="1" dirty="0" smtClean="0">
                <a:latin typeface="Lucida Sans"/>
                <a:cs typeface="Arial" charset="0"/>
              </a:rPr>
              <a:t> minutes</a:t>
            </a:r>
          </a:p>
          <a:p>
            <a:pPr eaLnBrk="1" hangingPunct="1">
              <a:defRPr/>
            </a:pPr>
            <a:endParaRPr lang="en-US" altLang="en-US" sz="900" b="1" dirty="0" smtClean="0">
              <a:latin typeface="Lucida Sans"/>
              <a:cs typeface="Arial" charset="0"/>
            </a:endParaRPr>
          </a:p>
          <a:p>
            <a:r>
              <a:rPr lang="en-US" altLang="en-US" sz="900" b="1" dirty="0" smtClean="0">
                <a:latin typeface="Lucida Sans"/>
                <a:cs typeface="Arial" charset="0"/>
              </a:rPr>
              <a:t>Say: </a:t>
            </a: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Developing relationships in the community with members of these groups can maximize a CSIRT’s effectiveness during incidents and create a healthy outsider’s view of the CSIRT and the parent organization. The world of cybersecurity is ever-changing and no CSIRT knows when or how their services might be implemented until the moment arises. Larger scale crises can result in a CSIRT working with outside entities.</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(1) Vendors, such as internet service providers, or ISPs, are commonly used by CSIRTs while investigating threats.</a:t>
            </a:r>
          </a:p>
          <a:p>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(2) From time to time, a CSIRT might be called upon to utilize the assistance of law enforcement, primarily if a crime has been committed. </a:t>
            </a:r>
          </a:p>
          <a:p>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(3) In the event of a major security event, the CSIRT might need to contact members of the press to report information to members of the constituency, stakeholders or the public at large. A CSIRT might also work through the public relations department of the constituency. Always review your organization’s policy on when to work through PR and when someone in your department has the authority to speak for the organization.</a:t>
            </a:r>
          </a:p>
          <a:p>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(4) Many CSIRTs include educational components as part of their mission statements and might lecture at community colleges and universities.</a:t>
            </a:r>
          </a:p>
          <a:p>
            <a:pPr marL="0" marR="0" lvl="1" indent="0" algn="l" defTabSz="457200" rtl="0" eaLnBrk="0" fontAlgn="base" latinLnBrk="0" hangingPunct="0">
              <a:lnSpc>
                <a:spcPct val="100000"/>
              </a:lnSpc>
              <a:spcBef>
                <a:spcPct val="30000"/>
              </a:spcBef>
              <a:spcAft>
                <a:spcPct val="0"/>
              </a:spcAft>
              <a:buClrTx/>
              <a:buSzTx/>
              <a:buFontTx/>
              <a:buNone/>
              <a:tabLst/>
              <a:defRPr/>
            </a:pPr>
            <a:r>
              <a:rPr lang="en-US" sz="900" b="0" dirty="0" smtClean="0">
                <a:latin typeface="Lucida Sans"/>
              </a:rPr>
              <a:t>(5)</a:t>
            </a:r>
            <a:r>
              <a:rPr lang="en-US" sz="900" b="0" baseline="0" dirty="0" smtClean="0">
                <a:latin typeface="Lucida Sans"/>
              </a:rPr>
              <a:t> </a:t>
            </a:r>
            <a:r>
              <a:rPr lang="en-US" sz="900" b="0" dirty="0" smtClean="0">
                <a:latin typeface="Lucida Sans"/>
              </a:rPr>
              <a:t>Peers, CSIRT groups such as FIRST.Org and TF-CSIRT,</a:t>
            </a:r>
            <a:r>
              <a:rPr lang="en-US" sz="900" b="0" baseline="0" dirty="0" smtClean="0">
                <a:latin typeface="Lucida Sans"/>
              </a:rPr>
              <a:t> and </a:t>
            </a:r>
            <a:r>
              <a:rPr lang="en-US" sz="900" b="0" dirty="0" smtClean="0">
                <a:latin typeface="Lucida Sans"/>
              </a:rPr>
              <a:t>business-oriented groups such as ISACs</a:t>
            </a:r>
            <a:r>
              <a:rPr lang="en-US" sz="900" b="0" baseline="0" dirty="0" smtClean="0">
                <a:latin typeface="Lucida Sans"/>
              </a:rPr>
              <a:t> </a:t>
            </a:r>
            <a:r>
              <a:rPr lang="en-US" sz="900" b="0" kern="1200" baseline="0" dirty="0" smtClean="0">
                <a:solidFill>
                  <a:schemeClr val="tx1"/>
                </a:solidFill>
                <a:effectLst/>
                <a:latin typeface="Lucida Sans"/>
                <a:ea typeface="Lucida Sans" panose="020B0602040502020204" pitchFamily="34" charset="0"/>
                <a:cs typeface="Lucida Sans" panose="020B0602040502020204" pitchFamily="34" charset="0"/>
              </a:rPr>
              <a:t>are other potential community partners.</a:t>
            </a:r>
          </a:p>
          <a:p>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When CSIRTs become actively involved in their communities, their effectiveness improves. Developing strong, trusted relationships at the onset of the CSIRT’s life-cycle is the most sustainable way to ensure that the community maintains a vested interest.</a:t>
            </a: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18</a:t>
            </a:fld>
            <a:endParaRPr lang="en-US" altLang="en-US" sz="800" dirty="0">
              <a:latin typeface="Lucida Sans"/>
            </a:endParaRPr>
          </a:p>
        </p:txBody>
      </p:sp>
    </p:spTree>
    <p:extLst>
      <p:ext uri="{BB962C8B-B14F-4D97-AF65-F5344CB8AC3E}">
        <p14:creationId xmlns:p14="http://schemas.microsoft.com/office/powerpoint/2010/main" val="34482890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1724025" y="534988"/>
            <a:ext cx="3409950" cy="2559050"/>
          </a:xfrm>
          <a:ln/>
        </p:spPr>
      </p:sp>
      <p:sp>
        <p:nvSpPr>
          <p:cNvPr id="59395" name="Rectangle 3"/>
          <p:cNvSpPr>
            <a:spLocks noGrp="1" noChangeArrowheads="1"/>
          </p:cNvSpPr>
          <p:nvPr>
            <p:ph type="body" idx="1"/>
          </p:nvPr>
        </p:nvSpPr>
        <p:spPr>
          <a:xfrm>
            <a:off x="316523" y="3200400"/>
            <a:ext cx="6224954" cy="5257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800" b="1" dirty="0" smtClean="0">
                <a:latin typeface="Lucida Sans"/>
                <a:cs typeface="Arial" charset="0"/>
              </a:rPr>
              <a:t>Learning Check: </a:t>
            </a:r>
            <a:r>
              <a:rPr lang="en-US" altLang="en-US" sz="800" i="1" dirty="0" smtClean="0">
                <a:latin typeface="Lucida Sans"/>
                <a:cs typeface="Arial" charset="0"/>
              </a:rPr>
              <a:t>4 minutes</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sz="800" b="1" dirty="0" smtClean="0">
                <a:latin typeface="Lucida Sans"/>
                <a:cs typeface="Arial" charset="0"/>
              </a:rPr>
              <a:t>Say: </a:t>
            </a:r>
            <a:r>
              <a:rPr lang="en-US" altLang="en-US" sz="800" dirty="0" smtClean="0">
                <a:latin typeface="Lucida Sans"/>
                <a:cs typeface="Arial" charset="0"/>
              </a:rPr>
              <a:t>Now let’s have another learning check!</a:t>
            </a:r>
          </a:p>
          <a:p>
            <a:r>
              <a:rPr lang="en-US" sz="800" b="1" i="0" dirty="0" smtClean="0">
                <a:latin typeface="Lucida Sans"/>
                <a:cs typeface="Arial" charset="0"/>
              </a:rPr>
              <a:t>Ask:</a:t>
            </a:r>
            <a:r>
              <a:rPr lang="en-US" sz="800" b="1" i="0" baseline="0" dirty="0" smtClean="0">
                <a:latin typeface="Lucida Sans"/>
                <a:cs typeface="Arial" charset="0"/>
              </a:rPr>
              <a:t> </a:t>
            </a:r>
            <a:r>
              <a:rPr lang="en-US" sz="800" dirty="0" smtClean="0">
                <a:latin typeface="Lucida Sans"/>
              </a:rPr>
              <a:t>Looking back at the list of ways to communicate with your constituencies, which methods would you use in your organization and why? Which methods are not appropriate for your organization? </a:t>
            </a:r>
          </a:p>
          <a:p>
            <a:r>
              <a:rPr lang="en-US" sz="800" b="1" dirty="0" smtClean="0">
                <a:latin typeface="Lucida Sans"/>
              </a:rPr>
              <a:t>Remind learners about:</a:t>
            </a:r>
          </a:p>
          <a:p>
            <a:pPr marL="171450" lvl="0" indent="-171450">
              <a:buFont typeface="Arial" pitchFamily="34" charset="0"/>
              <a:buChar char="•"/>
            </a:pPr>
            <a:r>
              <a:rPr lang="en-US" sz="800" kern="1200" dirty="0" smtClean="0">
                <a:solidFill>
                  <a:schemeClr val="tx1"/>
                </a:solidFill>
                <a:effectLst/>
                <a:latin typeface="Lucida Sans"/>
              </a:rPr>
              <a:t>Outbound communications:</a:t>
            </a:r>
            <a:endParaRPr lang="en-US" sz="800" dirty="0" smtClean="0">
              <a:effectLst/>
              <a:latin typeface="Lucida Sans"/>
            </a:endParaRPr>
          </a:p>
          <a:p>
            <a:pPr marL="628650" lvl="1" indent="-171450">
              <a:buFont typeface="Arial" pitchFamily="34" charset="0"/>
              <a:buChar char="•"/>
            </a:pPr>
            <a:r>
              <a:rPr lang="en-US" sz="800" b="0" kern="1200" dirty="0" smtClean="0">
                <a:solidFill>
                  <a:schemeClr val="tx1"/>
                </a:solidFill>
                <a:effectLst/>
                <a:latin typeface="Lucida Sans"/>
              </a:rPr>
              <a:t>Email updates</a:t>
            </a:r>
            <a:endParaRPr lang="en-US" sz="800" b="0" dirty="0" smtClean="0">
              <a:effectLst/>
              <a:latin typeface="Lucida Sans"/>
            </a:endParaRPr>
          </a:p>
          <a:p>
            <a:pPr marL="628650" lvl="1" indent="-171450">
              <a:buFont typeface="Arial" pitchFamily="34" charset="0"/>
              <a:buChar char="•"/>
            </a:pPr>
            <a:r>
              <a:rPr lang="en-US" sz="800" b="0" kern="1200" dirty="0" smtClean="0">
                <a:solidFill>
                  <a:schemeClr val="tx1"/>
                </a:solidFill>
                <a:effectLst/>
                <a:latin typeface="Lucida Sans"/>
              </a:rPr>
              <a:t>Intranet</a:t>
            </a:r>
            <a:endParaRPr lang="en-US" sz="800" b="0" dirty="0" smtClean="0">
              <a:effectLst/>
              <a:latin typeface="Lucida Sans"/>
            </a:endParaRPr>
          </a:p>
          <a:p>
            <a:pPr marL="628650" lvl="1" indent="-171450">
              <a:buFont typeface="Arial" pitchFamily="34" charset="0"/>
              <a:buChar char="•"/>
            </a:pPr>
            <a:r>
              <a:rPr lang="en-US" sz="800" kern="1200" dirty="0" smtClean="0">
                <a:solidFill>
                  <a:schemeClr val="tx1"/>
                </a:solidFill>
                <a:effectLst/>
                <a:latin typeface="Lucida Sans"/>
              </a:rPr>
              <a:t>Presentations and workshops</a:t>
            </a:r>
            <a:endParaRPr lang="en-US" sz="800" dirty="0" smtClean="0">
              <a:effectLst/>
              <a:latin typeface="Lucida Sans"/>
            </a:endParaRPr>
          </a:p>
          <a:p>
            <a:pPr marL="171450" lvl="0" indent="-171450">
              <a:buFont typeface="Arial" pitchFamily="34" charset="0"/>
              <a:buChar char="•"/>
            </a:pPr>
            <a:r>
              <a:rPr lang="en-US" sz="800" kern="1200" dirty="0" smtClean="0">
                <a:solidFill>
                  <a:schemeClr val="tx1"/>
                </a:solidFill>
                <a:effectLst/>
                <a:latin typeface="Lucida Sans"/>
              </a:rPr>
              <a:t>Inbound data collections:</a:t>
            </a:r>
            <a:endParaRPr lang="en-US" sz="800" dirty="0" smtClean="0">
              <a:effectLst/>
              <a:latin typeface="Lucida Sans"/>
            </a:endParaRPr>
          </a:p>
          <a:p>
            <a:pPr marL="628650" lvl="1" indent="-171450">
              <a:buFont typeface="Arial" pitchFamily="34" charset="0"/>
              <a:buChar char="•"/>
            </a:pPr>
            <a:r>
              <a:rPr lang="en-US" sz="800" kern="1200" dirty="0" smtClean="0">
                <a:solidFill>
                  <a:schemeClr val="tx1"/>
                </a:solidFill>
                <a:effectLst/>
                <a:latin typeface="Lucida Sans"/>
              </a:rPr>
              <a:t>Incident feedback</a:t>
            </a:r>
            <a:endParaRPr lang="en-US" sz="800" dirty="0" smtClean="0">
              <a:effectLst/>
              <a:latin typeface="Lucida Sans"/>
            </a:endParaRPr>
          </a:p>
          <a:p>
            <a:pPr marL="628650" lvl="1" indent="-171450">
              <a:buFont typeface="Arial" pitchFamily="34" charset="0"/>
              <a:buChar char="•"/>
            </a:pPr>
            <a:r>
              <a:rPr lang="en-US" sz="800" kern="1200" dirty="0" smtClean="0">
                <a:solidFill>
                  <a:schemeClr val="tx1"/>
                </a:solidFill>
                <a:effectLst/>
                <a:latin typeface="Lucida Sans"/>
              </a:rPr>
              <a:t>Formal periodic surveys</a:t>
            </a:r>
            <a:endParaRPr lang="en-US" sz="800" dirty="0" smtClean="0">
              <a:effectLst/>
              <a:latin typeface="Lucida Sans"/>
            </a:endParaRPr>
          </a:p>
          <a:p>
            <a:pPr marL="171450" lvl="0" indent="-171450">
              <a:buFont typeface="Arial" pitchFamily="34" charset="0"/>
              <a:buChar char="•"/>
            </a:pPr>
            <a:r>
              <a:rPr lang="en-US" sz="800" kern="1200" dirty="0" smtClean="0">
                <a:solidFill>
                  <a:schemeClr val="tx1"/>
                </a:solidFill>
                <a:effectLst/>
                <a:latin typeface="Lucida Sans"/>
              </a:rPr>
              <a:t>External communications:</a:t>
            </a:r>
            <a:endParaRPr lang="en-US" sz="800" dirty="0" smtClean="0">
              <a:effectLst/>
              <a:latin typeface="Lucida Sans"/>
            </a:endParaRPr>
          </a:p>
          <a:p>
            <a:pPr marL="628650" lvl="1" indent="-171450">
              <a:buFont typeface="Arial" pitchFamily="34" charset="0"/>
              <a:buChar char="•"/>
            </a:pPr>
            <a:r>
              <a:rPr lang="en-US" sz="800" kern="1200" dirty="0" smtClean="0">
                <a:solidFill>
                  <a:schemeClr val="tx1"/>
                </a:solidFill>
                <a:effectLst/>
                <a:latin typeface="Lucida Sans"/>
              </a:rPr>
              <a:t>Media and press releases</a:t>
            </a:r>
          </a:p>
          <a:p>
            <a:pPr marL="628650" lvl="1" indent="-171450">
              <a:buFont typeface="Arial" pitchFamily="34" charset="0"/>
              <a:buChar char="•"/>
            </a:pPr>
            <a:r>
              <a:rPr lang="en-US" sz="800" kern="1200" dirty="0" smtClean="0">
                <a:solidFill>
                  <a:schemeClr val="tx1"/>
                </a:solidFill>
                <a:effectLst/>
                <a:latin typeface="Lucida Sans"/>
              </a:rPr>
              <a:t>Security bulletins</a:t>
            </a:r>
            <a:endParaRPr lang="en-US" sz="800" dirty="0" smtClean="0">
              <a:effectLst/>
              <a:latin typeface="Lucida Sans"/>
            </a:endParaRPr>
          </a:p>
          <a:p>
            <a:r>
              <a:rPr lang="en-US" sz="800" b="1" dirty="0" smtClean="0">
                <a:latin typeface="Lucida Sans"/>
              </a:rPr>
              <a:t>Sample</a:t>
            </a:r>
            <a:r>
              <a:rPr lang="en-US" sz="800" b="1" baseline="0" dirty="0" smtClean="0">
                <a:latin typeface="Lucida Sans"/>
              </a:rPr>
              <a:t> answers: </a:t>
            </a:r>
            <a:r>
              <a:rPr lang="en-US" sz="800" b="0" baseline="0" dirty="0" smtClean="0">
                <a:latin typeface="Lucida Sans"/>
              </a:rPr>
              <a:t>[Pick the items you’d like to focus on.]</a:t>
            </a:r>
          </a:p>
          <a:p>
            <a:pPr marL="171450" indent="-171450">
              <a:buFont typeface="Arial" pitchFamily="34" charset="0"/>
              <a:buChar char="•"/>
            </a:pPr>
            <a:r>
              <a:rPr lang="en-US" sz="800" dirty="0" smtClean="0">
                <a:latin typeface="Lucida Sans"/>
              </a:rPr>
              <a:t>Based on your organization, a push model such as emails with tips, successes, statistics and other information may be the best way to communicate. Or your organizational culture may avoid too many emails and prefer a CSIRT website or posting news on the organization-wide website. </a:t>
            </a:r>
          </a:p>
          <a:p>
            <a:pPr marL="171450" indent="-171450">
              <a:buFont typeface="Arial" pitchFamily="34" charset="0"/>
              <a:buChar char="•"/>
            </a:pPr>
            <a:r>
              <a:rPr lang="en-US" sz="800" dirty="0" smtClean="0">
                <a:latin typeface="Lucida Sans"/>
              </a:rPr>
              <a:t>Similarly,</a:t>
            </a:r>
            <a:r>
              <a:rPr lang="en-US" sz="800" baseline="0" dirty="0" smtClean="0">
                <a:latin typeface="Lucida Sans"/>
              </a:rPr>
              <a:t> </a:t>
            </a:r>
            <a:r>
              <a:rPr lang="en-US" sz="800" dirty="0" smtClean="0">
                <a:latin typeface="Lucida Sans"/>
              </a:rPr>
              <a:t>your organization </a:t>
            </a:r>
            <a:r>
              <a:rPr lang="en-US" sz="800" b="0" dirty="0" smtClean="0">
                <a:latin typeface="Lucida Sans"/>
              </a:rPr>
              <a:t>might either </a:t>
            </a:r>
            <a:r>
              <a:rPr lang="en-US" sz="800" dirty="0" smtClean="0">
                <a:latin typeface="Lucida Sans"/>
              </a:rPr>
              <a:t>support or discourage formal presentations and workshops to inform </a:t>
            </a:r>
            <a:r>
              <a:rPr lang="en-US" sz="800" b="0" dirty="0" smtClean="0">
                <a:latin typeface="Lucida Sans"/>
              </a:rPr>
              <a:t>your constituents. One benefit of presentations</a:t>
            </a:r>
            <a:r>
              <a:rPr lang="en-US" sz="800" b="0" baseline="0" dirty="0" smtClean="0">
                <a:latin typeface="Lucida Sans"/>
              </a:rPr>
              <a:t> is that they allow you </a:t>
            </a:r>
            <a:r>
              <a:rPr lang="en-US" sz="800" b="0" dirty="0" smtClean="0">
                <a:latin typeface="Lucida Sans"/>
              </a:rPr>
              <a:t>to connect</a:t>
            </a:r>
            <a:r>
              <a:rPr lang="en-US" sz="800" b="0" baseline="0" dirty="0" smtClean="0">
                <a:latin typeface="Lucida Sans"/>
              </a:rPr>
              <a:t> with constituencies that are widely dispersed</a:t>
            </a:r>
            <a:r>
              <a:rPr lang="en-US" sz="800" b="0" dirty="0" smtClean="0">
                <a:latin typeface="Lucida Sans"/>
              </a:rPr>
              <a:t>, such as the CSIRT for Asia-Pacific, the APCERT. </a:t>
            </a:r>
          </a:p>
          <a:p>
            <a:pPr marL="171450" indent="-171450">
              <a:buFont typeface="Arial" pitchFamily="34" charset="0"/>
              <a:buChar char="•"/>
            </a:pPr>
            <a:r>
              <a:rPr lang="en-US" sz="800" b="0" dirty="0" smtClean="0">
                <a:latin typeface="Lucida Sans"/>
              </a:rPr>
              <a:t>Your organization may already have standards for data collection, in which case you should follow that model unless there </a:t>
            </a:r>
            <a:r>
              <a:rPr lang="en-US" sz="800" dirty="0" smtClean="0">
                <a:latin typeface="Lucida Sans"/>
              </a:rPr>
              <a:t>is a compelling reason to take an alternate path. </a:t>
            </a:r>
          </a:p>
          <a:p>
            <a:pPr marL="171450" indent="-171450">
              <a:buFont typeface="Arial" pitchFamily="34" charset="0"/>
              <a:buChar char="•"/>
            </a:pPr>
            <a:r>
              <a:rPr lang="en-US" sz="800" dirty="0" smtClean="0">
                <a:latin typeface="Lucida Sans"/>
              </a:rPr>
              <a:t>Voluntary immediate incident feedback is always a valuable tool. Another way to collect data is to build a survey after</a:t>
            </a:r>
            <a:r>
              <a:rPr lang="en-US" sz="800" baseline="0" dirty="0" smtClean="0">
                <a:latin typeface="Lucida Sans"/>
              </a:rPr>
              <a:t> </a:t>
            </a:r>
            <a:r>
              <a:rPr lang="en-US" sz="800" dirty="0" smtClean="0">
                <a:latin typeface="Lucida Sans"/>
              </a:rPr>
              <a:t>the</a:t>
            </a:r>
            <a:r>
              <a:rPr lang="en-US" sz="800" baseline="0" dirty="0" smtClean="0">
                <a:latin typeface="Lucida Sans"/>
              </a:rPr>
              <a:t> </a:t>
            </a:r>
            <a:r>
              <a:rPr lang="en-US" sz="800" dirty="0" smtClean="0">
                <a:latin typeface="Lucida Sans"/>
              </a:rPr>
              <a:t>fact. </a:t>
            </a:r>
          </a:p>
          <a:p>
            <a:pPr marL="171450" indent="-171450">
              <a:buFont typeface="Arial" pitchFamily="34" charset="0"/>
              <a:buChar char="•"/>
            </a:pPr>
            <a:r>
              <a:rPr lang="en-US" sz="800" dirty="0" smtClean="0">
                <a:latin typeface="Lucida Sans"/>
              </a:rPr>
              <a:t>External communications should be launched only when they are within the responsibility of your CSIRT and you have communicated with any identified experts such as the PR department. </a:t>
            </a:r>
          </a:p>
          <a:p>
            <a:pPr marL="171450" indent="-171450" eaLnBrk="1" hangingPunct="1">
              <a:buFont typeface="Arial" pitchFamily="34" charset="0"/>
              <a:buChar char="•"/>
            </a:pPr>
            <a:r>
              <a:rPr lang="en-US" altLang="en-US" sz="800" b="0" i="0" dirty="0" smtClean="0">
                <a:latin typeface="Lucida Sans"/>
                <a:cs typeface="Arial" charset="0"/>
              </a:rPr>
              <a:t>Security bulletins should always be standardized and factual.</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800" b="1" dirty="0" smtClean="0">
                <a:latin typeface="Lucida Sans"/>
                <a:cs typeface="Arial" charset="0"/>
              </a:rPr>
              <a:t>Mention</a:t>
            </a:r>
            <a:r>
              <a:rPr lang="en-US" altLang="en-US" sz="800" dirty="0" smtClean="0">
                <a:latin typeface="Lucida Sans"/>
                <a:cs typeface="Arial" charset="0"/>
              </a:rPr>
              <a:t> examples</a:t>
            </a:r>
            <a:r>
              <a:rPr lang="en-US" altLang="en-US" sz="800" baseline="0" dirty="0" smtClean="0">
                <a:latin typeface="Lucida Sans"/>
                <a:cs typeface="Arial" charset="0"/>
              </a:rPr>
              <a:t> you’ve seen of a CSIRT setting up strong two-way communication lines with constituencies.</a:t>
            </a:r>
            <a:endParaRPr lang="en-US" altLang="en-US" sz="800" dirty="0" smtClean="0">
              <a:latin typeface="Lucida Sans"/>
              <a:cs typeface="Arial" charset="0"/>
            </a:endParaRPr>
          </a:p>
        </p:txBody>
      </p:sp>
      <p:sp>
        <p:nvSpPr>
          <p:cNvPr id="6"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7"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19</a:t>
            </a:fld>
            <a:endParaRPr lang="en-US" altLang="en-US" sz="800" dirty="0">
              <a:latin typeface="Lucida San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2390104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914400" y="514350"/>
            <a:ext cx="4975225" cy="3732213"/>
          </a:xfrm>
          <a:ln/>
        </p:spPr>
      </p:sp>
      <p:sp>
        <p:nvSpPr>
          <p:cNvPr id="35843"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Questions: </a:t>
            </a:r>
            <a:r>
              <a:rPr lang="en-US" altLang="en-US" sz="1000" i="1" dirty="0" smtClean="0">
                <a:latin typeface="Lucida Sans"/>
                <a:cs typeface="Arial" charset="0"/>
              </a:rPr>
              <a:t>1 to 10 minutes</a:t>
            </a: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altLang="en-US" sz="1000" dirty="0" smtClean="0">
                <a:latin typeface="Lucida Sans"/>
                <a:cs typeface="Arial" charset="0"/>
              </a:rPr>
              <a:t>Any questions?</a:t>
            </a:r>
          </a:p>
          <a:p>
            <a:pPr eaLnBrk="1" hangingPunct="1">
              <a:defRPr/>
            </a:pPr>
            <a:r>
              <a:rPr lang="en-US" altLang="en-US" sz="1000" b="1" dirty="0" smtClean="0">
                <a:latin typeface="Lucida Sans"/>
                <a:cs typeface="Arial" charset="0"/>
              </a:rPr>
              <a:t>Ask</a:t>
            </a:r>
            <a:r>
              <a:rPr lang="en-US" altLang="en-US" sz="1000" dirty="0" smtClean="0">
                <a:latin typeface="Lucida Sans"/>
                <a:cs typeface="Arial" charset="0"/>
              </a:rPr>
              <a:t> for structured feedback and put any large-scale questions or questions on a particular tangent that you don’t want to address at the moment in the “Parking Lot,” to address either after class or in a follow-up session.</a:t>
            </a:r>
          </a:p>
        </p:txBody>
      </p:sp>
      <p:sp>
        <p:nvSpPr>
          <p:cNvPr id="6"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7"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20</a:t>
            </a:fld>
            <a:endParaRPr lang="en-US" altLang="en-US" sz="800" dirty="0">
              <a:latin typeface="Lucida Sans"/>
            </a:endParaRPr>
          </a:p>
        </p:txBody>
      </p:sp>
    </p:spTree>
    <p:extLst>
      <p:ext uri="{BB962C8B-B14F-4D97-AF65-F5344CB8AC3E}">
        <p14:creationId xmlns:p14="http://schemas.microsoft.com/office/powerpoint/2010/main" val="8189671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xfrm>
            <a:off x="914400" y="514350"/>
            <a:ext cx="4975225" cy="3732213"/>
          </a:xfrm>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6"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7"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21</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xfrm>
            <a:off x="914400" y="514350"/>
            <a:ext cx="4975225" cy="3732213"/>
          </a:xfrm>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Agenda: </a:t>
            </a:r>
            <a:r>
              <a:rPr lang="en-US" altLang="en-US" sz="1000" i="1" dirty="0" smtClean="0">
                <a:latin typeface="Lucida Sans"/>
                <a:cs typeface="Arial" charset="0"/>
              </a:rPr>
              <a:t>1 minute</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Let’s take</a:t>
            </a:r>
            <a:r>
              <a:rPr lang="en-US" altLang="en-US" sz="1000" baseline="0" dirty="0" smtClean="0">
                <a:latin typeface="Lucida Sans"/>
                <a:cs typeface="Arial" charset="0"/>
              </a:rPr>
              <a:t> a look at some goals for today. Any questions about what we’ll be covering?</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Tell </a:t>
            </a:r>
            <a:r>
              <a:rPr lang="en-US" altLang="en-US" sz="1000" dirty="0" smtClean="0">
                <a:latin typeface="Lucida Sans"/>
                <a:cs typeface="Arial" charset="0"/>
              </a:rPr>
              <a:t>learners that these learning objectives pertain to their everyday jobs and give an idea of how.</a:t>
            </a:r>
          </a:p>
        </p:txBody>
      </p:sp>
      <p:sp>
        <p:nvSpPr>
          <p:cNvPr id="6"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7"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914400" y="514350"/>
            <a:ext cx="4975225" cy="3732213"/>
          </a:xfrm>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Section 1: </a:t>
            </a:r>
            <a:r>
              <a:rPr lang="en-US" altLang="en-US" sz="1000" b="1" dirty="0" smtClean="0">
                <a:latin typeface="Lucida Sans"/>
              </a:rPr>
              <a:t>CSIRT</a:t>
            </a:r>
            <a:r>
              <a:rPr lang="en-US" altLang="en-US" sz="1000" b="1" baseline="0" dirty="0" smtClean="0">
                <a:latin typeface="Lucida Sans"/>
              </a:rPr>
              <a:t> Scope and Policy: </a:t>
            </a:r>
            <a:r>
              <a:rPr lang="en-US" altLang="en-US" sz="1000" i="1" dirty="0" smtClean="0">
                <a:latin typeface="Lucida Sans"/>
                <a:cs typeface="Arial" charset="0"/>
              </a:rPr>
              <a:t>0 minutes</a:t>
            </a:r>
            <a:endParaRPr lang="en-US" altLang="en-US" sz="1000" b="1" dirty="0" smtClean="0">
              <a:latin typeface="Lucida Sans"/>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Let’s start with </a:t>
            </a:r>
            <a:r>
              <a:rPr lang="en-US" altLang="en-US" sz="1000" dirty="0" smtClean="0">
                <a:latin typeface="Lucida Sans"/>
                <a:cs typeface="Arial" charset="0"/>
              </a:rPr>
              <a:t>Section 1,</a:t>
            </a:r>
            <a:r>
              <a:rPr lang="en-US" altLang="en-US" sz="1000" baseline="0" dirty="0" smtClean="0">
                <a:latin typeface="Lucida Sans"/>
                <a:cs typeface="Arial" charset="0"/>
              </a:rPr>
              <a:t> </a:t>
            </a:r>
            <a:r>
              <a:rPr lang="en-US" altLang="en-US" sz="1000" dirty="0" smtClean="0">
                <a:latin typeface="Lucida Sans"/>
              </a:rPr>
              <a:t>on CSIRT scope and policy.</a:t>
            </a:r>
            <a:endParaRPr lang="en-US" altLang="en-US" sz="1000" dirty="0" smtClean="0">
              <a:latin typeface="Lucida Sans"/>
              <a:cs typeface="Arial" charset="0"/>
            </a:endParaRPr>
          </a:p>
        </p:txBody>
      </p:sp>
      <p:sp>
        <p:nvSpPr>
          <p:cNvPr id="6"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7"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4350"/>
            <a:ext cx="4975225" cy="3732213"/>
          </a:xfrm>
        </p:spPr>
      </p:sp>
      <p:sp>
        <p:nvSpPr>
          <p:cNvPr id="3" name="Notes Placeholder 2"/>
          <p:cNvSpPr>
            <a:spLocks noGrp="1"/>
          </p:cNvSpPr>
          <p:nvPr>
            <p:ph type="body" idx="1"/>
          </p:nvPr>
        </p:nvSpPr>
        <p:spPr/>
        <p:txBody>
          <a:bodyPr/>
          <a:lstStyle/>
          <a:p>
            <a:pPr eaLnBrk="1" hangingPunct="1">
              <a:defRPr/>
            </a:pP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Establish and Publish Clear Policies and Procedures: </a:t>
            </a:r>
            <a:r>
              <a:rPr lang="en-US" altLang="en-US" sz="1000" b="0" i="1" dirty="0" smtClean="0">
                <a:latin typeface="Lucida Sans"/>
                <a:cs typeface="Arial" charset="0"/>
              </a:rPr>
              <a:t>3</a:t>
            </a:r>
            <a:r>
              <a:rPr lang="en-US" altLang="en-US" sz="1000" i="1" dirty="0" smtClean="0">
                <a:latin typeface="Lucida Sans"/>
                <a:cs typeface="Arial" charset="0"/>
              </a:rPr>
              <a:t> minutes</a:t>
            </a:r>
          </a:p>
          <a:p>
            <a:pPr eaLnBrk="1" hangingPunct="1">
              <a:defRPr/>
            </a:pPr>
            <a:endParaRPr lang="en-US" altLang="en-US" sz="1000" b="1" dirty="0" smtClean="0">
              <a:latin typeface="Lucida Sans"/>
              <a:cs typeface="Arial" charset="0"/>
            </a:endParaRPr>
          </a:p>
          <a:p>
            <a:r>
              <a:rPr lang="en-US" altLang="en-US" sz="1000" b="1" dirty="0" smtClean="0">
                <a:latin typeface="Lucida Sans"/>
                <a:cs typeface="Arial" charset="0"/>
              </a:rPr>
              <a:t>Say: </a:t>
            </a:r>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Policies are governing principles adopted by organizations or teams. The policies of an organization need to be clearly </a:t>
            </a: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stated</a:t>
            </a: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and understood by all members of the </a:t>
            </a:r>
            <a:r>
              <a:rPr lang="en-US" sz="1000" b="0" kern="1200" baseline="0" dirty="0" smtClean="0">
                <a:solidFill>
                  <a:schemeClr val="tx1"/>
                </a:solidFill>
                <a:effectLst/>
                <a:latin typeface="Lucida Sans"/>
                <a:ea typeface="Lucida Sans" panose="020B0602040502020204" pitchFamily="34" charset="0"/>
                <a:cs typeface="Lucida Sans" panose="020B0602040502020204" pitchFamily="34" charset="0"/>
              </a:rPr>
              <a:t>organization. A policy may be service-specific: a vulnerability handling service, for example, might require a specific policy on the capturing of </a:t>
            </a:r>
            <a:r>
              <a:rPr lang="en-US" sz="1000" b="0" i="0" kern="1200" baseline="0" dirty="0" smtClean="0">
                <a:solidFill>
                  <a:schemeClr val="tx1"/>
                </a:solidFill>
                <a:effectLst/>
                <a:latin typeface="Lucida Sans"/>
                <a:ea typeface="Lucida Sans" panose="020B0602040502020204" pitchFamily="34" charset="0"/>
                <a:cs typeface="Lucida Sans" panose="020B0602040502020204" pitchFamily="34" charset="0"/>
              </a:rPr>
              <a:t>internal data. For example, when a user’s private information and files require capture for forensic purposes, that captured data is stored in a server in a separate </a:t>
            </a:r>
            <a:r>
              <a:rPr lang="en-US" sz="1000" i="0" kern="1200" baseline="0" dirty="0" smtClean="0">
                <a:solidFill>
                  <a:schemeClr val="tx1"/>
                </a:solidFill>
                <a:effectLst/>
                <a:latin typeface="Lucida Sans"/>
                <a:ea typeface="Lucida Sans" panose="020B0602040502020204" pitchFamily="34" charset="0"/>
                <a:cs typeface="Lucida Sans" panose="020B0602040502020204" pitchFamily="34" charset="0"/>
              </a:rPr>
              <a:t>network segment inaccessible from the internet, and have a password using the latest available keys supported within the organization. </a:t>
            </a:r>
          </a:p>
          <a:p>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(1) It is important to understand the relationship between policies and their related procedures, processes and workflows. Procedures and processes are detailed steps on how activities must be carried out in compliance with security policies and the principles and rules that regulate the activities of the CSIRT. Workflows cover the same things as procedures and processes, but they can also be </a:t>
            </a:r>
            <a:r>
              <a:rPr lang="en-US" sz="1000" kern="1200" dirty="0" smtClean="0">
                <a:solidFill>
                  <a:schemeClr val="tx1"/>
                </a:solidFill>
                <a:effectLst/>
                <a:latin typeface="Lucida Sans"/>
              </a:rPr>
              <a:t>made up of a number of processes and they </a:t>
            </a:r>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may contain a visual component.</a:t>
            </a:r>
            <a:endParaRPr lang="en-US" sz="1000" dirty="0">
              <a:latin typeface="Lucida Sans"/>
            </a:endParaRP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extLst>
      <p:ext uri="{BB962C8B-B14F-4D97-AF65-F5344CB8AC3E}">
        <p14:creationId xmlns:p14="http://schemas.microsoft.com/office/powerpoint/2010/main" val="2076135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4350"/>
            <a:ext cx="4975225" cy="3732213"/>
          </a:xfrm>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Policy Types</a:t>
            </a:r>
            <a:r>
              <a:rPr lang="en-US" sz="10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altLang="en-US" sz="1000" b="0" i="1" dirty="0" smtClean="0">
                <a:latin typeface="Lucida Sans"/>
                <a:cs typeface="Arial" charset="0"/>
              </a:rPr>
              <a:t>3</a:t>
            </a:r>
            <a:r>
              <a:rPr lang="en-US" altLang="en-US" sz="1000" i="1" dirty="0" smtClean="0">
                <a:latin typeface="Lucida Sans"/>
                <a:cs typeface="Arial" charset="0"/>
              </a:rPr>
              <a:t> minutes</a:t>
            </a:r>
          </a:p>
          <a:p>
            <a:pPr eaLnBrk="1" hangingPunct="1">
              <a:defRPr/>
            </a:pPr>
            <a:endParaRPr lang="en-US" altLang="en-US" sz="1000" b="1" dirty="0" smtClean="0">
              <a:latin typeface="Lucida Sans"/>
              <a:cs typeface="Arial" charset="0"/>
            </a:endParaRPr>
          </a:p>
          <a:p>
            <a:r>
              <a:rPr lang="en-US" altLang="en-US" sz="1000" b="1" dirty="0" smtClean="0">
                <a:latin typeface="Lucida Sans"/>
                <a:cs typeface="Arial" charset="0"/>
              </a:rPr>
              <a:t>Say: </a:t>
            </a:r>
            <a:r>
              <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rPr>
              <a:t>There are certain policies that a CSIRT needs to have in place in order to ensure that incident, vulnerability, artifact, and site information is protected. Take a look at these types of policies.</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kern="1200" dirty="0" smtClean="0">
                <a:solidFill>
                  <a:schemeClr val="tx1"/>
                </a:solidFill>
                <a:effectLst/>
                <a:latin typeface="Lucida Sans"/>
              </a:rPr>
              <a:t>Walk through </a:t>
            </a:r>
            <a:r>
              <a:rPr lang="en-US" sz="1000" kern="1200" dirty="0" smtClean="0">
                <a:solidFill>
                  <a:schemeClr val="tx1"/>
                </a:solidFill>
                <a:effectLst/>
                <a:latin typeface="Lucida Sans"/>
              </a:rPr>
              <a:t>each policy type and add experiential examples as</a:t>
            </a:r>
            <a:r>
              <a:rPr lang="en-US" sz="1000" kern="1200" baseline="0" dirty="0" smtClean="0">
                <a:solidFill>
                  <a:schemeClr val="tx1"/>
                </a:solidFill>
                <a:effectLst/>
                <a:latin typeface="Lucida Sans"/>
              </a:rPr>
              <a:t> you wish.</a:t>
            </a:r>
            <a:endParaRPr lang="en-US" sz="1000" kern="1200" dirty="0" smtClean="0">
              <a:solidFill>
                <a:schemeClr val="tx1"/>
              </a:solidFill>
              <a:effectLst/>
              <a:latin typeface="Lucida Sans"/>
            </a:endParaRPr>
          </a:p>
          <a:p>
            <a:endParaRPr lang="en-US" sz="1000" kern="1200" baseline="0" dirty="0" smtClean="0">
              <a:solidFill>
                <a:schemeClr val="tx1"/>
              </a:solidFill>
              <a:effectLst/>
              <a:latin typeface="Lucida Sans"/>
              <a:ea typeface="Lucida Sans" panose="020B0602040502020204" pitchFamily="34" charset="0"/>
              <a:cs typeface="Lucida Sans" panose="020B0602040502020204" pitchFamily="34" charset="0"/>
            </a:endParaRP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2076135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1450" y="569913"/>
            <a:ext cx="3975100" cy="2981325"/>
          </a:xfrm>
        </p:spPr>
      </p:sp>
      <p:sp>
        <p:nvSpPr>
          <p:cNvPr id="3" name="Notes Placeholder 2"/>
          <p:cNvSpPr>
            <a:spLocks noGrp="1"/>
          </p:cNvSpPr>
          <p:nvPr>
            <p:ph type="body" idx="1"/>
          </p:nvPr>
        </p:nvSpPr>
        <p:spPr>
          <a:xfrm>
            <a:off x="656492" y="3692769"/>
            <a:ext cx="5545016" cy="4536831"/>
          </a:xfrm>
        </p:spPr>
        <p:txBody>
          <a:bodyPr/>
          <a:lstStyle/>
          <a:p>
            <a:pPr eaLnBrk="1" hangingPunct="1">
              <a:defRPr/>
            </a:pPr>
            <a:r>
              <a:rPr lang="en-US" sz="900" b="1" dirty="0" smtClean="0">
                <a:latin typeface="Lucida Sans"/>
              </a:rPr>
              <a:t>Establish and Publish Clear Policies</a:t>
            </a:r>
            <a:r>
              <a:rPr lang="en-US" sz="9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altLang="en-US" sz="900" b="0" i="1" dirty="0" smtClean="0">
                <a:latin typeface="Lucida Sans"/>
                <a:cs typeface="Arial" charset="0"/>
              </a:rPr>
              <a:t>4</a:t>
            </a:r>
            <a:r>
              <a:rPr lang="en-US" altLang="en-US" sz="900" i="1" dirty="0" smtClean="0">
                <a:latin typeface="Lucida Sans"/>
                <a:cs typeface="Arial" charset="0"/>
              </a:rPr>
              <a:t> minutes</a:t>
            </a:r>
          </a:p>
          <a:p>
            <a:pPr eaLnBrk="1" hangingPunct="1">
              <a:defRPr/>
            </a:pPr>
            <a:endParaRPr lang="en-US" altLang="en-US" sz="900" b="1" dirty="0" smtClean="0">
              <a:latin typeface="Lucida Sans"/>
              <a:cs typeface="Arial" charset="0"/>
            </a:endParaRPr>
          </a:p>
          <a:p>
            <a:r>
              <a:rPr lang="en-US" altLang="en-US" sz="900" b="1" dirty="0" smtClean="0">
                <a:latin typeface="Lucida Sans"/>
                <a:cs typeface="Arial" charset="0"/>
              </a:rPr>
              <a:t>Say: </a:t>
            </a: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A policy has three components: attributes, content, and validation.</a:t>
            </a:r>
          </a:p>
          <a:p>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(1) A policy should outline essential characteristics for a specific topic area to provide all necessary information to help implement the policy. Policies should be:</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Clear, concise and usable;</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Necessary and sufficient;</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Implementable and enforceable; and</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Endorsed by management.</a:t>
            </a:r>
          </a:p>
          <a:p>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(2) Content is a definition of behavior in a certain topic area. Content lays out the strategy for a policy and covers:</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How the mission statement affects policy;</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Identification of roles;</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The duties and responsibilities of all parties;</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How various parties interact;</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Relationships between the policy, other services, and other policies;</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Documentation of maintenance and updates; and</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A glossary of terms for group understanding and new team members.</a:t>
            </a:r>
          </a:p>
          <a:p>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(3) When a policy has been defined, it’s crucial to test the validity of that policy in a real world situation. This requires checking to see that all of the ideas in the policy can be carried out by the CSIRT. </a:t>
            </a:r>
            <a:endParaRPr lang="en-US" sz="900" dirty="0">
              <a:latin typeface="Lucida Sans"/>
            </a:endParaRP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2076135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4350"/>
            <a:ext cx="4975225" cy="3732213"/>
          </a:xfrm>
        </p:spPr>
      </p:sp>
      <p:sp>
        <p:nvSpPr>
          <p:cNvPr id="3" name="Notes Placeholder 2"/>
          <p:cNvSpPr>
            <a:spLocks noGrp="1"/>
          </p:cNvSpPr>
          <p:nvPr>
            <p:ph type="body" idx="1"/>
          </p:nvPr>
        </p:nvSpPr>
        <p:spPr/>
        <p:txBody>
          <a:bodyPr/>
          <a:lstStyle/>
          <a:p>
            <a:pPr eaLnBrk="1" hangingPunct="1">
              <a:defRPr/>
            </a:pPr>
            <a:r>
              <a:rPr lang="en-US" sz="900" b="1" dirty="0" smtClean="0">
                <a:latin typeface="Lucida Sans"/>
              </a:rPr>
              <a:t>CSIRT Workplace and Infrastructure Policies:</a:t>
            </a:r>
            <a:r>
              <a:rPr lang="en-US" sz="900" b="1" baseline="0" dirty="0" smtClean="0">
                <a:latin typeface="Lucida Sans"/>
              </a:rPr>
              <a:t> </a:t>
            </a:r>
            <a:r>
              <a:rPr lang="en-US" altLang="en-US" sz="900" b="0" i="1" dirty="0" smtClean="0">
                <a:latin typeface="Lucida Sans"/>
                <a:cs typeface="Arial" charset="0"/>
              </a:rPr>
              <a:t>4</a:t>
            </a:r>
            <a:r>
              <a:rPr lang="en-US" altLang="en-US" sz="900" i="1" dirty="0" smtClean="0">
                <a:latin typeface="Lucida Sans"/>
                <a:cs typeface="Arial" charset="0"/>
              </a:rPr>
              <a:t> minutes</a:t>
            </a:r>
          </a:p>
          <a:p>
            <a:pPr eaLnBrk="1" hangingPunct="1">
              <a:defRPr/>
            </a:pPr>
            <a:endParaRPr lang="en-US" altLang="en-US" sz="900" b="1" dirty="0" smtClean="0">
              <a:latin typeface="Lucida Sans"/>
              <a:cs typeface="Arial" charset="0"/>
            </a:endParaRPr>
          </a:p>
          <a:p>
            <a:r>
              <a:rPr lang="en-US" sz="900" b="1" kern="1200" dirty="0" smtClean="0">
                <a:solidFill>
                  <a:schemeClr val="tx1"/>
                </a:solidFill>
                <a:effectLst/>
                <a:latin typeface="Lucida Sans"/>
              </a:rPr>
              <a:t>Say: </a:t>
            </a:r>
            <a:r>
              <a:rPr lang="en-US" sz="900" b="0" kern="1200" baseline="0" dirty="0" smtClean="0">
                <a:solidFill>
                  <a:schemeClr val="tx1"/>
                </a:solidFill>
                <a:effectLst/>
                <a:latin typeface="Lucida Sans"/>
              </a:rPr>
              <a:t>Whether your organization has a “follow the sun” model of offices in each hemisphere, a central location staffed for multiple shifts, or one central location and remote staff working from home, you will want your security policies to match the way your organization works. </a:t>
            </a:r>
          </a:p>
          <a:p>
            <a:r>
              <a:rPr lang="en-US" sz="900" b="0" kern="1200" baseline="0" dirty="0" smtClean="0">
                <a:solidFill>
                  <a:schemeClr val="tx1"/>
                </a:solidFill>
                <a:effectLst/>
                <a:latin typeface="Lucida Sans"/>
              </a:rPr>
              <a:t>(1) You will want to create policies around the interaction of people and equipment, the placement of your operations center and data center, and safe storage of non-electronic data. </a:t>
            </a:r>
          </a:p>
          <a:p>
            <a:r>
              <a:rPr lang="en-US" sz="900" b="0" kern="1200" baseline="0" dirty="0" smtClean="0">
                <a:solidFill>
                  <a:schemeClr val="tx1"/>
                </a:solidFill>
                <a:effectLst/>
                <a:latin typeface="Lucida Sans"/>
              </a:rPr>
              <a:t>(2) You will also want to consider creating policies for the use and access of your local area network, or LAN, firewall, intrusion detection system, or IDS, and other devices. You will want to develop security policies around your virtual private network, or VPN, for all employees and contractors not working in the physical office.</a:t>
            </a:r>
          </a:p>
          <a:p>
            <a:r>
              <a:rPr lang="en-US" sz="900" b="0" kern="1200" baseline="0" dirty="0" smtClean="0">
                <a:solidFill>
                  <a:schemeClr val="tx1"/>
                </a:solidFill>
                <a:effectLst/>
                <a:latin typeface="Lucida Sans"/>
              </a:rPr>
              <a:t>(3) You can create a policy to help ensure that your organization uses the most secure software and browsers. For example, as of this writing, Apple OS is still considered more secure than Microsoft Windows and open-source Linux; and the Mozilla browser is considered more secure than Microsoft Internet Explorer. Take some time to research the most secure combination of hardware and software and create policies that allow you to stick with the most secure solution you can, given the constraints within your organization. </a:t>
            </a:r>
          </a:p>
          <a:p>
            <a:r>
              <a:rPr lang="en-US" sz="900" b="0" kern="1200" baseline="0" dirty="0" smtClean="0">
                <a:solidFill>
                  <a:schemeClr val="tx1"/>
                </a:solidFill>
                <a:effectLst/>
                <a:latin typeface="Lucida Sans"/>
              </a:rPr>
              <a:t>(4) Of course staff will be contacting people both inside and outside of your organization through phone, fax, and email. With the popularity of smartphones, you will need to think carefully about email on mobile phones and how you can create policies to secure them, especially given the popularity of bring your own device, or BYOD. </a:t>
            </a: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18051238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4350"/>
            <a:ext cx="4975225" cy="3732213"/>
          </a:xfrm>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CSIRT Workplace and Infrastructure Policies:</a:t>
            </a:r>
            <a:r>
              <a:rPr lang="en-US" sz="1000" b="1" baseline="0" dirty="0" smtClean="0">
                <a:latin typeface="Lucida Sans"/>
              </a:rPr>
              <a:t> </a:t>
            </a:r>
            <a:r>
              <a:rPr lang="en-US" altLang="en-US" sz="1000" b="0" i="1" dirty="0" smtClean="0">
                <a:latin typeface="Lucida Sans"/>
                <a:cs typeface="Arial" charset="0"/>
              </a:rPr>
              <a:t>4 </a:t>
            </a:r>
            <a:r>
              <a:rPr lang="en-US" altLang="en-US" sz="1000" i="1" dirty="0" smtClean="0">
                <a:latin typeface="Lucida Sans"/>
                <a:cs typeface="Arial" charset="0"/>
              </a:rPr>
              <a:t>minutes</a:t>
            </a:r>
          </a:p>
          <a:p>
            <a:pPr eaLnBrk="1" hangingPunct="1">
              <a:defRPr/>
            </a:pPr>
            <a:endParaRPr lang="en-US" altLang="en-US" sz="1000" b="1" dirty="0" smtClean="0">
              <a:latin typeface="Lucida Sans"/>
              <a:cs typeface="Arial" charset="0"/>
            </a:endParaRPr>
          </a:p>
          <a:p>
            <a:r>
              <a:rPr lang="en-US" sz="1000" b="1" kern="1200" dirty="0" smtClean="0">
                <a:solidFill>
                  <a:schemeClr val="tx1"/>
                </a:solidFill>
                <a:effectLst/>
                <a:latin typeface="Lucida Sans"/>
              </a:rPr>
              <a:t>Say:</a:t>
            </a:r>
            <a:r>
              <a:rPr lang="en-US" sz="1000" b="1" kern="1200" baseline="0" dirty="0" smtClean="0">
                <a:solidFill>
                  <a:schemeClr val="tx1"/>
                </a:solidFill>
                <a:effectLst/>
                <a:latin typeface="Lucida Sans"/>
              </a:rPr>
              <a:t> </a:t>
            </a:r>
            <a:r>
              <a:rPr lang="en-US" sz="1000" b="0" kern="1200" baseline="0" dirty="0" smtClean="0">
                <a:solidFill>
                  <a:schemeClr val="tx1"/>
                </a:solidFill>
                <a:effectLst/>
                <a:latin typeface="Lucida Sans"/>
              </a:rPr>
              <a:t>Remember that emails flow across the unsecure network. For sensitive information, you should consider a policy of using email encryption such as Pretty Good Privacy, or PGP, as well as GNU Privacy Guard, or GPG. </a:t>
            </a:r>
          </a:p>
          <a:p>
            <a:r>
              <a:rPr lang="en-US" sz="1000" b="0" kern="1200" baseline="0" dirty="0" smtClean="0">
                <a:solidFill>
                  <a:schemeClr val="tx1"/>
                </a:solidFill>
                <a:effectLst/>
                <a:latin typeface="Lucida Sans"/>
              </a:rPr>
              <a:t>(1) You will also want to build into your policy the idea of using a backup and archival system as well as a way to store information in non-electronic form.</a:t>
            </a:r>
          </a:p>
          <a:p>
            <a:r>
              <a:rPr lang="en-US" sz="1000" b="0" kern="1200" baseline="0" dirty="0" smtClean="0">
                <a:solidFill>
                  <a:schemeClr val="tx1"/>
                </a:solidFill>
                <a:effectLst/>
                <a:latin typeface="Lucida Sans"/>
              </a:rPr>
              <a:t>(2) Much of the information your team will be working with is highly sensitive so you will need to make sure that you have policies in place to protect data. Most of the data you collect will be electronic. So your policies will need to ensure a beyond-adequate amount of disk storage as well as a backup and archival systems with associated procedures to manage all of it, including retention periods and key management. And because much of the data is sensitive, you’ll need to put policies in place to make sure it has the adequate levels of protection. </a:t>
            </a:r>
          </a:p>
          <a:p>
            <a:r>
              <a:rPr lang="en-US" sz="1000" b="0" kern="1200" baseline="0" dirty="0" smtClean="0">
                <a:solidFill>
                  <a:schemeClr val="tx1"/>
                </a:solidFill>
                <a:effectLst/>
                <a:latin typeface="Lucida Sans"/>
              </a:rPr>
              <a:t>(3) You should also follow or develop a data retention policy and a process to safely discard old files—both electronic and non-electronic.</a:t>
            </a:r>
          </a:p>
          <a:p>
            <a:r>
              <a:rPr lang="en-US" sz="1000" b="0" kern="1200" baseline="0" dirty="0" smtClean="0">
                <a:solidFill>
                  <a:schemeClr val="tx1"/>
                </a:solidFill>
                <a:effectLst/>
                <a:latin typeface="Lucida Sans"/>
              </a:rPr>
              <a:t>(4) FIRST has a document to </a:t>
            </a:r>
            <a:r>
              <a:rPr lang="en-US" sz="1000" dirty="0" smtClean="0">
                <a:latin typeface="Lucida Sans"/>
              </a:rPr>
              <a:t>ensure that information and </a:t>
            </a:r>
            <a:r>
              <a:rPr lang="en-US" sz="1000" b="0" dirty="0" smtClean="0">
                <a:latin typeface="Lucida Sans"/>
              </a:rPr>
              <a:t>data it shares will </a:t>
            </a:r>
            <a:r>
              <a:rPr lang="en-US" sz="1000" dirty="0" smtClean="0">
                <a:latin typeface="Lucida Sans"/>
              </a:rPr>
              <a:t>be appropriately handled and protected:</a:t>
            </a:r>
            <a:r>
              <a:rPr lang="en-US" sz="1000" baseline="0" dirty="0" smtClean="0">
                <a:latin typeface="Lucida Sans"/>
              </a:rPr>
              <a:t> https://www.first.org/membership/site-visit-v2.5.pdf</a:t>
            </a:r>
            <a:endParaRPr lang="en-US" sz="1000" b="0" dirty="0" smtClean="0">
              <a:latin typeface="Lucida Sans"/>
            </a:endParaRPr>
          </a:p>
        </p:txBody>
      </p:sp>
      <p:sp>
        <p:nvSpPr>
          <p:cNvPr id="5" name="Rectangle 6"/>
          <p:cNvSpPr>
            <a:spLocks noGrp="1" noChangeArrowheads="1"/>
          </p:cNvSpPr>
          <p:nvPr>
            <p:ph type="ftr" sz="quarter" idx="4"/>
          </p:nvPr>
        </p:nvSpPr>
        <p:spPr bwMode="auto">
          <a:xfrm>
            <a:off x="-1" y="859917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59917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9</a:t>
            </a:fld>
            <a:endParaRPr lang="en-US" altLang="en-US" sz="800" dirty="0">
              <a:latin typeface="Lucida Sans"/>
            </a:endParaRPr>
          </a:p>
        </p:txBody>
      </p:sp>
    </p:spTree>
    <p:extLst>
      <p:ext uri="{BB962C8B-B14F-4D97-AF65-F5344CB8AC3E}">
        <p14:creationId xmlns:p14="http://schemas.microsoft.com/office/powerpoint/2010/main" val="1805123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179700100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png"/><Relationship Id="rId12"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6" name="Rectangle 5"/>
          <p:cNvSpPr/>
          <p:nvPr userDrawn="1"/>
        </p:nvSpPr>
        <p:spPr>
          <a:xfrm>
            <a:off x="0" y="6603309"/>
            <a:ext cx="4338735"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en-US" sz="800" dirty="0" smtClean="0">
                <a:solidFill>
                  <a:schemeClr val="bg2">
                    <a:lumMod val="50000"/>
                  </a:schemeClr>
                </a:solidFill>
              </a:rPr>
              <a:t>Module 2 Starting with a CSIRT Team, Version 1.1, </a:t>
            </a:r>
            <a:r>
              <a:rPr lang="en-US" sz="800" dirty="0" smtClean="0">
                <a:solidFill>
                  <a:schemeClr val="bg2">
                    <a:lumMod val="50000"/>
                  </a:schemeClr>
                </a:solidFill>
              </a:rPr>
              <a:t>©</a:t>
            </a:r>
            <a:r>
              <a:rPr lang="en-US" sz="800" baseline="0" dirty="0" smtClean="0">
                <a:solidFill>
                  <a:schemeClr val="bg2">
                    <a:lumMod val="50000"/>
                  </a:schemeClr>
                </a:solidFill>
              </a:rPr>
              <a:t> </a:t>
            </a:r>
            <a:r>
              <a:rPr lang="en-US" sz="800" dirty="0" smtClean="0">
                <a:solidFill>
                  <a:schemeClr val="bg2">
                    <a:lumMod val="50000"/>
                  </a:schemeClr>
                </a:solidFill>
              </a:rPr>
              <a:t>FIRS</a:t>
            </a:r>
            <a:r>
              <a:rPr lang="en-US" sz="800" dirty="0" smtClean="0">
                <a:solidFill>
                  <a:schemeClr val="tx1">
                    <a:lumMod val="65000"/>
                    <a:lumOff val="35000"/>
                  </a:schemeClr>
                </a:solidFill>
              </a:rPr>
              <a:t>T Inc. </a:t>
            </a:r>
            <a:r>
              <a:rPr lang="mr-IN" sz="800" dirty="0" smtClean="0">
                <a:solidFill>
                  <a:schemeClr val="tx1">
                    <a:lumMod val="65000"/>
                    <a:lumOff val="35000"/>
                  </a:schemeClr>
                </a:solidFill>
              </a:rPr>
              <a:t>(CC BY-NC-SA 4.0)</a:t>
            </a:r>
            <a:endParaRPr lang="en-US" sz="800" dirty="0" smtClean="0">
              <a:solidFill>
                <a:schemeClr val="tx1">
                  <a:lumMod val="65000"/>
                  <a:lumOff val="35000"/>
                </a:schemeClr>
              </a:solidFill>
            </a:endParaRPr>
          </a:p>
        </p:txBody>
      </p:sp>
    </p:spTree>
    <p:extLst>
      <p:ext uri="{BB962C8B-B14F-4D97-AF65-F5344CB8AC3E}">
        <p14:creationId xmlns:p14="http://schemas.microsoft.com/office/powerpoint/2010/main" val="2297831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7" r:id="rId7"/>
    <p:sldLayoutId id="2147483764" r:id="rId8"/>
    <p:sldLayoutId id="2147483765" r:id="rId9"/>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11.jpg"/></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jpeg"/><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hyperlink" Target="https://www.first.org/membership/site-visit-v2.5.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a14="http://schemas.microsoft.com/office/drawing/2010/main" w="9525" algn="ctr">
                <a:solidFill>
                  <a:srgbClr val="000000"/>
                </a:solidFill>
                <a:miter lim="800000"/>
                <a:headEnd/>
                <a:tailEnd/>
              </a14:hiddenLine>
            </a:ext>
          </a:extLst>
        </p:spPr>
        <p:txBody>
          <a:bodyPr>
            <a:normAutofit fontScale="90000"/>
          </a:bodyPr>
          <a:lstStyle/>
          <a:p>
            <a:r>
              <a:rPr lang="en-US" altLang="en-US" dirty="0"/>
              <a:t>Module </a:t>
            </a:r>
            <a:r>
              <a:rPr lang="en-US" altLang="en-US" dirty="0" smtClean="0"/>
              <a:t>2 </a:t>
            </a:r>
            <a:r>
              <a:rPr lang="en-US" altLang="en-US" dirty="0"/>
              <a:t/>
            </a:r>
            <a:br>
              <a:rPr lang="en-US" altLang="en-US" dirty="0"/>
            </a:br>
            <a:r>
              <a:rPr lang="en-US" altLang="en-US" dirty="0" smtClean="0"/>
              <a:t>Starting with a CSIRT Team</a:t>
            </a: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091680717"/>
              </p:ext>
            </p:extLst>
          </p:nvPr>
        </p:nvGraphicFramePr>
        <p:xfrm>
          <a:off x="582385" y="1123845"/>
          <a:ext cx="7979229" cy="4802229"/>
        </p:xfrm>
        <a:graphic>
          <a:graphicData uri="http://schemas.openxmlformats.org/drawingml/2006/table">
            <a:tbl>
              <a:tblPr firstRow="1" bandRow="1">
                <a:tableStyleId>{93296810-A885-4BE3-A3E7-6D5BEEA58F35}</a:tableStyleId>
              </a:tblPr>
              <a:tblGrid>
                <a:gridCol w="2484865"/>
                <a:gridCol w="5494364"/>
              </a:tblGrid>
              <a:tr h="296241">
                <a:tc>
                  <a:txBody>
                    <a:bodyPr/>
                    <a:lstStyle/>
                    <a:p>
                      <a:r>
                        <a:rPr lang="en-US" sz="1400" dirty="0" smtClean="0"/>
                        <a:t>Attribute</a:t>
                      </a:r>
                      <a:endParaRPr lang="en-US" sz="1400" dirty="0">
                        <a:latin typeface="Lucida Sans"/>
                      </a:endParaRPr>
                    </a:p>
                  </a:txBody>
                  <a:tcPr/>
                </a:tc>
                <a:tc>
                  <a:txBody>
                    <a:bodyPr/>
                    <a:lstStyle/>
                    <a:p>
                      <a:r>
                        <a:rPr lang="en-US" sz="1400" dirty="0" smtClean="0"/>
                        <a:t>Description</a:t>
                      </a:r>
                      <a:endParaRPr lang="en-US" sz="1400" dirty="0">
                        <a:latin typeface="Lucida Sans"/>
                      </a:endParaRPr>
                    </a:p>
                  </a:txBody>
                  <a:tcPr/>
                </a:tc>
              </a:tr>
              <a:tr h="238474">
                <a:tc>
                  <a:txBody>
                    <a:bodyPr/>
                    <a:lstStyle/>
                    <a:p>
                      <a:pPr marL="0" marR="0">
                        <a:lnSpc>
                          <a:spcPct val="115000"/>
                        </a:lnSpc>
                        <a:spcBef>
                          <a:spcPts val="0"/>
                        </a:spcBef>
                        <a:spcAft>
                          <a:spcPts val="0"/>
                        </a:spcAft>
                      </a:pPr>
                      <a:r>
                        <a:rPr lang="en-US" sz="1400" dirty="0">
                          <a:effectLst/>
                        </a:rPr>
                        <a:t>Objective</a:t>
                      </a:r>
                      <a:endParaRPr lang="en-US" sz="1400" dirty="0">
                        <a:effectLst/>
                        <a:latin typeface="Lucida Sans"/>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Resolve customer web site outage</a:t>
                      </a:r>
                      <a:endParaRPr lang="en-US" sz="1400" dirty="0">
                        <a:effectLst/>
                        <a:latin typeface="Lucida Sans"/>
                        <a:ea typeface="Calibri"/>
                        <a:cs typeface="Times New Roman"/>
                      </a:endParaRPr>
                    </a:p>
                  </a:txBody>
                  <a:tcPr marL="68580" marR="68580" marT="0" marB="0"/>
                </a:tc>
              </a:tr>
              <a:tr h="520662">
                <a:tc>
                  <a:txBody>
                    <a:bodyPr/>
                    <a:lstStyle/>
                    <a:p>
                      <a:pPr marL="0" marR="0">
                        <a:lnSpc>
                          <a:spcPct val="115000"/>
                        </a:lnSpc>
                        <a:spcBef>
                          <a:spcPts val="0"/>
                        </a:spcBef>
                        <a:spcAft>
                          <a:spcPts val="0"/>
                        </a:spcAft>
                      </a:pPr>
                      <a:r>
                        <a:rPr lang="en-US" sz="1400" dirty="0">
                          <a:effectLst/>
                        </a:rPr>
                        <a:t>Definition</a:t>
                      </a:r>
                      <a:endParaRPr lang="en-US" sz="1400" dirty="0">
                        <a:effectLst/>
                        <a:latin typeface="Lucida Sans"/>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Quickly analyze, identify cause, restore services and document resolution and how to avoid in the future.</a:t>
                      </a:r>
                      <a:endParaRPr lang="en-US" sz="1400" dirty="0">
                        <a:effectLst/>
                        <a:latin typeface="Lucida Sans"/>
                        <a:ea typeface="Calibri"/>
                        <a:cs typeface="Times New Roman"/>
                      </a:endParaRPr>
                    </a:p>
                  </a:txBody>
                  <a:tcPr marL="68580" marR="68580" marT="0" marB="0"/>
                </a:tc>
              </a:tr>
              <a:tr h="476948">
                <a:tc>
                  <a:txBody>
                    <a:bodyPr/>
                    <a:lstStyle/>
                    <a:p>
                      <a:pPr marL="0" marR="0">
                        <a:lnSpc>
                          <a:spcPct val="115000"/>
                        </a:lnSpc>
                        <a:spcBef>
                          <a:spcPts val="0"/>
                        </a:spcBef>
                        <a:spcAft>
                          <a:spcPts val="0"/>
                        </a:spcAft>
                      </a:pPr>
                      <a:r>
                        <a:rPr lang="en-US" sz="1400" dirty="0">
                          <a:effectLst/>
                        </a:rPr>
                        <a:t>Function Descriptions</a:t>
                      </a:r>
                      <a:endParaRPr lang="en-US" sz="1400" dirty="0">
                        <a:effectLst/>
                        <a:latin typeface="Lucida Sans"/>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All </a:t>
                      </a:r>
                      <a:r>
                        <a:rPr lang="en-US" sz="1400" dirty="0">
                          <a:effectLst/>
                        </a:rPr>
                        <a:t>the functions listed above are documented in the policies and procedures manual. </a:t>
                      </a:r>
                      <a:endParaRPr lang="en-US" sz="1400" dirty="0">
                        <a:effectLst/>
                        <a:latin typeface="Lucida Sans"/>
                        <a:ea typeface="Calibri"/>
                        <a:cs typeface="Times New Roman"/>
                      </a:endParaRPr>
                    </a:p>
                  </a:txBody>
                  <a:tcPr marL="68580" marR="68580" marT="0" marB="0"/>
                </a:tc>
              </a:tr>
              <a:tr h="297024">
                <a:tc>
                  <a:txBody>
                    <a:bodyPr/>
                    <a:lstStyle/>
                    <a:p>
                      <a:pPr marL="0" marR="0">
                        <a:lnSpc>
                          <a:spcPct val="115000"/>
                        </a:lnSpc>
                        <a:spcBef>
                          <a:spcPts val="0"/>
                        </a:spcBef>
                        <a:spcAft>
                          <a:spcPts val="0"/>
                        </a:spcAft>
                      </a:pPr>
                      <a:r>
                        <a:rPr lang="en-US" sz="1400" dirty="0">
                          <a:effectLst/>
                        </a:rPr>
                        <a:t>Availability</a:t>
                      </a:r>
                      <a:endParaRPr lang="en-US" sz="1400" dirty="0">
                        <a:effectLst/>
                        <a:latin typeface="Lucida Sans"/>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Service </a:t>
                      </a:r>
                      <a:r>
                        <a:rPr lang="en-US" sz="1400" dirty="0">
                          <a:effectLst/>
                        </a:rPr>
                        <a:t>is not made available unless QA criteria are verified</a:t>
                      </a:r>
                      <a:endParaRPr lang="en-US" sz="1400" dirty="0">
                        <a:effectLst/>
                        <a:latin typeface="Lucida Sans"/>
                        <a:ea typeface="Calibri"/>
                        <a:cs typeface="Times New Roman"/>
                      </a:endParaRPr>
                    </a:p>
                  </a:txBody>
                  <a:tcPr marL="68580" marR="68580" marT="0" marB="0"/>
                </a:tc>
              </a:tr>
              <a:tr h="607223">
                <a:tc>
                  <a:txBody>
                    <a:bodyPr/>
                    <a:lstStyle/>
                    <a:p>
                      <a:pPr marL="0" marR="0">
                        <a:lnSpc>
                          <a:spcPct val="115000"/>
                        </a:lnSpc>
                        <a:spcBef>
                          <a:spcPts val="0"/>
                        </a:spcBef>
                        <a:spcAft>
                          <a:spcPts val="0"/>
                        </a:spcAft>
                      </a:pPr>
                      <a:r>
                        <a:rPr lang="en-US" sz="1400" dirty="0">
                          <a:effectLst/>
                        </a:rPr>
                        <a:t>QA</a:t>
                      </a:r>
                      <a:endParaRPr lang="en-US" sz="1400" dirty="0">
                        <a:effectLst/>
                        <a:latin typeface="Lucida Sans"/>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On each page submission the current data is stored so only the last page on which “submit” was not pressed will be lost. </a:t>
                      </a:r>
                      <a:endParaRPr lang="en-US" sz="1400" dirty="0">
                        <a:effectLst/>
                        <a:latin typeface="Lucida Sans"/>
                        <a:ea typeface="Calibri"/>
                        <a:cs typeface="Times New Roman"/>
                      </a:endParaRPr>
                    </a:p>
                  </a:txBody>
                  <a:tcPr marL="68580" marR="68580" marT="0" marB="0"/>
                </a:tc>
              </a:tr>
              <a:tr h="1297752">
                <a:tc>
                  <a:txBody>
                    <a:bodyPr/>
                    <a:lstStyle/>
                    <a:p>
                      <a:pPr marL="0" marR="0">
                        <a:lnSpc>
                          <a:spcPct val="115000"/>
                        </a:lnSpc>
                        <a:spcBef>
                          <a:spcPts val="0"/>
                        </a:spcBef>
                        <a:spcAft>
                          <a:spcPts val="0"/>
                        </a:spcAft>
                      </a:pPr>
                      <a:r>
                        <a:rPr lang="en-US" sz="1400" dirty="0">
                          <a:effectLst/>
                        </a:rPr>
                        <a:t>Interactions and Info Disclosure</a:t>
                      </a:r>
                      <a:endParaRPr lang="en-US" sz="1400" dirty="0">
                        <a:effectLst/>
                        <a:latin typeface="Lucida Sans"/>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Work with our management and the Organization’s PR department to produce press release if the outage was noticeable by customers or if it was detected and documented by a security organization. Our policy is to always reveal the minimal necessary to inform our customers. </a:t>
                      </a:r>
                      <a:endParaRPr lang="en-US" sz="1400" dirty="0">
                        <a:effectLst/>
                        <a:latin typeface="Lucida Sans"/>
                        <a:ea typeface="Calibri"/>
                        <a:cs typeface="Times New Roman"/>
                      </a:endParaRPr>
                    </a:p>
                  </a:txBody>
                  <a:tcPr marL="68580" marR="68580" marT="0" marB="0"/>
                </a:tc>
              </a:tr>
              <a:tr h="762322">
                <a:tc>
                  <a:txBody>
                    <a:bodyPr/>
                    <a:lstStyle/>
                    <a:p>
                      <a:pPr marL="0" marR="0">
                        <a:lnSpc>
                          <a:spcPct val="115000"/>
                        </a:lnSpc>
                        <a:spcBef>
                          <a:spcPts val="0"/>
                        </a:spcBef>
                        <a:spcAft>
                          <a:spcPts val="0"/>
                        </a:spcAft>
                      </a:pPr>
                      <a:r>
                        <a:rPr lang="en-US" sz="1400" dirty="0">
                          <a:effectLst/>
                        </a:rPr>
                        <a:t>Interfaces with other services</a:t>
                      </a:r>
                      <a:endParaRPr lang="en-US" sz="1400" dirty="0">
                        <a:effectLst/>
                        <a:latin typeface="Lucida Sans"/>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smtClean="0">
                          <a:effectLst/>
                        </a:rPr>
                        <a:t>As </a:t>
                      </a:r>
                      <a:r>
                        <a:rPr lang="en-US" sz="1400" dirty="0">
                          <a:effectLst/>
                        </a:rPr>
                        <a:t>incident is closed data will be entered into our internal data bases, including resolution and how to prevent future outages of </a:t>
                      </a:r>
                      <a:r>
                        <a:rPr lang="en-US" sz="1400" dirty="0" smtClean="0">
                          <a:effectLst/>
                        </a:rPr>
                        <a:t/>
                      </a:r>
                      <a:br>
                        <a:rPr lang="en-US" sz="1400" dirty="0" smtClean="0">
                          <a:effectLst/>
                        </a:rPr>
                      </a:br>
                      <a:r>
                        <a:rPr lang="en-US" sz="1400" dirty="0" smtClean="0">
                          <a:effectLst/>
                        </a:rPr>
                        <a:t>this </a:t>
                      </a:r>
                      <a:r>
                        <a:rPr lang="en-US" sz="1400" dirty="0">
                          <a:effectLst/>
                        </a:rPr>
                        <a:t>time. </a:t>
                      </a:r>
                      <a:endParaRPr lang="en-US" sz="1400" dirty="0">
                        <a:effectLst/>
                        <a:latin typeface="Lucida Sans"/>
                        <a:ea typeface="Calibri"/>
                        <a:cs typeface="Times New Roman"/>
                      </a:endParaRPr>
                    </a:p>
                  </a:txBody>
                  <a:tcPr marL="68580" marR="68580" marT="0" marB="0"/>
                </a:tc>
              </a:tr>
              <a:tr h="297024">
                <a:tc>
                  <a:txBody>
                    <a:bodyPr/>
                    <a:lstStyle/>
                    <a:p>
                      <a:pPr marL="0" marR="0">
                        <a:lnSpc>
                          <a:spcPct val="115000"/>
                        </a:lnSpc>
                        <a:spcBef>
                          <a:spcPts val="0"/>
                        </a:spcBef>
                        <a:spcAft>
                          <a:spcPts val="0"/>
                        </a:spcAft>
                      </a:pPr>
                      <a:r>
                        <a:rPr lang="en-US" sz="1400" dirty="0">
                          <a:effectLst/>
                        </a:rPr>
                        <a:t>Priority</a:t>
                      </a:r>
                      <a:endParaRPr lang="en-US" sz="1400" dirty="0">
                        <a:effectLst/>
                        <a:latin typeface="Lucida Sans"/>
                        <a:ea typeface="Calibri"/>
                        <a:cs typeface="Times New Roman"/>
                      </a:endParaRPr>
                    </a:p>
                  </a:txBody>
                  <a:tcPr marL="68580" marR="68580" marT="0" marB="0"/>
                </a:tc>
                <a:tc>
                  <a:txBody>
                    <a:bodyPr/>
                    <a:lstStyle/>
                    <a:p>
                      <a:pPr marL="0" marR="0">
                        <a:lnSpc>
                          <a:spcPct val="115000"/>
                        </a:lnSpc>
                        <a:spcBef>
                          <a:spcPts val="0"/>
                        </a:spcBef>
                        <a:spcAft>
                          <a:spcPts val="0"/>
                        </a:spcAft>
                      </a:pPr>
                      <a:r>
                        <a:rPr lang="en-US" sz="1400" dirty="0">
                          <a:effectLst/>
                        </a:rPr>
                        <a:t>Customer Web Site outages are priority 1 (on our scale of 1-5) </a:t>
                      </a:r>
                      <a:endParaRPr lang="en-US" sz="1400" dirty="0">
                        <a:effectLst/>
                        <a:latin typeface="Lucida Sans"/>
                        <a:ea typeface="Calibri"/>
                        <a:cs typeface="Times New Roman"/>
                      </a:endParaRPr>
                    </a:p>
                  </a:txBody>
                  <a:tcPr marL="68580" marR="68580" marT="0" marB="0"/>
                </a:tc>
              </a:tr>
            </a:tbl>
          </a:graphicData>
        </a:graphic>
      </p:graphicFrame>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Clearly Document Your Services</a:t>
            </a:r>
          </a:p>
        </p:txBody>
      </p:sp>
    </p:spTree>
    <p:extLst>
      <p:ext uri="{BB962C8B-B14F-4D97-AF65-F5344CB8AC3E}">
        <p14:creationId xmlns:p14="http://schemas.microsoft.com/office/powerpoint/2010/main" val="1875633943"/>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5613"/>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Policy Example: Disaster </a:t>
            </a:r>
            <a:r>
              <a:rPr lang="en-US" dirty="0"/>
              <a:t>Recovery and Business Continuity</a:t>
            </a:r>
          </a:p>
        </p:txBody>
      </p:sp>
      <p:sp>
        <p:nvSpPr>
          <p:cNvPr id="4" name="Content Placeholder 4"/>
          <p:cNvSpPr>
            <a:spLocks noGrp="1"/>
          </p:cNvSpPr>
          <p:nvPr>
            <p:ph type="body" sz="quarter" idx="10"/>
          </p:nvPr>
        </p:nvSpPr>
        <p:spPr>
          <a:xfrm>
            <a:off x="361950" y="1296988"/>
            <a:ext cx="8458200" cy="4306887"/>
          </a:xfrm>
        </p:spPr>
        <p:txBody>
          <a:bodyPr/>
          <a:lstStyle/>
          <a:p>
            <a:pPr marL="342900" lvl="1" indent="0">
              <a:buClr>
                <a:srgbClr val="2B812B"/>
              </a:buClr>
              <a:buNone/>
              <a:defRPr/>
            </a:pPr>
            <a:r>
              <a:rPr lang="en-US" altLang="en-US" dirty="0"/>
              <a:t>For disaster recovery and business continuity, </a:t>
            </a:r>
            <a:r>
              <a:rPr lang="en-US" altLang="en-US" dirty="0" smtClean="0"/>
              <a:t>identify risks </a:t>
            </a:r>
            <a:r>
              <a:rPr lang="en-US" altLang="en-US" dirty="0"/>
              <a:t>and </a:t>
            </a:r>
            <a:r>
              <a:rPr lang="en-US" altLang="en-US" dirty="0" smtClean="0"/>
              <a:t/>
            </a:r>
            <a:br>
              <a:rPr lang="en-US" altLang="en-US" dirty="0" smtClean="0"/>
            </a:br>
            <a:r>
              <a:rPr lang="en-US" altLang="en-US" dirty="0" smtClean="0"/>
              <a:t>build </a:t>
            </a:r>
            <a:r>
              <a:rPr lang="en-US" altLang="en-US" dirty="0"/>
              <a:t>a mitigation and recovery </a:t>
            </a:r>
            <a:r>
              <a:rPr lang="en-US" altLang="en-US" dirty="0" smtClean="0"/>
              <a:t>plan in keeping with the needs of </a:t>
            </a:r>
            <a:br>
              <a:rPr lang="en-US" altLang="en-US" dirty="0" smtClean="0"/>
            </a:br>
            <a:r>
              <a:rPr lang="en-US" altLang="en-US" dirty="0" smtClean="0"/>
              <a:t>your organization </a:t>
            </a:r>
            <a:endParaRPr lang="en-US" altLang="en-US" dirty="0"/>
          </a:p>
          <a:p>
            <a:pPr marL="342900" lvl="1" indent="0">
              <a:buClr>
                <a:srgbClr val="2B812B"/>
              </a:buClr>
              <a:buNone/>
              <a:defRPr/>
            </a:pPr>
            <a:r>
              <a:rPr lang="en-US" altLang="en-US" b="1" dirty="0" smtClean="0"/>
              <a:t>Good example: </a:t>
            </a:r>
            <a:r>
              <a:rPr lang="en-US" altLang="en-US" dirty="0"/>
              <a:t>NASDAQ moved its primary servers further away from its disaster recovery servers</a:t>
            </a:r>
          </a:p>
          <a:p>
            <a:pPr marL="342900" lvl="1" indent="0">
              <a:buClr>
                <a:srgbClr val="2B812B"/>
              </a:buClr>
              <a:buNone/>
              <a:defRPr/>
            </a:pPr>
            <a:r>
              <a:rPr lang="en-US" altLang="en-US" b="1" dirty="0" smtClean="0"/>
              <a:t>Bad example: </a:t>
            </a:r>
            <a:r>
              <a:rPr lang="en-US" altLang="en-US" dirty="0" smtClean="0"/>
              <a:t>NYSE left its disaster recovery plan untested and was down for 2 days during Superstorm Sandy</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33333"/>
          <a:stretch/>
        </p:blipFill>
        <p:spPr>
          <a:xfrm>
            <a:off x="4667409" y="4310342"/>
            <a:ext cx="4019391" cy="1785738"/>
          </a:xfrm>
          <a:prstGeom prst="rect">
            <a:avLst/>
          </a:prstGeom>
        </p:spPr>
      </p:pic>
    </p:spTree>
    <p:extLst>
      <p:ext uri="{BB962C8B-B14F-4D97-AF65-F5344CB8AC3E}">
        <p14:creationId xmlns:p14="http://schemas.microsoft.com/office/powerpoint/2010/main" val="101124291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5613"/>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a:t>Establish Disaster Recovery </a:t>
            </a:r>
            <a:r>
              <a:rPr lang="en-US" dirty="0" smtClean="0"/>
              <a:t>and Business Continuity Policies Up </a:t>
            </a:r>
            <a:r>
              <a:rPr lang="en-US" dirty="0"/>
              <a:t>Front</a:t>
            </a:r>
          </a:p>
        </p:txBody>
      </p:sp>
      <p:sp>
        <p:nvSpPr>
          <p:cNvPr id="4" name="Content Placeholder 4"/>
          <p:cNvSpPr>
            <a:spLocks noGrp="1"/>
          </p:cNvSpPr>
          <p:nvPr>
            <p:ph type="body" sz="quarter" idx="10"/>
          </p:nvPr>
        </p:nvSpPr>
        <p:spPr>
          <a:xfrm>
            <a:off x="361950" y="1281748"/>
            <a:ext cx="8458200" cy="4306887"/>
          </a:xfrm>
        </p:spPr>
        <p:txBody>
          <a:bodyPr>
            <a:normAutofit fontScale="92500" lnSpcReduction="10000"/>
          </a:bodyPr>
          <a:lstStyle/>
          <a:p>
            <a:pPr marL="342900" lvl="1" indent="0">
              <a:buClr>
                <a:srgbClr val="2B812B"/>
              </a:buClr>
              <a:buNone/>
              <a:defRPr/>
            </a:pPr>
            <a:r>
              <a:rPr lang="en-US" altLang="en-US" dirty="0" smtClean="0"/>
              <a:t>High-level steps </a:t>
            </a:r>
            <a:r>
              <a:rPr lang="en-US" altLang="en-US" dirty="0"/>
              <a:t>to building your </a:t>
            </a:r>
            <a:r>
              <a:rPr lang="en-US" altLang="en-US" dirty="0" smtClean="0"/>
              <a:t>disaster recovery and business continuity policy/plan:</a:t>
            </a:r>
            <a:endParaRPr lang="en-US" altLang="en-US" dirty="0"/>
          </a:p>
          <a:p>
            <a:pPr marL="800100" lvl="1" indent="-457200">
              <a:buFont typeface="+mj-lt"/>
              <a:buAutoNum type="arabicPeriod"/>
              <a:defRPr/>
            </a:pPr>
            <a:r>
              <a:rPr lang="en-US" altLang="en-US" dirty="0" smtClean="0"/>
              <a:t>Define </a:t>
            </a:r>
            <a:r>
              <a:rPr lang="en-US" altLang="en-US" dirty="0"/>
              <a:t>the scope </a:t>
            </a:r>
          </a:p>
          <a:p>
            <a:pPr marL="800100" lvl="1" indent="-457200">
              <a:buFont typeface="+mj-lt"/>
              <a:buAutoNum type="arabicPeriod"/>
              <a:defRPr/>
            </a:pPr>
            <a:r>
              <a:rPr lang="en-US" altLang="en-US" dirty="0" smtClean="0"/>
              <a:t>Clearly </a:t>
            </a:r>
            <a:r>
              <a:rPr lang="en-US" altLang="en-US" dirty="0"/>
              <a:t>articulate assumptions </a:t>
            </a:r>
            <a:endParaRPr lang="en-US" altLang="en-US" dirty="0" smtClean="0"/>
          </a:p>
          <a:p>
            <a:pPr marL="800100" lvl="1" indent="-457200">
              <a:buFont typeface="+mj-lt"/>
              <a:buAutoNum type="arabicPeriod"/>
              <a:defRPr/>
            </a:pPr>
            <a:r>
              <a:rPr lang="en-US" altLang="en-US" dirty="0" smtClean="0"/>
              <a:t>Build </a:t>
            </a:r>
            <a:r>
              <a:rPr lang="en-US" altLang="en-US" dirty="0"/>
              <a:t>list of disaster scenarios and recovery </a:t>
            </a:r>
            <a:r>
              <a:rPr lang="en-US" altLang="en-US" dirty="0" smtClean="0"/>
              <a:t>goals (SLAs)</a:t>
            </a:r>
            <a:endParaRPr lang="en-US" altLang="en-US" dirty="0"/>
          </a:p>
          <a:p>
            <a:pPr marL="800100" lvl="1" indent="-457200">
              <a:buFont typeface="+mj-lt"/>
              <a:buAutoNum type="arabicPeriod"/>
              <a:defRPr/>
            </a:pPr>
            <a:r>
              <a:rPr lang="en-US" altLang="en-US" dirty="0" smtClean="0"/>
              <a:t>Define </a:t>
            </a:r>
            <a:r>
              <a:rPr lang="en-US" altLang="en-US" dirty="0"/>
              <a:t>continuity and recovery strategy for each </a:t>
            </a:r>
            <a:r>
              <a:rPr lang="en-US" altLang="en-US" dirty="0" smtClean="0"/>
              <a:t>scenario</a:t>
            </a:r>
          </a:p>
          <a:p>
            <a:pPr marL="800100" lvl="1" indent="-457200">
              <a:buFont typeface="+mj-lt"/>
              <a:buAutoNum type="arabicPeriod"/>
              <a:defRPr/>
            </a:pPr>
            <a:r>
              <a:rPr lang="en-US" altLang="en-US" dirty="0" smtClean="0"/>
              <a:t>Coordinate plan with other teams </a:t>
            </a:r>
          </a:p>
          <a:p>
            <a:pPr marL="800100" lvl="1" indent="-457200">
              <a:buFont typeface="+mj-lt"/>
              <a:buAutoNum type="arabicPeriod"/>
              <a:defRPr/>
            </a:pPr>
            <a:r>
              <a:rPr lang="en-US" altLang="en-US" dirty="0" smtClean="0"/>
              <a:t>Obtain </a:t>
            </a:r>
            <a:r>
              <a:rPr lang="en-US" altLang="en-US" dirty="0"/>
              <a:t>management approval </a:t>
            </a:r>
          </a:p>
          <a:p>
            <a:pPr marL="800100" lvl="1" indent="-457200">
              <a:buFont typeface="+mj-lt"/>
              <a:buAutoNum type="arabicPeriod"/>
              <a:defRPr/>
            </a:pPr>
            <a:r>
              <a:rPr lang="en-US" altLang="en-US" dirty="0" smtClean="0"/>
              <a:t>Schedule </a:t>
            </a:r>
            <a:r>
              <a:rPr lang="en-US" altLang="en-US" dirty="0"/>
              <a:t>and execute disaster </a:t>
            </a:r>
            <a:r>
              <a:rPr lang="en-US" altLang="en-US" dirty="0" smtClean="0"/>
              <a:t/>
            </a:r>
            <a:br>
              <a:rPr lang="en-US" altLang="en-US" dirty="0" smtClean="0"/>
            </a:br>
            <a:r>
              <a:rPr lang="en-US" altLang="en-US" dirty="0" smtClean="0"/>
              <a:t>recovery practice drills</a:t>
            </a:r>
            <a:endParaRPr lang="en-US" altLang="en-US" dirty="0"/>
          </a:p>
          <a:p>
            <a:pPr marL="800100" lvl="1" indent="-457200">
              <a:buFont typeface="+mj-lt"/>
              <a:buAutoNum type="arabicPeriod"/>
              <a:defRPr/>
            </a:pPr>
            <a:r>
              <a:rPr lang="en-US" altLang="en-US" dirty="0" smtClean="0"/>
              <a:t>Revisit </a:t>
            </a:r>
            <a:r>
              <a:rPr lang="en-US" altLang="en-US" dirty="0"/>
              <a:t>and revise plan at </a:t>
            </a:r>
            <a:r>
              <a:rPr lang="en-US" altLang="en-US" dirty="0" smtClean="0"/>
              <a:t/>
            </a:r>
            <a:br>
              <a:rPr lang="en-US" altLang="en-US" dirty="0" smtClean="0"/>
            </a:br>
            <a:r>
              <a:rPr lang="en-US" altLang="en-US" dirty="0" smtClean="0"/>
              <a:t>scheduled intervals</a:t>
            </a:r>
            <a:endParaRPr lang="en-US" altLang="en-US"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0798" y="3707291"/>
            <a:ext cx="3289352" cy="2182582"/>
          </a:xfrm>
          <a:prstGeom prst="rect">
            <a:avLst/>
          </a:prstGeom>
        </p:spPr>
      </p:pic>
    </p:spTree>
    <p:extLst>
      <p:ext uri="{BB962C8B-B14F-4D97-AF65-F5344CB8AC3E}">
        <p14:creationId xmlns:p14="http://schemas.microsoft.com/office/powerpoint/2010/main" val="95163096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5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fade">
                                      <p:cBhvr>
                                        <p:cTn id="32" dur="500"/>
                                        <p:tgtEl>
                                          <p:spTgt spid="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fade">
                                      <p:cBhvr>
                                        <p:cTn id="37" dur="500"/>
                                        <p:tgtEl>
                                          <p:spTgt spid="4">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fade">
                                      <p:cBhvr>
                                        <p:cTn id="42" dur="500"/>
                                        <p:tgtEl>
                                          <p:spTgt spid="4">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478756"/>
            <a:ext cx="5463153" cy="4703763"/>
          </a:xfrm>
        </p:spPr>
        <p:txBody>
          <a:bodyPr/>
          <a:lstStyle/>
          <a:p>
            <a:pPr marL="0" indent="0">
              <a:buFont typeface="Arial" charset="0"/>
              <a:buNone/>
              <a:defRPr/>
            </a:pPr>
            <a:r>
              <a:rPr lang="en-US" dirty="0" smtClean="0">
                <a:solidFill>
                  <a:schemeClr val="bg1"/>
                </a:solidFill>
                <a:effectLst>
                  <a:outerShdw blurRad="38100" dist="38100" dir="2700000" algn="tl">
                    <a:srgbClr val="000000">
                      <a:alpha val="43137"/>
                    </a:srgbClr>
                  </a:outerShdw>
                </a:effectLst>
              </a:rPr>
              <a:t>When a threat to an organization is detected, how does a policy help?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How does a procedure help?</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6" name="Rectangle 5"/>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2, Starting with a CSIRT,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936029534"/>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2: </a:t>
            </a:r>
            <a:br>
              <a:rPr lang="en-US" altLang="en-US" dirty="0" smtClean="0"/>
            </a:br>
            <a:r>
              <a:rPr lang="en-US" altLang="en-US" dirty="0" smtClean="0"/>
              <a:t>Building Relationships</a:t>
            </a:r>
          </a:p>
        </p:txBody>
      </p:sp>
    </p:spTree>
    <p:extLst>
      <p:ext uri="{BB962C8B-B14F-4D97-AF65-F5344CB8AC3E}">
        <p14:creationId xmlns:p14="http://schemas.microsoft.com/office/powerpoint/2010/main" val="1133057713"/>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4158" y="1451327"/>
            <a:ext cx="7837714" cy="1317398"/>
          </a:xfrm>
          <a:prstGeom prst="rect">
            <a:avLst/>
          </a:prstGeom>
          <a:solidFill>
            <a:srgbClr val="1A4E1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Clr>
                <a:schemeClr val="bg1"/>
              </a:buClr>
              <a:buNone/>
            </a:pPr>
            <a:r>
              <a:rPr lang="en-US" sz="2000" b="1" dirty="0">
                <a:solidFill>
                  <a:schemeClr val="bg1"/>
                </a:solidFill>
              </a:rPr>
              <a:t>Full Authority</a:t>
            </a:r>
          </a:p>
          <a:p>
            <a:pPr lvl="1">
              <a:buClr>
                <a:schemeClr val="bg1"/>
              </a:buClr>
            </a:pPr>
            <a:r>
              <a:rPr lang="en-US" sz="2000" dirty="0">
                <a:solidFill>
                  <a:schemeClr val="bg1"/>
                </a:solidFill>
              </a:rPr>
              <a:t>Full permission to act on behalf of constituency</a:t>
            </a:r>
          </a:p>
          <a:p>
            <a:pPr lvl="1">
              <a:buClr>
                <a:schemeClr val="bg1"/>
              </a:buClr>
            </a:pPr>
            <a:r>
              <a:rPr lang="en-US" sz="2000" dirty="0">
                <a:solidFill>
                  <a:schemeClr val="bg1"/>
                </a:solidFill>
              </a:rPr>
              <a:t>Typical for in-house CSIRTS</a:t>
            </a:r>
            <a:endParaRPr lang="en-US" altLang="en-US" sz="2000" dirty="0">
              <a:solidFill>
                <a:schemeClr val="bg1"/>
              </a:solidFill>
              <a:latin typeface="Lucida Sans" panose="020B0602030504020204" pitchFamily="34" charset="0"/>
              <a:ea typeface="Lucida Sans" panose="020B0602030504020204" pitchFamily="34" charset="0"/>
              <a:cs typeface="Lucida Sans" panose="020B0602030504020204" pitchFamily="34" charset="0"/>
            </a:endParaRPr>
          </a:p>
        </p:txBody>
      </p:sp>
      <p:sp>
        <p:nvSpPr>
          <p:cNvPr id="5" name="Rectangle 4"/>
          <p:cNvSpPr/>
          <p:nvPr/>
        </p:nvSpPr>
        <p:spPr>
          <a:xfrm>
            <a:off x="604158" y="2898143"/>
            <a:ext cx="7837714" cy="1317396"/>
          </a:xfrm>
          <a:prstGeom prst="rect">
            <a:avLst/>
          </a:prstGeom>
          <a:solidFill>
            <a:srgbClr val="20622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Clr>
                <a:schemeClr val="bg1"/>
              </a:buClr>
              <a:buNone/>
            </a:pPr>
            <a:r>
              <a:rPr lang="en-US" sz="2000" b="1" dirty="0">
                <a:solidFill>
                  <a:schemeClr val="bg1"/>
                </a:solidFill>
              </a:rPr>
              <a:t>Shared Authority</a:t>
            </a:r>
          </a:p>
          <a:p>
            <a:pPr lvl="1">
              <a:buClr>
                <a:schemeClr val="bg1"/>
              </a:buClr>
            </a:pPr>
            <a:r>
              <a:rPr lang="en-US" sz="2000" dirty="0">
                <a:solidFill>
                  <a:schemeClr val="bg1"/>
                </a:solidFill>
              </a:rPr>
              <a:t>Direct support with shared decision making</a:t>
            </a:r>
          </a:p>
          <a:p>
            <a:pPr lvl="1">
              <a:buClr>
                <a:schemeClr val="bg1"/>
              </a:buClr>
            </a:pPr>
            <a:r>
              <a:rPr lang="en-US" sz="2000" dirty="0">
                <a:solidFill>
                  <a:schemeClr val="bg1"/>
                </a:solidFill>
              </a:rPr>
              <a:t>Often when CSIRTs are contracted</a:t>
            </a:r>
            <a:endParaRPr lang="en-US" altLang="en-US" sz="2000" dirty="0">
              <a:solidFill>
                <a:schemeClr val="bg1"/>
              </a:solidFill>
              <a:latin typeface="Lucida Sans" panose="020B0602030504020204" pitchFamily="34" charset="0"/>
              <a:ea typeface="Lucida Sans" panose="020B0602030504020204" pitchFamily="34" charset="0"/>
              <a:cs typeface="Lucida Sans" panose="020B0602030504020204" pitchFamily="34" charset="0"/>
            </a:endParaRPr>
          </a:p>
        </p:txBody>
      </p:sp>
      <p:sp>
        <p:nvSpPr>
          <p:cNvPr id="6" name="Rectangle 5"/>
          <p:cNvSpPr/>
          <p:nvPr/>
        </p:nvSpPr>
        <p:spPr>
          <a:xfrm>
            <a:off x="604158" y="4344957"/>
            <a:ext cx="7837714" cy="1327423"/>
          </a:xfrm>
          <a:prstGeom prst="rect">
            <a:avLst/>
          </a:prstGeom>
          <a:solidFill>
            <a:srgbClr val="2B81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lvl="1" indent="0">
              <a:buClr>
                <a:schemeClr val="bg1"/>
              </a:buClr>
              <a:buNone/>
            </a:pPr>
            <a:r>
              <a:rPr lang="en-US" b="1" dirty="0">
                <a:solidFill>
                  <a:schemeClr val="bg1"/>
                </a:solidFill>
              </a:rPr>
              <a:t>No Authority </a:t>
            </a:r>
          </a:p>
          <a:p>
            <a:pPr lvl="1">
              <a:buClr>
                <a:schemeClr val="bg1"/>
              </a:buClr>
            </a:pPr>
            <a:r>
              <a:rPr lang="en-US" dirty="0">
                <a:solidFill>
                  <a:schemeClr val="bg1"/>
                </a:solidFill>
              </a:rPr>
              <a:t>Acting only in advisory capacity</a:t>
            </a:r>
          </a:p>
          <a:p>
            <a:pPr lvl="1">
              <a:buClr>
                <a:schemeClr val="bg1"/>
              </a:buClr>
            </a:pPr>
            <a:r>
              <a:rPr lang="en-US" dirty="0">
                <a:solidFill>
                  <a:schemeClr val="bg1"/>
                </a:solidFill>
              </a:rPr>
              <a:t>Assured strong sponsor within management</a:t>
            </a:r>
          </a:p>
          <a:p>
            <a:r>
              <a:rPr lang="en-US" sz="2000" dirty="0">
                <a:solidFill>
                  <a:schemeClr val="tx1"/>
                </a:solidFill>
                <a:latin typeface="Lucida Sans" panose="020B0602040502020204" pitchFamily="34" charset="0"/>
                <a:ea typeface="Lucida Sans" panose="020B0602040502020204" pitchFamily="34" charset="0"/>
                <a:cs typeface="Lucida Sans" panose="020B0602040502020204" pitchFamily="34" charset="0"/>
              </a:rPr>
              <a:t> </a:t>
            </a:r>
            <a:endParaRPr lang="en-US" dirty="0">
              <a:solidFill>
                <a:schemeClr val="tx1"/>
              </a:solidFill>
              <a:latin typeface="Lucida Sans" panose="020B0602040502020204" pitchFamily="34" charset="0"/>
              <a:ea typeface="Lucida Sans" panose="020B0602040502020204" pitchFamily="34" charset="0"/>
              <a:cs typeface="Lucida Sans" panose="020B0602040502020204" pitchFamily="34" charset="0"/>
            </a:endParaRPr>
          </a:p>
        </p:txBody>
      </p:sp>
      <p:sp>
        <p:nvSpPr>
          <p:cNvPr id="2" name="Title 1"/>
          <p:cNvSpPr>
            <a:spLocks noGrp="1"/>
          </p:cNvSpPr>
          <p:nvPr>
            <p:ph type="title"/>
          </p:nvPr>
        </p:nvSpPr>
        <p:spPr>
          <a:xfrm>
            <a:off x="457200" y="461058"/>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a:t>Building the Relationship Between CSIRT and </a:t>
            </a:r>
            <a:r>
              <a:rPr lang="en-US" dirty="0" smtClean="0"/>
              <a:t>Constituency</a:t>
            </a:r>
            <a:endParaRPr lang="en-US" dirty="0"/>
          </a:p>
        </p:txBody>
      </p:sp>
    </p:spTree>
    <p:extLst>
      <p:ext uri="{BB962C8B-B14F-4D97-AF65-F5344CB8AC3E}">
        <p14:creationId xmlns:p14="http://schemas.microsoft.com/office/powerpoint/2010/main" val="2980179953"/>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An Informed Constituency is Essential</a:t>
            </a:r>
          </a:p>
        </p:txBody>
      </p:sp>
      <p:sp>
        <p:nvSpPr>
          <p:cNvPr id="3" name="Text Placeholder 2"/>
          <p:cNvSpPr>
            <a:spLocks noGrp="1"/>
          </p:cNvSpPr>
          <p:nvPr>
            <p:ph type="body" sz="quarter" idx="10"/>
          </p:nvPr>
        </p:nvSpPr>
        <p:spPr>
          <a:xfrm>
            <a:off x="3526972" y="1200150"/>
            <a:ext cx="5188403" cy="4305935"/>
          </a:xfrm>
        </p:spPr>
        <p:txBody>
          <a:bodyPr>
            <a:normAutofit fontScale="85000" lnSpcReduction="20000"/>
          </a:bodyPr>
          <a:lstStyle/>
          <a:p>
            <a:pPr lvl="1"/>
            <a:r>
              <a:rPr lang="en-US" dirty="0"/>
              <a:t>Outbound communications</a:t>
            </a:r>
          </a:p>
          <a:p>
            <a:pPr lvl="2"/>
            <a:r>
              <a:rPr lang="en-US" dirty="0" smtClean="0"/>
              <a:t>Email updates</a:t>
            </a:r>
            <a:endParaRPr lang="en-US" dirty="0"/>
          </a:p>
          <a:p>
            <a:pPr lvl="2"/>
            <a:r>
              <a:rPr lang="en-US" dirty="0" smtClean="0"/>
              <a:t>Intranet</a:t>
            </a:r>
            <a:endParaRPr lang="en-US" dirty="0"/>
          </a:p>
          <a:p>
            <a:pPr lvl="2"/>
            <a:r>
              <a:rPr lang="en-US" dirty="0"/>
              <a:t>Presentations and workshops</a:t>
            </a:r>
          </a:p>
          <a:p>
            <a:pPr lvl="1"/>
            <a:r>
              <a:rPr lang="en-US" dirty="0"/>
              <a:t>Inbound data collections</a:t>
            </a:r>
          </a:p>
          <a:p>
            <a:pPr lvl="2"/>
            <a:r>
              <a:rPr lang="en-US" dirty="0"/>
              <a:t>Incident feedback</a:t>
            </a:r>
          </a:p>
          <a:p>
            <a:pPr lvl="2"/>
            <a:r>
              <a:rPr lang="en-US" dirty="0"/>
              <a:t>Formal periodic surveys</a:t>
            </a:r>
          </a:p>
          <a:p>
            <a:pPr lvl="1"/>
            <a:r>
              <a:rPr lang="en-US" dirty="0"/>
              <a:t>External communications</a:t>
            </a:r>
          </a:p>
          <a:p>
            <a:pPr lvl="2"/>
            <a:r>
              <a:rPr lang="en-US" dirty="0"/>
              <a:t>Media and press </a:t>
            </a:r>
            <a:r>
              <a:rPr lang="en-US" dirty="0" smtClean="0"/>
              <a:t>releases</a:t>
            </a:r>
          </a:p>
          <a:p>
            <a:pPr lvl="2"/>
            <a:r>
              <a:rPr lang="en-US" dirty="0" smtClean="0"/>
              <a:t>Security bulletins</a:t>
            </a:r>
            <a:endParaRPr lang="en-US" dirty="0"/>
          </a:p>
          <a:p>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814" y="944000"/>
            <a:ext cx="2890158" cy="4330129"/>
          </a:xfrm>
          <a:prstGeom prst="rect">
            <a:avLst/>
          </a:prstGeom>
        </p:spPr>
      </p:pic>
    </p:spTree>
    <p:extLst>
      <p:ext uri="{BB962C8B-B14F-4D97-AF65-F5344CB8AC3E}">
        <p14:creationId xmlns:p14="http://schemas.microsoft.com/office/powerpoint/2010/main" val="77922772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fade">
                                      <p:cBhvr>
                                        <p:cTn id="18" dur="500"/>
                                        <p:tgtEl>
                                          <p:spTgt spid="3">
                                            <p:txEl>
                                              <p:pRg st="5" end="5"/>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500"/>
                                        <p:tgtEl>
                                          <p:spTgt spid="3">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500"/>
                                        <p:tgtEl>
                                          <p:spTgt spid="3">
                                            <p:txEl>
                                              <p:pRg st="8" end="8"/>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Know Your Community Partners</a:t>
            </a:r>
          </a:p>
        </p:txBody>
      </p:sp>
      <p:sp>
        <p:nvSpPr>
          <p:cNvPr id="3" name="Text Placeholder 2"/>
          <p:cNvSpPr>
            <a:spLocks noGrp="1"/>
          </p:cNvSpPr>
          <p:nvPr>
            <p:ph type="body" sz="quarter" idx="10"/>
          </p:nvPr>
        </p:nvSpPr>
        <p:spPr/>
        <p:txBody>
          <a:bodyPr>
            <a:normAutofit fontScale="92500"/>
          </a:bodyPr>
          <a:lstStyle/>
          <a:p>
            <a:r>
              <a:rPr lang="en-US" dirty="0"/>
              <a:t>Developing relationships in the community with members of these groups can maximize a </a:t>
            </a:r>
            <a:r>
              <a:rPr lang="en-US" dirty="0" smtClean="0"/>
              <a:t>CSIRT’s </a:t>
            </a:r>
            <a:r>
              <a:rPr lang="en-US" dirty="0"/>
              <a:t>effectiveness during </a:t>
            </a:r>
            <a:r>
              <a:rPr lang="en-US" dirty="0" smtClean="0"/>
              <a:t>incidents</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pPr lvl="1"/>
            <a:r>
              <a:rPr lang="en-US" dirty="0"/>
              <a:t>Vendors</a:t>
            </a:r>
          </a:p>
          <a:p>
            <a:pPr lvl="1"/>
            <a:r>
              <a:rPr lang="en-US" dirty="0" smtClean="0"/>
              <a:t>Law </a:t>
            </a:r>
            <a:r>
              <a:rPr lang="en-US" dirty="0"/>
              <a:t>enforcement</a:t>
            </a:r>
          </a:p>
          <a:p>
            <a:pPr lvl="1"/>
            <a:r>
              <a:rPr lang="en-US" dirty="0" smtClean="0"/>
              <a:t>Press</a:t>
            </a:r>
            <a:endParaRPr lang="en-US" dirty="0"/>
          </a:p>
          <a:p>
            <a:pPr lvl="1"/>
            <a:r>
              <a:rPr lang="en-US" dirty="0" smtClean="0"/>
              <a:t>Academics</a:t>
            </a:r>
            <a:endParaRPr lang="en-US" dirty="0"/>
          </a:p>
          <a:p>
            <a:pPr lvl="1"/>
            <a:r>
              <a:rPr lang="en-US" dirty="0" smtClean="0"/>
              <a:t>Peers</a:t>
            </a:r>
            <a:endParaRPr lang="en-US" dirty="0"/>
          </a:p>
          <a:p>
            <a:pPr lvl="1"/>
            <a:r>
              <a:rPr lang="en-US" dirty="0"/>
              <a:t>CSIRT groups </a:t>
            </a:r>
            <a:r>
              <a:rPr lang="en-US" dirty="0" smtClean="0"/>
              <a:t>(e.g., </a:t>
            </a:r>
            <a:br>
              <a:rPr lang="en-US" dirty="0" smtClean="0"/>
            </a:br>
            <a:r>
              <a:rPr lang="en-US" dirty="0" smtClean="0"/>
              <a:t>FIRST</a:t>
            </a:r>
            <a:r>
              <a:rPr lang="en-US" dirty="0"/>
              <a:t>, </a:t>
            </a:r>
            <a:r>
              <a:rPr lang="en-US" dirty="0" smtClean="0"/>
              <a:t>TF-CSIRT</a:t>
            </a:r>
            <a:r>
              <a:rPr lang="en-US" dirty="0"/>
              <a:t>)</a:t>
            </a:r>
          </a:p>
          <a:p>
            <a:pPr lvl="1"/>
            <a:r>
              <a:rPr lang="en-US" dirty="0" smtClean="0"/>
              <a:t>Business-oriented </a:t>
            </a:r>
            <a:r>
              <a:rPr lang="en-US" dirty="0"/>
              <a:t>groups </a:t>
            </a:r>
            <a:r>
              <a:rPr lang="en-US" dirty="0" smtClean="0"/>
              <a:t/>
            </a:r>
            <a:br>
              <a:rPr lang="en-US" dirty="0" smtClean="0"/>
            </a:br>
            <a:r>
              <a:rPr lang="en-US" dirty="0" smtClean="0"/>
              <a:t>(e.g., ISACs</a:t>
            </a:r>
            <a:r>
              <a:rPr lang="en-US" dirty="0"/>
              <a:t>) </a:t>
            </a:r>
          </a:p>
          <a:p>
            <a:endParaRPr lang="en-US" dirty="0"/>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9559" r="59171" b="17387"/>
          <a:stretch/>
        </p:blipFill>
        <p:spPr>
          <a:xfrm>
            <a:off x="7185991" y="3965712"/>
            <a:ext cx="1073426" cy="2126975"/>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7689"/>
          <a:stretch/>
        </p:blipFill>
        <p:spPr>
          <a:xfrm>
            <a:off x="4823941" y="3965713"/>
            <a:ext cx="1310490" cy="2126974"/>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1" t="16484" r="45805" b="11739"/>
          <a:stretch/>
        </p:blipFill>
        <p:spPr>
          <a:xfrm>
            <a:off x="6114190" y="3965712"/>
            <a:ext cx="1071951" cy="2126975"/>
          </a:xfrm>
          <a:prstGeom prst="rect">
            <a:avLst/>
          </a:prstGeom>
        </p:spPr>
      </p:pic>
    </p:spTree>
    <p:extLst>
      <p:ext uri="{BB962C8B-B14F-4D97-AF65-F5344CB8AC3E}">
        <p14:creationId xmlns:p14="http://schemas.microsoft.com/office/powerpoint/2010/main" val="186757524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fade">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478756"/>
            <a:ext cx="5525146" cy="4703763"/>
          </a:xfrm>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In </a:t>
            </a:r>
            <a:r>
              <a:rPr lang="en-US" dirty="0">
                <a:solidFill>
                  <a:schemeClr val="bg1"/>
                </a:solidFill>
                <a:effectLst>
                  <a:outerShdw blurRad="38100" dist="38100" dir="2700000" algn="tl">
                    <a:srgbClr val="000000">
                      <a:alpha val="43137"/>
                    </a:srgbClr>
                  </a:outerShdw>
                </a:effectLst>
              </a:rPr>
              <a:t>your </a:t>
            </a:r>
            <a:r>
              <a:rPr lang="en-US" dirty="0" smtClean="0">
                <a:solidFill>
                  <a:schemeClr val="bg1"/>
                </a:solidFill>
                <a:effectLst>
                  <a:outerShdw blurRad="38100" dist="38100" dir="2700000" algn="tl">
                    <a:srgbClr val="000000">
                      <a:alpha val="43137"/>
                    </a:srgbClr>
                  </a:outerShdw>
                </a:effectLst>
              </a:rPr>
              <a:t>organization, which </a:t>
            </a:r>
            <a:r>
              <a:rPr lang="en-US" dirty="0">
                <a:solidFill>
                  <a:schemeClr val="bg1"/>
                </a:solidFill>
                <a:effectLst>
                  <a:outerShdw blurRad="38100" dist="38100" dir="2700000" algn="tl">
                    <a:srgbClr val="000000">
                      <a:alpha val="43137"/>
                    </a:srgbClr>
                  </a:outerShdw>
                </a:effectLst>
              </a:rPr>
              <a:t>methods would you </a:t>
            </a:r>
            <a:r>
              <a:rPr lang="en-US" dirty="0" smtClean="0">
                <a:solidFill>
                  <a:schemeClr val="bg1"/>
                </a:solidFill>
                <a:effectLst>
                  <a:outerShdw blurRad="38100" dist="38100" dir="2700000" algn="tl">
                    <a:srgbClr val="000000">
                      <a:alpha val="43137"/>
                    </a:srgbClr>
                  </a:outerShdw>
                </a:effectLst>
              </a:rPr>
              <a:t>use to communicate with constituencies and </a:t>
            </a:r>
            <a:r>
              <a:rPr lang="en-US" dirty="0">
                <a:solidFill>
                  <a:schemeClr val="bg1"/>
                </a:solidFill>
                <a:effectLst>
                  <a:outerShdw blurRad="38100" dist="38100" dir="2700000" algn="tl">
                    <a:srgbClr val="000000">
                      <a:alpha val="43137"/>
                    </a:srgbClr>
                  </a:outerShdw>
                </a:effectLst>
              </a:rPr>
              <a:t>why? Which </a:t>
            </a:r>
            <a:r>
              <a:rPr lang="en-US" dirty="0" smtClean="0">
                <a:solidFill>
                  <a:schemeClr val="bg1"/>
                </a:solidFill>
                <a:effectLst>
                  <a:outerShdw blurRad="38100" dist="38100" dir="2700000" algn="tl">
                    <a:srgbClr val="000000">
                      <a:alpha val="43137"/>
                    </a:srgbClr>
                  </a:outerShdw>
                </a:effectLst>
              </a:rPr>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methods </a:t>
            </a:r>
            <a:r>
              <a:rPr lang="en-US" dirty="0">
                <a:solidFill>
                  <a:schemeClr val="bg1"/>
                </a:solidFill>
                <a:effectLst>
                  <a:outerShdw blurRad="38100" dist="38100" dir="2700000" algn="tl">
                    <a:srgbClr val="000000">
                      <a:alpha val="43137"/>
                    </a:srgbClr>
                  </a:outerShdw>
                </a:effectLst>
              </a:rPr>
              <a:t>are not appropriate for </a:t>
            </a:r>
            <a:r>
              <a:rPr lang="en-US" dirty="0" smtClean="0">
                <a:solidFill>
                  <a:schemeClr val="bg1"/>
                </a:solidFill>
                <a:effectLst>
                  <a:outerShdw blurRad="38100" dist="38100" dir="2700000" algn="tl">
                    <a:srgbClr val="000000">
                      <a:alpha val="43137"/>
                    </a:srgbClr>
                  </a:outerShdw>
                </a:effectLst>
              </a:rPr>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your </a:t>
            </a:r>
            <a:r>
              <a:rPr lang="en-US" dirty="0">
                <a:solidFill>
                  <a:schemeClr val="bg1"/>
                </a:solidFill>
                <a:effectLst>
                  <a:outerShdw blurRad="38100" dist="38100" dir="2700000" algn="tl">
                    <a:srgbClr val="000000">
                      <a:alpha val="43137"/>
                    </a:srgbClr>
                  </a:outerShdw>
                </a:effectLst>
              </a:rPr>
              <a:t>organization? </a:t>
            </a: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2, Starting with a CSIRT,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330988976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a:t>
            </a:r>
            <a:r>
              <a:rPr lang="en-GB" sz="1600"/>
              <a:t>Commons </a:t>
            </a:r>
            <a:r>
              <a:rPr lang="en-GB" sz="160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8905932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0396266"/>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1470650542"/>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6"/>
          <p:cNvSpPr>
            <a:spLocks noGrp="1"/>
          </p:cNvSpPr>
          <p:nvPr>
            <p:ph type="title"/>
          </p:nvPr>
        </p:nvSpPr>
        <p:spPr>
          <a:xfrm>
            <a:off x="457200" y="493458"/>
            <a:ext cx="8229600" cy="411163"/>
          </a:xfrm>
        </p:spPr>
        <p:txBody>
          <a:bodyPr>
            <a:normAutofit fontScale="90000"/>
          </a:bodyPr>
          <a:lstStyle/>
          <a:p>
            <a:r>
              <a:rPr lang="en-US" altLang="en-US" dirty="0" smtClean="0"/>
              <a:t>Agenda</a:t>
            </a:r>
          </a:p>
        </p:txBody>
      </p:sp>
      <p:sp>
        <p:nvSpPr>
          <p:cNvPr id="12291" name="Content Placeholder 4"/>
          <p:cNvSpPr>
            <a:spLocks noGrp="1"/>
          </p:cNvSpPr>
          <p:nvPr>
            <p:ph type="body" sz="quarter" idx="10"/>
          </p:nvPr>
        </p:nvSpPr>
        <p:spPr>
          <a:xfrm>
            <a:off x="361950" y="1373188"/>
            <a:ext cx="8458200" cy="4306887"/>
          </a:xfrm>
        </p:spPr>
        <p:txBody>
          <a:bodyPr>
            <a:normAutofit lnSpcReduction="10000"/>
          </a:bodyPr>
          <a:lstStyle/>
          <a:p>
            <a:pPr marL="342900" lvl="1" indent="0">
              <a:buClr>
                <a:srgbClr val="2B812B"/>
              </a:buClr>
              <a:buFont typeface="Arial" panose="020B0604020202020204" pitchFamily="34" charset="0"/>
              <a:buNone/>
              <a:defRPr/>
            </a:pPr>
            <a:r>
              <a:rPr lang="en-US" altLang="en-US" dirty="0" smtClean="0"/>
              <a:t>By the end of this module, you will be able to:</a:t>
            </a:r>
          </a:p>
          <a:p>
            <a:pPr lvl="1">
              <a:buSzTx/>
              <a:buFont typeface="Arial" charset="0"/>
              <a:buChar char="•"/>
              <a:defRPr/>
            </a:pPr>
            <a:r>
              <a:rPr lang="en-US" altLang="en-US" dirty="0" smtClean="0"/>
              <a:t>Outline </a:t>
            </a:r>
            <a:r>
              <a:rPr lang="en-US" altLang="en-US" dirty="0"/>
              <a:t>how to develop policies, procedures, processes, and workflows </a:t>
            </a:r>
          </a:p>
          <a:p>
            <a:pPr lvl="1">
              <a:buSzTx/>
              <a:buFont typeface="Arial" charset="0"/>
              <a:buChar char="•"/>
              <a:defRPr/>
            </a:pPr>
            <a:r>
              <a:rPr lang="en-US" altLang="en-US" dirty="0"/>
              <a:t>Define methods for building disaster recovery and business continuity plans</a:t>
            </a:r>
          </a:p>
          <a:p>
            <a:pPr lvl="1">
              <a:buSzTx/>
              <a:buFont typeface="Arial" charset="0"/>
              <a:buChar char="•"/>
              <a:defRPr/>
            </a:pPr>
            <a:r>
              <a:rPr lang="en-US" altLang="en-US" dirty="0" smtClean="0"/>
              <a:t>Explain </a:t>
            </a:r>
            <a:r>
              <a:rPr lang="en-US" altLang="en-US" dirty="0"/>
              <a:t>how to create policies for security configurations, including for physical security</a:t>
            </a:r>
          </a:p>
          <a:p>
            <a:pPr lvl="1">
              <a:buSzTx/>
              <a:buFont typeface="Arial" charset="0"/>
              <a:buChar char="•"/>
              <a:defRPr/>
            </a:pPr>
            <a:r>
              <a:rPr lang="en-US" altLang="en-US" dirty="0" smtClean="0"/>
              <a:t>Describe </a:t>
            </a:r>
            <a:r>
              <a:rPr lang="en-US" altLang="en-US" dirty="0"/>
              <a:t>how to build relationships between a CSIRT and its constituency</a:t>
            </a:r>
          </a:p>
          <a:p>
            <a:pPr lvl="1">
              <a:buSzTx/>
              <a:buFont typeface="Arial" charset="0"/>
              <a:buChar char="•"/>
              <a:defRPr/>
            </a:pPr>
            <a:r>
              <a:rPr lang="en-US" altLang="en-US" dirty="0" smtClean="0"/>
              <a:t>Identify </a:t>
            </a:r>
            <a:r>
              <a:rPr lang="en-US" altLang="en-US" dirty="0"/>
              <a:t>ways to work with the wider community, </a:t>
            </a:r>
            <a:r>
              <a:rPr lang="en-US" altLang="en-US" dirty="0" smtClean="0"/>
              <a:t>including vendors, </a:t>
            </a:r>
            <a:r>
              <a:rPr lang="en-US" altLang="en-US" dirty="0"/>
              <a:t>law enforcement, press, </a:t>
            </a:r>
            <a:r>
              <a:rPr lang="en-US" altLang="en-US" dirty="0" smtClean="0"/>
              <a:t>and </a:t>
            </a:r>
            <a:r>
              <a:rPr lang="en-US" altLang="en-US" dirty="0"/>
              <a:t>academia</a:t>
            </a:r>
          </a:p>
          <a:p>
            <a:pPr lvl="1">
              <a:buSzTx/>
              <a:buFont typeface="Arial" charset="0"/>
              <a:buChar char="•"/>
              <a:defRPr/>
            </a:pPr>
            <a:r>
              <a:rPr lang="en-US" altLang="en-US" dirty="0" smtClean="0"/>
              <a:t>Practice </a:t>
            </a:r>
            <a:r>
              <a:rPr lang="en-US" altLang="en-US" dirty="0"/>
              <a:t>setting up a CSIRT to function </a:t>
            </a:r>
            <a:r>
              <a:rPr lang="en-US" altLang="en-US" dirty="0" smtClean="0"/>
              <a:t>optimally</a:t>
            </a:r>
          </a:p>
        </p:txBody>
      </p:sp>
    </p:spTree>
    <p:extLst>
      <p:ext uri="{BB962C8B-B14F-4D97-AF65-F5344CB8AC3E}">
        <p14:creationId xmlns:p14="http://schemas.microsoft.com/office/powerpoint/2010/main" val="3655559936"/>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1: </a:t>
            </a:r>
            <a:br>
              <a:rPr lang="en-US" altLang="en-US" dirty="0" smtClean="0"/>
            </a:br>
            <a:r>
              <a:rPr lang="en-US" altLang="en-US" dirty="0" smtClean="0"/>
              <a:t>CSIRT Scope and Policy</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1058"/>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a:t>Establish and Publish Clear Policies </a:t>
            </a:r>
            <a:r>
              <a:rPr lang="en-US" dirty="0" smtClean="0"/>
              <a:t/>
            </a:r>
            <a:br>
              <a:rPr lang="en-US" dirty="0" smtClean="0"/>
            </a:br>
            <a:r>
              <a:rPr lang="en-US" dirty="0" smtClean="0"/>
              <a:t>and </a:t>
            </a:r>
            <a:r>
              <a:rPr lang="en-US" dirty="0"/>
              <a:t>Procedures</a:t>
            </a:r>
          </a:p>
        </p:txBody>
      </p:sp>
      <p:sp>
        <p:nvSpPr>
          <p:cNvPr id="3" name="Text Placeholder 2"/>
          <p:cNvSpPr>
            <a:spLocks noGrp="1"/>
          </p:cNvSpPr>
          <p:nvPr>
            <p:ph type="body" sz="quarter" idx="10"/>
          </p:nvPr>
        </p:nvSpPr>
        <p:spPr>
          <a:xfrm>
            <a:off x="4065817" y="1200150"/>
            <a:ext cx="4731204" cy="4305935"/>
          </a:xfrm>
        </p:spPr>
        <p:txBody>
          <a:bodyPr/>
          <a:lstStyle/>
          <a:p>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a:p>
            <a:pPr lvl="1">
              <a:buSzTx/>
              <a:buFont typeface="Arial" charset="0"/>
              <a:buChar char="•"/>
            </a:pPr>
            <a:r>
              <a:rPr lang="en-US" b="1" dirty="0" smtClean="0"/>
              <a:t>Policies:</a:t>
            </a:r>
            <a:endParaRPr lang="en-US" b="1" dirty="0"/>
          </a:p>
          <a:p>
            <a:pPr lvl="2"/>
            <a:r>
              <a:rPr lang="en-US" dirty="0"/>
              <a:t>Governing principles</a:t>
            </a:r>
          </a:p>
          <a:p>
            <a:pPr lvl="2"/>
            <a:r>
              <a:rPr lang="en-US" dirty="0"/>
              <a:t>May be service-specific</a:t>
            </a:r>
          </a:p>
          <a:p>
            <a:pPr lvl="2"/>
            <a:r>
              <a:rPr lang="en-US" dirty="0" smtClean="0"/>
              <a:t>Contain </a:t>
            </a:r>
            <a:r>
              <a:rPr lang="en-US" dirty="0"/>
              <a:t>attributes </a:t>
            </a:r>
            <a:r>
              <a:rPr lang="en-US" dirty="0" smtClean="0"/>
              <a:t/>
            </a:r>
            <a:br>
              <a:rPr lang="en-US" dirty="0" smtClean="0"/>
            </a:br>
            <a:r>
              <a:rPr lang="en-US" dirty="0" smtClean="0"/>
              <a:t>and </a:t>
            </a:r>
            <a:r>
              <a:rPr lang="en-US" dirty="0"/>
              <a:t>content</a:t>
            </a:r>
          </a:p>
          <a:p>
            <a:pPr lvl="2"/>
            <a:r>
              <a:rPr lang="en-US" dirty="0" smtClean="0"/>
              <a:t>Require validation</a:t>
            </a:r>
            <a:br>
              <a:rPr lang="en-US" dirty="0" smtClean="0"/>
            </a:br>
            <a:endParaRPr lang="en-US" dirty="0"/>
          </a:p>
          <a:p>
            <a:pPr lvl="1" fontAlgn="base"/>
            <a:r>
              <a:rPr lang="en-US" b="1" dirty="0" smtClean="0"/>
              <a:t>Procedures, Processes, and Workflows:</a:t>
            </a:r>
            <a:r>
              <a:rPr lang="en-US" dirty="0" smtClean="0"/>
              <a:t> How </a:t>
            </a:r>
            <a:r>
              <a:rPr lang="en-US" dirty="0"/>
              <a:t>activities are </a:t>
            </a:r>
            <a:r>
              <a:rPr lang="en-US" dirty="0" smtClean="0"/>
              <a:t>carried out</a:t>
            </a:r>
            <a:endParaRPr lang="en-US"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r="32145"/>
          <a:stretch/>
        </p:blipFill>
        <p:spPr>
          <a:xfrm>
            <a:off x="599810" y="1632855"/>
            <a:ext cx="3612964" cy="3540347"/>
          </a:xfrm>
          <a:prstGeom prst="rect">
            <a:avLst/>
          </a:prstGeom>
        </p:spPr>
      </p:pic>
    </p:spTree>
    <p:extLst>
      <p:ext uri="{BB962C8B-B14F-4D97-AF65-F5344CB8AC3E}">
        <p14:creationId xmlns:p14="http://schemas.microsoft.com/office/powerpoint/2010/main" val="263592857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04157" y="2464232"/>
            <a:ext cx="3929098" cy="3347632"/>
          </a:xfrm>
          <a:prstGeom prst="rect">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251999" rIns="0" bIns="9144" rtlCol="0" anchor="t" anchorCtr="0"/>
          <a:lstStyle/>
          <a:p>
            <a:pPr marL="742950" lvl="1" indent="-285750">
              <a:buClr>
                <a:schemeClr val="bg1"/>
              </a:buClr>
              <a:buSzTx/>
              <a:buFont typeface="Arial" charset="0"/>
              <a:buChar char="•"/>
            </a:pPr>
            <a:r>
              <a:rPr lang="en-US" sz="2000" dirty="0">
                <a:solidFill>
                  <a:schemeClr val="bg1"/>
                </a:solidFill>
              </a:rPr>
              <a:t>Information </a:t>
            </a:r>
            <a:br>
              <a:rPr lang="en-US" sz="2000" dirty="0">
                <a:solidFill>
                  <a:schemeClr val="bg1"/>
                </a:solidFill>
              </a:rPr>
            </a:br>
            <a:r>
              <a:rPr lang="en-US" sz="2000" dirty="0">
                <a:solidFill>
                  <a:schemeClr val="bg1"/>
                </a:solidFill>
              </a:rPr>
              <a:t>classification</a:t>
            </a:r>
          </a:p>
          <a:p>
            <a:pPr marL="742950" lvl="1" indent="-285750">
              <a:buClr>
                <a:schemeClr val="bg1"/>
              </a:buClr>
              <a:buSzTx/>
              <a:buFont typeface="Arial" charset="0"/>
              <a:buChar char="•"/>
            </a:pPr>
            <a:r>
              <a:rPr lang="en-US" sz="2000" dirty="0">
                <a:solidFill>
                  <a:schemeClr val="bg1"/>
                </a:solidFill>
              </a:rPr>
              <a:t>Information protection</a:t>
            </a:r>
          </a:p>
          <a:p>
            <a:pPr marL="742950" lvl="1" indent="-285750">
              <a:buClr>
                <a:schemeClr val="bg1"/>
              </a:buClr>
              <a:buSzTx/>
              <a:buFont typeface="Arial" charset="0"/>
              <a:buChar char="•"/>
            </a:pPr>
            <a:r>
              <a:rPr lang="en-US" sz="2000" dirty="0">
                <a:solidFill>
                  <a:schemeClr val="bg1"/>
                </a:solidFill>
              </a:rPr>
              <a:t>Record retention</a:t>
            </a:r>
          </a:p>
          <a:p>
            <a:pPr marL="742950" lvl="1" indent="-285750">
              <a:buClr>
                <a:schemeClr val="bg1"/>
              </a:buClr>
              <a:buSzTx/>
              <a:buFont typeface="Arial" charset="0"/>
              <a:buChar char="•"/>
            </a:pPr>
            <a:r>
              <a:rPr lang="en-US" sz="2000" dirty="0">
                <a:solidFill>
                  <a:schemeClr val="bg1"/>
                </a:solidFill>
              </a:rPr>
              <a:t>Record destruction</a:t>
            </a:r>
          </a:p>
          <a:p>
            <a:pPr marL="742950" lvl="1" indent="-285750">
              <a:buClr>
                <a:schemeClr val="bg1"/>
              </a:buClr>
              <a:buSzTx/>
              <a:buFont typeface="Arial" charset="0"/>
              <a:buChar char="•"/>
            </a:pPr>
            <a:r>
              <a:rPr lang="en-US" sz="2000" dirty="0">
                <a:solidFill>
                  <a:schemeClr val="bg1"/>
                </a:solidFill>
              </a:rPr>
              <a:t>Information </a:t>
            </a:r>
            <a:br>
              <a:rPr lang="en-US" sz="2000" dirty="0">
                <a:solidFill>
                  <a:schemeClr val="bg1"/>
                </a:solidFill>
              </a:rPr>
            </a:br>
            <a:r>
              <a:rPr lang="en-US" sz="2000" dirty="0">
                <a:solidFill>
                  <a:schemeClr val="bg1"/>
                </a:solidFill>
              </a:rPr>
              <a:t>dissemination</a:t>
            </a:r>
          </a:p>
          <a:p>
            <a:pPr marL="742950" lvl="1" indent="-285750">
              <a:buClr>
                <a:schemeClr val="bg1"/>
              </a:buClr>
              <a:buSzTx/>
              <a:buFont typeface="Arial" charset="0"/>
              <a:buChar char="•"/>
            </a:pPr>
            <a:r>
              <a:rPr lang="en-US" sz="2000" dirty="0">
                <a:solidFill>
                  <a:schemeClr val="bg1"/>
                </a:solidFill>
              </a:rPr>
              <a:t>Access to information</a:t>
            </a:r>
          </a:p>
        </p:txBody>
      </p:sp>
      <p:sp>
        <p:nvSpPr>
          <p:cNvPr id="11" name="Rectangle 10"/>
          <p:cNvSpPr/>
          <p:nvPr/>
        </p:nvSpPr>
        <p:spPr>
          <a:xfrm>
            <a:off x="4649492" y="2464232"/>
            <a:ext cx="4037308" cy="3347632"/>
          </a:xfrm>
          <a:prstGeom prst="rect">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tIns="251999" rIns="0" bIns="9144" rtlCol="0" anchor="t" anchorCtr="0"/>
          <a:lstStyle/>
          <a:p>
            <a:pPr marL="742950" lvl="1" indent="-285750">
              <a:buClr>
                <a:schemeClr val="bg1"/>
              </a:buClr>
              <a:buSzTx/>
              <a:buFont typeface="Arial" charset="0"/>
              <a:buChar char="•"/>
            </a:pPr>
            <a:r>
              <a:rPr lang="en-US" sz="2000" dirty="0">
                <a:solidFill>
                  <a:schemeClr val="bg1"/>
                </a:solidFill>
              </a:rPr>
              <a:t>Appropriate usage of </a:t>
            </a:r>
            <a:br>
              <a:rPr lang="en-US" sz="2000" dirty="0">
                <a:solidFill>
                  <a:schemeClr val="bg1"/>
                </a:solidFill>
              </a:rPr>
            </a:br>
            <a:r>
              <a:rPr lang="en-US" sz="2000" dirty="0">
                <a:solidFill>
                  <a:schemeClr val="bg1"/>
                </a:solidFill>
              </a:rPr>
              <a:t>CSIRT’s system</a:t>
            </a:r>
          </a:p>
          <a:p>
            <a:pPr marL="742950" lvl="1" indent="-285750">
              <a:buClr>
                <a:schemeClr val="bg1"/>
              </a:buClr>
              <a:buSzTx/>
              <a:buFont typeface="Arial" charset="0"/>
              <a:buChar char="•"/>
            </a:pPr>
            <a:r>
              <a:rPr lang="en-US" sz="2000" dirty="0">
                <a:solidFill>
                  <a:schemeClr val="bg1"/>
                </a:solidFill>
              </a:rPr>
              <a:t>Computer security events </a:t>
            </a:r>
            <a:br>
              <a:rPr lang="en-US" sz="2000" dirty="0">
                <a:solidFill>
                  <a:schemeClr val="bg1"/>
                </a:solidFill>
              </a:rPr>
            </a:br>
            <a:r>
              <a:rPr lang="en-US" sz="2000" dirty="0">
                <a:solidFill>
                  <a:schemeClr val="bg1"/>
                </a:solidFill>
              </a:rPr>
              <a:t>and incident definition</a:t>
            </a:r>
          </a:p>
          <a:p>
            <a:pPr marL="742950" lvl="1" indent="-285750">
              <a:buClr>
                <a:schemeClr val="bg1"/>
              </a:buClr>
              <a:buSzTx/>
              <a:buFont typeface="Arial" charset="0"/>
              <a:buChar char="•"/>
            </a:pPr>
            <a:r>
              <a:rPr lang="en-US" sz="2000" dirty="0">
                <a:solidFill>
                  <a:schemeClr val="bg1"/>
                </a:solidFill>
              </a:rPr>
              <a:t>Incident handling policy</a:t>
            </a:r>
          </a:p>
          <a:p>
            <a:pPr marL="742950" lvl="1" indent="-285750">
              <a:buClr>
                <a:schemeClr val="bg1"/>
              </a:buClr>
              <a:buSzTx/>
              <a:buFont typeface="Arial" charset="0"/>
              <a:buChar char="•"/>
            </a:pPr>
            <a:r>
              <a:rPr lang="en-US" sz="2000" dirty="0">
                <a:solidFill>
                  <a:schemeClr val="bg1"/>
                </a:solidFill>
              </a:rPr>
              <a:t>Cooperation with </a:t>
            </a:r>
            <a:br>
              <a:rPr lang="en-US" sz="2000" dirty="0">
                <a:solidFill>
                  <a:schemeClr val="bg1"/>
                </a:solidFill>
              </a:rPr>
            </a:br>
            <a:r>
              <a:rPr lang="en-US" sz="2000" dirty="0">
                <a:solidFill>
                  <a:schemeClr val="bg1"/>
                </a:solidFill>
              </a:rPr>
              <a:t>other teams</a:t>
            </a:r>
          </a:p>
          <a:p>
            <a:pPr marL="742950" lvl="1" indent="-285750">
              <a:buClr>
                <a:schemeClr val="bg1"/>
              </a:buClr>
              <a:buSzTx/>
              <a:buFont typeface="Arial" charset="0"/>
              <a:buChar char="•"/>
            </a:pPr>
            <a:r>
              <a:rPr lang="en-US" sz="2000" dirty="0">
                <a:solidFill>
                  <a:schemeClr val="bg1"/>
                </a:solidFill>
              </a:rPr>
              <a:t>Other miscellaneous </a:t>
            </a:r>
            <a:br>
              <a:rPr lang="en-US" sz="2000" dirty="0">
                <a:solidFill>
                  <a:schemeClr val="bg1"/>
                </a:solidFill>
              </a:rPr>
            </a:br>
            <a:r>
              <a:rPr lang="en-US" sz="2000" dirty="0">
                <a:solidFill>
                  <a:schemeClr val="bg1"/>
                </a:solidFill>
              </a:rPr>
              <a:t>policies</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Policy Types</a:t>
            </a:r>
            <a:endParaRPr lang="en-US" dirty="0"/>
          </a:p>
        </p:txBody>
      </p:sp>
      <p:sp>
        <p:nvSpPr>
          <p:cNvPr id="3" name="Text Placeholder 2"/>
          <p:cNvSpPr>
            <a:spLocks noGrp="1"/>
          </p:cNvSpPr>
          <p:nvPr>
            <p:ph type="body" sz="quarter" idx="10"/>
          </p:nvPr>
        </p:nvSpPr>
        <p:spPr>
          <a:xfrm>
            <a:off x="457201" y="1249138"/>
            <a:ext cx="8345836" cy="1215094"/>
          </a:xfrm>
        </p:spPr>
        <p:txBody>
          <a:bodyPr>
            <a:normAutofit/>
          </a:bodyPr>
          <a:lstStyle/>
          <a:p>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Policies that a CSIRT needs to have in place to ensure incident, vulnerability, artifact,</a:t>
            </a:r>
            <a:r>
              <a:rPr lang="en-US" sz="2000" kern="120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t>
            </a:r>
            <a:r>
              <a:rPr lang="en-US" sz="20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and site information is protected:</a:t>
            </a:r>
            <a:r>
              <a:rPr lang="en-US" sz="2000" kern="1200" baseline="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t/>
            </a:r>
            <a:br>
              <a:rPr lang="en-US" sz="2000" kern="1200" baseline="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rPr>
            </a:br>
            <a:endParaRPr lang="en-US" sz="1800" kern="1200" baseline="0" dirty="0" smtClean="0">
              <a:solidFill>
                <a:schemeClr val="tx1"/>
              </a:solidFill>
              <a:effectLst/>
              <a:latin typeface="Lucida Sans" panose="020B0602040502020204" pitchFamily="34" charset="0"/>
              <a:ea typeface="Lucida Sans" panose="020B0602040502020204" pitchFamily="34" charset="0"/>
              <a:cs typeface="Lucida Sans" panose="020B0602040502020204" pitchFamily="34" charset="0"/>
            </a:endParaRPr>
          </a:p>
        </p:txBody>
      </p:sp>
    </p:spTree>
    <p:extLst>
      <p:ext uri="{BB962C8B-B14F-4D97-AF65-F5344CB8AC3E}">
        <p14:creationId xmlns:p14="http://schemas.microsoft.com/office/powerpoint/2010/main" val="2099121751"/>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57204" y="1159328"/>
            <a:ext cx="8183014" cy="5355771"/>
          </a:xfrm>
          <a:prstGeom prst="roundRect">
            <a:avLst>
              <a:gd name="adj" fmla="val 7338"/>
            </a:avLst>
          </a:prstGeom>
          <a:solidFill>
            <a:srgbClr val="42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dirty="0">
              <a:latin typeface="Lucida Sans"/>
            </a:endParaRPr>
          </a:p>
        </p:txBody>
      </p:sp>
      <p:sp>
        <p:nvSpPr>
          <p:cNvPr id="5" name="Rounded Rectangle 4"/>
          <p:cNvSpPr/>
          <p:nvPr/>
        </p:nvSpPr>
        <p:spPr>
          <a:xfrm>
            <a:off x="685807" y="1839364"/>
            <a:ext cx="7689842" cy="991892"/>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dirty="0">
                <a:latin typeface="Lucida Sans"/>
              </a:rPr>
              <a:t>A policy should outline essential characteristics for a specific topic area to provide all necessary information to help implement the policy. </a:t>
            </a:r>
          </a:p>
        </p:txBody>
      </p:sp>
      <p:sp>
        <p:nvSpPr>
          <p:cNvPr id="9" name="Rounded Rectangle 8"/>
          <p:cNvSpPr/>
          <p:nvPr/>
        </p:nvSpPr>
        <p:spPr>
          <a:xfrm>
            <a:off x="685807" y="3413151"/>
            <a:ext cx="7689842" cy="991892"/>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dirty="0">
                <a:latin typeface="Lucida Sans"/>
              </a:rPr>
              <a:t>Content is a definition of behavior in a certain topic area. Content lays out the strategy for a policy.</a:t>
            </a:r>
          </a:p>
        </p:txBody>
      </p:sp>
      <p:sp>
        <p:nvSpPr>
          <p:cNvPr id="10" name="Rounded Rectangle 9"/>
          <p:cNvSpPr/>
          <p:nvPr/>
        </p:nvSpPr>
        <p:spPr>
          <a:xfrm>
            <a:off x="685807" y="5046012"/>
            <a:ext cx="7689842" cy="991892"/>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r>
              <a:rPr lang="en-US" dirty="0">
                <a:latin typeface="Lucida Sans"/>
              </a:rPr>
              <a:t>When a policy has been defined, it’s crucial to test the validity of that policy in a </a:t>
            </a:r>
            <a:r>
              <a:rPr lang="en-US" dirty="0" smtClean="0">
                <a:latin typeface="Lucida Sans"/>
              </a:rPr>
              <a:t>real-world </a:t>
            </a:r>
            <a:r>
              <a:rPr lang="en-US" dirty="0">
                <a:latin typeface="Lucida Sans"/>
              </a:rPr>
              <a:t>situation</a:t>
            </a:r>
            <a:r>
              <a:rPr lang="en-US" dirty="0" smtClean="0">
                <a:latin typeface="Lucida Sans"/>
              </a:rPr>
              <a:t>.</a:t>
            </a:r>
            <a:endParaRPr lang="en-US" dirty="0">
              <a:latin typeface="Lucida Sans"/>
            </a:endParaRP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Policy Components</a:t>
            </a:r>
            <a:endParaRPr lang="en-US" dirty="0"/>
          </a:p>
        </p:txBody>
      </p:sp>
      <p:sp>
        <p:nvSpPr>
          <p:cNvPr id="6" name="TextBox 5"/>
          <p:cNvSpPr txBox="1"/>
          <p:nvPr/>
        </p:nvSpPr>
        <p:spPr bwMode="auto">
          <a:xfrm>
            <a:off x="685806" y="1390681"/>
            <a:ext cx="1274708" cy="369332"/>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b="1" dirty="0" smtClean="0">
                <a:solidFill>
                  <a:schemeClr val="lt1"/>
                </a:solidFill>
                <a:latin typeface="Lucida Sans"/>
                <a:ea typeface="+mn-ea"/>
              </a:rPr>
              <a:t>Attributes</a:t>
            </a:r>
            <a:endParaRPr lang="en-US" b="1" dirty="0">
              <a:solidFill>
                <a:schemeClr val="lt1"/>
              </a:solidFill>
              <a:latin typeface="Lucida Sans"/>
              <a:ea typeface="+mn-ea"/>
            </a:endParaRPr>
          </a:p>
        </p:txBody>
      </p:sp>
      <p:sp>
        <p:nvSpPr>
          <p:cNvPr id="7" name="TextBox 6"/>
          <p:cNvSpPr txBox="1"/>
          <p:nvPr/>
        </p:nvSpPr>
        <p:spPr bwMode="auto">
          <a:xfrm>
            <a:off x="685806" y="3000781"/>
            <a:ext cx="1056700" cy="369332"/>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b="1" dirty="0" smtClean="0">
                <a:solidFill>
                  <a:schemeClr val="lt1"/>
                </a:solidFill>
                <a:latin typeface="Lucida Sans"/>
                <a:ea typeface="+mn-ea"/>
              </a:rPr>
              <a:t>Content</a:t>
            </a:r>
            <a:endParaRPr lang="en-US" b="1" dirty="0">
              <a:solidFill>
                <a:schemeClr val="lt1"/>
              </a:solidFill>
              <a:latin typeface="Lucida Sans"/>
              <a:ea typeface="+mn-ea"/>
            </a:endParaRPr>
          </a:p>
        </p:txBody>
      </p:sp>
      <p:sp>
        <p:nvSpPr>
          <p:cNvPr id="8" name="TextBox 7"/>
          <p:cNvSpPr txBox="1"/>
          <p:nvPr/>
        </p:nvSpPr>
        <p:spPr bwMode="auto">
          <a:xfrm>
            <a:off x="685806" y="4600991"/>
            <a:ext cx="1274773" cy="369332"/>
          </a:xfrm>
          <a:prstGeom prst="rect">
            <a:avLst/>
          </a:prstGeom>
          <a:noFill/>
          <a:ln w="9525">
            <a:noFill/>
            <a:miter lim="800000"/>
            <a:headEnd/>
            <a:tailEnd/>
          </a:ln>
        </p:spPr>
        <p:txBody>
          <a:bodyPr vert="horz" wrap="non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lang="en-US" b="1" dirty="0" smtClean="0">
                <a:solidFill>
                  <a:schemeClr val="lt1"/>
                </a:solidFill>
                <a:latin typeface="Lucida Sans"/>
                <a:ea typeface="+mn-ea"/>
              </a:rPr>
              <a:t>Validation</a:t>
            </a:r>
            <a:endParaRPr lang="en-US" b="1" dirty="0">
              <a:solidFill>
                <a:schemeClr val="lt1"/>
              </a:solidFill>
              <a:latin typeface="Lucida Sans"/>
              <a:ea typeface="+mn-ea"/>
            </a:endParaRPr>
          </a:p>
        </p:txBody>
      </p:sp>
    </p:spTree>
    <p:extLst>
      <p:ext uri="{BB962C8B-B14F-4D97-AF65-F5344CB8AC3E}">
        <p14:creationId xmlns:p14="http://schemas.microsoft.com/office/powerpoint/2010/main" val="200204230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457200" y="2437711"/>
            <a:ext cx="8229600" cy="2909204"/>
          </a:xfrm>
          <a:prstGeom prst="roundRect">
            <a:avLst/>
          </a:prstGeom>
          <a:solidFill>
            <a:srgbClr val="42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144000" anchor="t" anchorCtr="0"/>
          <a:lstStyle/>
          <a:p>
            <a:pPr marL="742950" lvl="1" indent="-285750">
              <a:buClr>
                <a:schemeClr val="bg1"/>
              </a:buClr>
              <a:buFont typeface="Arial" charset="0"/>
              <a:buChar char="•"/>
              <a:defRPr/>
            </a:pPr>
            <a:r>
              <a:rPr lang="en-US" altLang="en-US" sz="2400" dirty="0">
                <a:solidFill>
                  <a:schemeClr val="bg1"/>
                </a:solidFill>
              </a:rPr>
              <a:t>Interaction of people and equipment, placement of operations center and data center, and safe storage of non-electronic data</a:t>
            </a:r>
          </a:p>
          <a:p>
            <a:pPr marL="742950" lvl="1" indent="-285750">
              <a:buClr>
                <a:schemeClr val="bg1"/>
              </a:buClr>
              <a:buFont typeface="Arial" charset="0"/>
              <a:buChar char="•"/>
              <a:defRPr/>
            </a:pPr>
            <a:r>
              <a:rPr lang="en-US" altLang="en-US" sz="2400" dirty="0">
                <a:solidFill>
                  <a:schemeClr val="bg1"/>
                </a:solidFill>
              </a:rPr>
              <a:t>LAN, firewall, IDS, VPN</a:t>
            </a:r>
          </a:p>
          <a:p>
            <a:pPr marL="742950" lvl="1" indent="-285750">
              <a:buClr>
                <a:schemeClr val="bg1"/>
              </a:buClr>
              <a:buFont typeface="Arial" charset="0"/>
              <a:buChar char="•"/>
              <a:defRPr/>
            </a:pPr>
            <a:r>
              <a:rPr lang="en-US" sz="2400" dirty="0">
                <a:solidFill>
                  <a:schemeClr val="bg1"/>
                </a:solidFill>
              </a:rPr>
              <a:t>Most secure software and browsers</a:t>
            </a:r>
            <a:endParaRPr lang="en-US" altLang="en-US" sz="2400" dirty="0">
              <a:solidFill>
                <a:schemeClr val="bg1"/>
              </a:solidFill>
            </a:endParaRPr>
          </a:p>
          <a:p>
            <a:pPr marL="742950" lvl="1" indent="-285750">
              <a:buClr>
                <a:schemeClr val="bg1"/>
              </a:buClr>
              <a:buFont typeface="Arial" charset="0"/>
              <a:buChar char="•"/>
              <a:defRPr/>
            </a:pPr>
            <a:r>
              <a:rPr lang="en-US" altLang="en-US" sz="2400" dirty="0">
                <a:solidFill>
                  <a:schemeClr val="bg1"/>
                </a:solidFill>
              </a:rPr>
              <a:t>Mobile technology, BYOD</a:t>
            </a:r>
            <a:endParaRPr lang="en-US" altLang="en-US" sz="2400" dirty="0"/>
          </a:p>
        </p:txBody>
      </p:sp>
      <p:sp>
        <p:nvSpPr>
          <p:cNvPr id="2" name="Title 1"/>
          <p:cNvSpPr>
            <a:spLocks noGrp="1"/>
          </p:cNvSpPr>
          <p:nvPr>
            <p:ph type="title"/>
          </p:nvPr>
        </p:nvSpPr>
        <p:spPr>
          <a:xfrm>
            <a:off x="457200" y="455613"/>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a:t>CSIRT Workplace and Infrastructure Policies</a:t>
            </a:r>
          </a:p>
        </p:txBody>
      </p:sp>
      <p:sp>
        <p:nvSpPr>
          <p:cNvPr id="4" name="Content Placeholder 4"/>
          <p:cNvSpPr>
            <a:spLocks noGrp="1"/>
          </p:cNvSpPr>
          <p:nvPr>
            <p:ph type="body" sz="quarter" idx="10"/>
          </p:nvPr>
        </p:nvSpPr>
        <p:spPr>
          <a:xfrm>
            <a:off x="361950" y="1373189"/>
            <a:ext cx="8458200" cy="801052"/>
          </a:xfrm>
        </p:spPr>
        <p:txBody>
          <a:bodyPr>
            <a:normAutofit fontScale="77500" lnSpcReduction="20000"/>
          </a:bodyPr>
          <a:lstStyle/>
          <a:p>
            <a:pPr marL="342900" lvl="1" indent="0">
              <a:buClr>
                <a:srgbClr val="2B812B"/>
              </a:buClr>
              <a:buNone/>
              <a:defRPr/>
            </a:pPr>
            <a:r>
              <a:rPr lang="en-US" altLang="en-US" dirty="0" smtClean="0"/>
              <a:t>Make sure your </a:t>
            </a:r>
            <a:r>
              <a:rPr lang="en-US" altLang="en-US" dirty="0"/>
              <a:t>security </a:t>
            </a:r>
            <a:r>
              <a:rPr lang="en-US" altLang="en-US" dirty="0" smtClean="0"/>
              <a:t>policies match </a:t>
            </a:r>
            <a:r>
              <a:rPr lang="en-US" altLang="en-US" dirty="0"/>
              <a:t>the way your </a:t>
            </a:r>
            <a:r>
              <a:rPr lang="en-US" altLang="en-US" dirty="0" smtClean="0"/>
              <a:t/>
            </a:r>
            <a:br>
              <a:rPr lang="en-US" altLang="en-US" dirty="0" smtClean="0"/>
            </a:br>
            <a:r>
              <a:rPr lang="en-US" altLang="en-US" dirty="0" smtClean="0"/>
              <a:t>organization </a:t>
            </a:r>
            <a:r>
              <a:rPr lang="en-US" altLang="en-US" dirty="0"/>
              <a:t>works</a:t>
            </a:r>
            <a:r>
              <a:rPr lang="en-US" altLang="en-US" smtClean="0"/>
              <a:t/>
            </a:r>
            <a:br>
              <a:rPr lang="en-US" altLang="en-US" smtClean="0"/>
            </a:br>
            <a:endParaRPr lang="en-US" altLang="en-US" dirty="0" smtClean="0"/>
          </a:p>
        </p:txBody>
      </p:sp>
    </p:spTree>
    <p:extLst>
      <p:ext uri="{BB962C8B-B14F-4D97-AF65-F5344CB8AC3E}">
        <p14:creationId xmlns:p14="http://schemas.microsoft.com/office/powerpoint/2010/main" val="1531649356"/>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457200" y="2153920"/>
            <a:ext cx="8229600" cy="3291840"/>
          </a:xfrm>
          <a:prstGeom prst="roundRect">
            <a:avLst/>
          </a:prstGeom>
          <a:solidFill>
            <a:srgbClr val="42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742950" lvl="1" indent="-285750">
              <a:buClr>
                <a:schemeClr val="bg1"/>
              </a:buClr>
              <a:buFont typeface="Arial" charset="0"/>
              <a:buChar char="•"/>
              <a:defRPr/>
            </a:pPr>
            <a:r>
              <a:rPr lang="en-US" altLang="en-US" sz="2400" dirty="0">
                <a:solidFill>
                  <a:schemeClr val="bg1"/>
                </a:solidFill>
              </a:rPr>
              <a:t>PGP or GPG email encryption</a:t>
            </a:r>
          </a:p>
          <a:p>
            <a:pPr marL="742950" lvl="1" indent="-285750">
              <a:buClr>
                <a:schemeClr val="bg1"/>
              </a:buClr>
              <a:buFont typeface="Arial" charset="0"/>
              <a:buChar char="•"/>
              <a:defRPr/>
            </a:pPr>
            <a:r>
              <a:rPr lang="en-US" altLang="en-US" sz="2400" dirty="0">
                <a:solidFill>
                  <a:schemeClr val="bg1"/>
                </a:solidFill>
              </a:rPr>
              <a:t>Backup and archival system and a way to store information in non-electronic form</a:t>
            </a:r>
          </a:p>
          <a:p>
            <a:pPr marL="742950" lvl="1" indent="-285750">
              <a:buClr>
                <a:schemeClr val="bg1"/>
              </a:buClr>
              <a:buFont typeface="Arial" charset="0"/>
              <a:buChar char="•"/>
              <a:defRPr/>
            </a:pPr>
            <a:r>
              <a:rPr lang="en-US" altLang="en-US" sz="2400" dirty="0">
                <a:solidFill>
                  <a:schemeClr val="bg1"/>
                </a:solidFill>
              </a:rPr>
              <a:t>Data protection</a:t>
            </a:r>
          </a:p>
          <a:p>
            <a:pPr marL="742950" lvl="1" indent="-285750">
              <a:buClr>
                <a:schemeClr val="bg1"/>
              </a:buClr>
              <a:buFont typeface="Arial" charset="0"/>
              <a:buChar char="•"/>
              <a:defRPr/>
            </a:pPr>
            <a:r>
              <a:rPr lang="en-US" altLang="en-US" sz="2400" dirty="0">
                <a:solidFill>
                  <a:schemeClr val="bg1"/>
                </a:solidFill>
              </a:rPr>
              <a:t>Data retention and </a:t>
            </a:r>
            <a:r>
              <a:rPr lang="en-US" altLang="en-US" sz="2400" dirty="0" smtClean="0">
                <a:solidFill>
                  <a:schemeClr val="bg1"/>
                </a:solidFill>
              </a:rPr>
              <a:t>destruction</a:t>
            </a:r>
            <a:endParaRPr lang="en-US" altLang="en-US" sz="2400" dirty="0">
              <a:solidFill>
                <a:schemeClr val="bg1"/>
              </a:solidFill>
            </a:endParaRPr>
          </a:p>
          <a:p>
            <a:pPr lvl="2">
              <a:buClr>
                <a:schemeClr val="bg1"/>
              </a:buClr>
              <a:defRPr/>
            </a:pPr>
            <a:endParaRPr lang="en-US" altLang="en-US" sz="2400" dirty="0">
              <a:solidFill>
                <a:schemeClr val="bg1"/>
              </a:solidFill>
            </a:endParaRPr>
          </a:p>
          <a:p>
            <a:pPr marL="285750" lvl="1" indent="0">
              <a:buClr>
                <a:schemeClr val="bg1"/>
              </a:buClr>
              <a:buNone/>
              <a:defRPr/>
            </a:pPr>
            <a:r>
              <a:rPr lang="en-US" altLang="en-US" sz="2400" dirty="0">
                <a:solidFill>
                  <a:schemeClr val="bg1"/>
                </a:solidFill>
              </a:rPr>
              <a:t>FIRST guidance: </a:t>
            </a:r>
            <a:r>
              <a:rPr lang="en-US" altLang="en-US" sz="2400" dirty="0">
                <a:solidFill>
                  <a:schemeClr val="bg1"/>
                </a:solidFill>
                <a:hlinkClick r:id="rId3"/>
              </a:rPr>
              <a:t>https://www.first.org/membership/site-visit-v2.5.pdf</a:t>
            </a:r>
            <a:r>
              <a:rPr lang="en-US" altLang="en-US" sz="2400" dirty="0">
                <a:solidFill>
                  <a:schemeClr val="bg1"/>
                </a:solidFill>
              </a:rPr>
              <a:t> </a:t>
            </a:r>
          </a:p>
        </p:txBody>
      </p:sp>
      <p:sp>
        <p:nvSpPr>
          <p:cNvPr id="2" name="Title 1"/>
          <p:cNvSpPr>
            <a:spLocks noGrp="1"/>
          </p:cNvSpPr>
          <p:nvPr>
            <p:ph type="title"/>
          </p:nvPr>
        </p:nvSpPr>
        <p:spPr>
          <a:xfrm>
            <a:off x="457200" y="455613"/>
            <a:ext cx="8229600" cy="411162"/>
          </a:xfrm>
          <a:noFill/>
          <a:ln>
            <a:noFill/>
          </a:ln>
        </p:spPr>
        <p:txBody>
          <a:bodyPr vert="horz" wrap="square" lIns="91440" tIns="45720" rIns="91440" bIns="45720" numCol="1" anchor="ctr" anchorCtr="0" compatLnSpc="1">
            <a:prstTxWarp prst="textNoShape">
              <a:avLst/>
            </a:prstTxWarp>
            <a:normAutofit fontScale="90000"/>
          </a:bodyPr>
          <a:lstStyle/>
          <a:p>
            <a:r>
              <a:rPr lang="en-US" dirty="0"/>
              <a:t>CSIRT Workplace and Infrastructure Policies</a:t>
            </a:r>
          </a:p>
        </p:txBody>
      </p:sp>
      <p:sp>
        <p:nvSpPr>
          <p:cNvPr id="4" name="Content Placeholder 4"/>
          <p:cNvSpPr>
            <a:spLocks noGrp="1"/>
          </p:cNvSpPr>
          <p:nvPr>
            <p:ph type="body" sz="quarter" idx="10"/>
          </p:nvPr>
        </p:nvSpPr>
        <p:spPr>
          <a:xfrm>
            <a:off x="361950" y="1373188"/>
            <a:ext cx="8324850" cy="905063"/>
          </a:xfrm>
        </p:spPr>
        <p:txBody>
          <a:bodyPr>
            <a:normAutofit fontScale="85000" lnSpcReduction="10000"/>
          </a:bodyPr>
          <a:lstStyle/>
          <a:p>
            <a:pPr marL="342900" lvl="1" indent="0">
              <a:buClr>
                <a:srgbClr val="2B812B"/>
              </a:buClr>
              <a:buNone/>
              <a:defRPr/>
            </a:pPr>
            <a:r>
              <a:rPr lang="en-US" altLang="en-US" dirty="0"/>
              <a:t>Make sure your security policies match the way your </a:t>
            </a:r>
            <a:br>
              <a:rPr lang="en-US" altLang="en-US" dirty="0"/>
            </a:br>
            <a:r>
              <a:rPr lang="en-US" altLang="en-US" dirty="0"/>
              <a:t>organization works</a:t>
            </a:r>
            <a:r>
              <a:rPr lang="en-US" altLang="en-US" dirty="0" smtClean="0"/>
              <a:t/>
            </a:r>
            <a:br>
              <a:rPr lang="en-US" altLang="en-US" dirty="0" smtClean="0"/>
            </a:br>
            <a:endParaRPr lang="en-US" altLang="en-US" dirty="0" smtClean="0"/>
          </a:p>
          <a:p>
            <a:pPr marL="285750" lvl="1" indent="0">
              <a:buClr>
                <a:schemeClr val="bg1"/>
              </a:buClr>
              <a:buNone/>
              <a:defRPr/>
            </a:pPr>
            <a:endParaRPr lang="en-US" altLang="en-US" dirty="0" smtClean="0">
              <a:solidFill>
                <a:schemeClr val="bg1"/>
              </a:solidFill>
            </a:endParaRPr>
          </a:p>
        </p:txBody>
      </p:sp>
    </p:spTree>
    <p:extLst>
      <p:ext uri="{BB962C8B-B14F-4D97-AF65-F5344CB8AC3E}">
        <p14:creationId xmlns:p14="http://schemas.microsoft.com/office/powerpoint/2010/main" val="4021945917"/>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1_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36755</TotalTime>
  <Words>4642</Words>
  <Application>Microsoft Macintosh PowerPoint</Application>
  <PresentationFormat>On-screen Show (4:3)</PresentationFormat>
  <Paragraphs>355</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Aharoni</vt:lpstr>
      <vt:lpstr>Calibri</vt:lpstr>
      <vt:lpstr>Lucida Sans</vt:lpstr>
      <vt:lpstr>Mangal</vt:lpstr>
      <vt:lpstr>ＭＳ Ｐゴシック</vt:lpstr>
      <vt:lpstr>Times New Roman</vt:lpstr>
      <vt:lpstr>Wingdings</vt:lpstr>
      <vt:lpstr>Arial</vt:lpstr>
      <vt:lpstr>1_Custom Design</vt:lpstr>
      <vt:lpstr>Module 2  Starting with a CSIRT Team</vt:lpstr>
      <vt:lpstr>Copyright</vt:lpstr>
      <vt:lpstr>Agenda</vt:lpstr>
      <vt:lpstr>Section 1:  CSIRT Scope and Policy</vt:lpstr>
      <vt:lpstr>Establish and Publish Clear Policies  and Procedures</vt:lpstr>
      <vt:lpstr>Policy Types</vt:lpstr>
      <vt:lpstr>Policy Components</vt:lpstr>
      <vt:lpstr>CSIRT Workplace and Infrastructure Policies</vt:lpstr>
      <vt:lpstr>CSIRT Workplace and Infrastructure Policies</vt:lpstr>
      <vt:lpstr>Clearly Document Your Services</vt:lpstr>
      <vt:lpstr>Policy Example: Disaster Recovery and Business Continuity</vt:lpstr>
      <vt:lpstr>Establish Disaster Recovery and Business Continuity Policies Up Front</vt:lpstr>
      <vt:lpstr>Learning Check</vt:lpstr>
      <vt:lpstr>PowerPoint Presentation</vt:lpstr>
      <vt:lpstr>Section 2:  Building Relationships</vt:lpstr>
      <vt:lpstr>Building the Relationship Between CSIRT and Constituency</vt:lpstr>
      <vt:lpstr>An Informed Constituency is Essential</vt:lpstr>
      <vt:lpstr>Know Your Community Partners</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2</dc:title>
  <dc:creator>Alan Reade</dc:creator>
  <cp:lastModifiedBy>Serge Droz</cp:lastModifiedBy>
  <cp:revision>512</cp:revision>
  <dcterms:created xsi:type="dcterms:W3CDTF">2008-12-23T18:42:52Z</dcterms:created>
  <dcterms:modified xsi:type="dcterms:W3CDTF">2017-05-07T12:26:15Z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