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25"/>
  </p:notesMasterIdLst>
  <p:handoutMasterIdLst>
    <p:handoutMasterId r:id="rId26"/>
  </p:handoutMasterIdLst>
  <p:sldIdLst>
    <p:sldId id="295" r:id="rId2"/>
    <p:sldId id="335" r:id="rId3"/>
    <p:sldId id="297" r:id="rId4"/>
    <p:sldId id="303" r:id="rId5"/>
    <p:sldId id="299" r:id="rId6"/>
    <p:sldId id="332" r:id="rId7"/>
    <p:sldId id="316" r:id="rId8"/>
    <p:sldId id="317" r:id="rId9"/>
    <p:sldId id="318" r:id="rId10"/>
    <p:sldId id="319" r:id="rId11"/>
    <p:sldId id="320" r:id="rId12"/>
    <p:sldId id="322" r:id="rId13"/>
    <p:sldId id="323" r:id="rId14"/>
    <p:sldId id="330" r:id="rId15"/>
    <p:sldId id="333" r:id="rId16"/>
    <p:sldId id="325" r:id="rId17"/>
    <p:sldId id="326" r:id="rId18"/>
    <p:sldId id="327" r:id="rId19"/>
    <p:sldId id="328" r:id="rId20"/>
    <p:sldId id="329" r:id="rId21"/>
    <p:sldId id="312" r:id="rId22"/>
    <p:sldId id="336" r:id="rId23"/>
    <p:sldId id="314" r:id="rId24"/>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761"/>
    <a:srgbClr val="194B19"/>
    <a:srgbClr val="022052"/>
    <a:srgbClr val="FFFF00"/>
    <a:srgbClr val="EB8325"/>
    <a:srgbClr val="E97A15"/>
    <a:srgbClr val="D36E13"/>
    <a:srgbClr val="D18915"/>
    <a:srgbClr val="E39517"/>
    <a:srgbClr val="FA7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9" autoAdjust="0"/>
    <p:restoredTop sz="61211" autoAdjust="0"/>
  </p:normalViewPr>
  <p:slideViewPr>
    <p:cSldViewPr snapToGrid="0">
      <p:cViewPr varScale="1">
        <p:scale>
          <a:sx n="80" d="100"/>
          <a:sy n="80" d="100"/>
        </p:scale>
        <p:origin x="212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2960"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54038"/>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415790"/>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4: Information Sources:</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that you</a:t>
            </a:r>
            <a:r>
              <a:rPr lang="en-US" altLang="en-US" sz="1000" b="0" baseline="0" dirty="0" smtClean="0">
                <a:latin typeface="Lucida Sans"/>
                <a:cs typeface="Arial" charset="0"/>
              </a:rPr>
              <a:t> have looked in detail at information sources, you will apply what you know to a few scenarios.</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70</a:t>
            </a:r>
            <a:r>
              <a:rPr lang="en-US" sz="1000" i="1" dirty="0" smtClean="0">
                <a:latin typeface="Lucida Sans"/>
                <a:ea typeface="ＭＳ Ｐゴシック" pitchFamily="34" charset="-128"/>
                <a:cs typeface="Arial" charset="0"/>
              </a:rPr>
              <a:t> </a:t>
            </a:r>
            <a:r>
              <a:rPr lang="en-US" sz="1000" i="1" baseline="0" dirty="0" smtClean="0">
                <a:latin typeface="Lucida Sans"/>
                <a:ea typeface="ＭＳ Ｐゴシック" pitchFamily="34" charset="-128"/>
                <a:cs typeface="Arial" charset="0"/>
              </a:rPr>
              <a:t>to 110 minutes</a:t>
            </a:r>
            <a:endParaRPr lang="en-US" altLang="en-US" sz="1000" b="0" i="1" baseline="0" dirty="0" smtClean="0">
              <a:latin typeface="Lucida Sans"/>
              <a:cs typeface="Arial" charset="0"/>
            </a:endParaRPr>
          </a:p>
          <a:p>
            <a:pPr eaLnBrk="1" hangingPunct="1"/>
            <a:endParaRPr lang="en-US" altLang="en-US" sz="1000" b="0" baseline="0" dirty="0" smtClean="0">
              <a:latin typeface="Lucida Sans"/>
              <a:cs typeface="Arial" charset="0"/>
            </a:endParaRPr>
          </a:p>
        </p:txBody>
      </p:sp>
      <p:sp>
        <p:nvSpPr>
          <p:cNvPr id="10"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11"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extLst>
      <p:ext uri="{BB962C8B-B14F-4D97-AF65-F5344CB8AC3E}">
        <p14:creationId xmlns:p14="http://schemas.microsoft.com/office/powerpoint/2010/main" val="211392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1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7.</a:t>
            </a:r>
            <a:r>
              <a:rPr lang="en-US" sz="1000" baseline="0" dirty="0" smtClean="0">
                <a:latin typeface="Lucida Sans"/>
              </a:rPr>
              <a:t> </a:t>
            </a:r>
            <a:r>
              <a:rPr lang="en-US" sz="1000" dirty="0" smtClean="0">
                <a:latin typeface="Lucida Sans"/>
              </a:rPr>
              <a:t>What are the vulnerabilities that were exploited?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Again, according to Wikipedia, just one vulnerability is the root cause: an unbounded copy in an RPC request causing a buffer overflow which leads to execution of some shellcode on the victim computer. </a:t>
            </a:r>
          </a:p>
          <a:p>
            <a:pPr lvl="0">
              <a:buSzTx/>
              <a:buFont typeface="Arial" charset="0"/>
              <a:buNone/>
              <a:defRPr/>
            </a:pPr>
            <a:endParaRPr lang="en-US" sz="1000" b="1"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8.</a:t>
            </a:r>
            <a:r>
              <a:rPr lang="en-US" sz="1000" baseline="0" dirty="0" smtClean="0">
                <a:latin typeface="Lucida Sans"/>
              </a:rPr>
              <a:t> </a:t>
            </a:r>
            <a:r>
              <a:rPr lang="en-US" sz="1000" dirty="0" smtClean="0">
                <a:latin typeface="Lucida Sans"/>
              </a:rPr>
              <a:t>What could have been done to prevent this incident from arising within your organization?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This incident could have been prevented within your organization in a number of ways including (A) the organization having a policy of proactive vulnerability identification, (B) IT having automatic updates set on applications you trust, and (C) Setting up an IDS (Intrusion Detection System) with signatures of all known attacks.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49987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1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9. What is the family of the malware, e.g.,</a:t>
            </a:r>
            <a:r>
              <a:rPr lang="en-US" sz="1000" baseline="0" dirty="0" smtClean="0">
                <a:latin typeface="Lucida Sans"/>
              </a:rPr>
              <a:t> is it</a:t>
            </a:r>
            <a:r>
              <a:rPr lang="en-US" sz="1000" dirty="0" smtClean="0">
                <a:latin typeface="Lucida Sans"/>
              </a:rPr>
              <a:t> a virus, Trojan, or other type of malware?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Conficker is a botnet malware which updates itself automatically by contacting its Command and Control (C&amp;C) servers around the world.  </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10.</a:t>
            </a:r>
            <a:r>
              <a:rPr lang="en-US" sz="1000" baseline="0" dirty="0" smtClean="0">
                <a:latin typeface="Lucida Sans"/>
              </a:rPr>
              <a:t> </a:t>
            </a:r>
            <a:r>
              <a:rPr lang="en-US" sz="1000" dirty="0" smtClean="0">
                <a:latin typeface="Lucida Sans"/>
              </a:rPr>
              <a:t>Are your Windows 7 systems affected?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Again, from Wikipedia: While Windows 7 may have been affected by this vulnerability, the Windows 7 beta was not publicly available until January 2009.</a:t>
            </a:r>
          </a:p>
          <a:p>
            <a:pPr lvl="0">
              <a:buSzTx/>
              <a:buFont typeface="Arial" charset="0"/>
              <a:buNone/>
              <a:defRPr/>
            </a:pPr>
            <a:endParaRPr lang="en-US" sz="1000" dirty="0" smtClean="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extLst>
      <p:ext uri="{BB962C8B-B14F-4D97-AF65-F5344CB8AC3E}">
        <p14:creationId xmlns:p14="http://schemas.microsoft.com/office/powerpoint/2010/main" val="1387531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342900" algn="l" defTabSz="457200" rtl="0" eaLnBrk="0" fontAlgn="base" latinLnBrk="0" hangingPunct="0">
              <a:lnSpc>
                <a:spcPct val="100000"/>
              </a:lnSpc>
              <a:spcBef>
                <a:spcPct val="30000"/>
              </a:spcBef>
              <a:spcAft>
                <a:spcPct val="0"/>
              </a:spcAft>
              <a:buClrTx/>
              <a:buSzTx/>
              <a:buFontTx/>
              <a:buNone/>
              <a:tabLst/>
              <a:defRPr/>
            </a:pPr>
            <a:r>
              <a:rPr lang="en-US" altLang="en-US" sz="1000" b="1" baseline="0" dirty="0" smtClean="0">
                <a:latin typeface="Lucida Sans"/>
                <a:cs typeface="Arial" charset="0"/>
              </a:rPr>
              <a:t>Scenario 1 Question Review: </a:t>
            </a:r>
            <a:r>
              <a:rPr lang="en-US" altLang="en-US" sz="1000" b="0" i="1" dirty="0" smtClean="0">
                <a:latin typeface="Lucida Sans"/>
                <a:cs typeface="Arial" charset="0"/>
              </a:rPr>
              <a:t>2 to 4 minutes</a:t>
            </a:r>
          </a:p>
          <a:p>
            <a:pPr indent="-342900">
              <a:buSzTx/>
              <a:defRPr/>
            </a:pPr>
            <a:endParaRPr lang="en-US" sz="1000" dirty="0" smtClean="0">
              <a:latin typeface="Lucida Sans"/>
            </a:endParaRPr>
          </a:p>
          <a:p>
            <a:pPr indent="-342900">
              <a:buSzTx/>
              <a:defRPr/>
            </a:pPr>
            <a:r>
              <a:rPr lang="en-US" sz="1000" b="1" dirty="0" smtClean="0">
                <a:latin typeface="Lucida Sans"/>
              </a:rPr>
              <a:t>Say: </a:t>
            </a:r>
            <a:r>
              <a:rPr lang="en-US" sz="1000" dirty="0" smtClean="0">
                <a:latin typeface="Lucida Sans"/>
              </a:rPr>
              <a:t>11.</a:t>
            </a:r>
            <a:r>
              <a:rPr lang="en-US" sz="1000" baseline="0" dirty="0" smtClean="0">
                <a:latin typeface="Lucida Sans"/>
              </a:rPr>
              <a:t> </a:t>
            </a:r>
            <a:r>
              <a:rPr lang="en-US" sz="1000" dirty="0" smtClean="0">
                <a:latin typeface="Lucida Sans"/>
              </a:rPr>
              <a:t>How can you determine whether other machines in your organization are infected? </a:t>
            </a:r>
          </a:p>
          <a:p>
            <a:pPr indent="-342900">
              <a:buSzTx/>
              <a:defRPr/>
            </a:pPr>
            <a:r>
              <a:rPr lang="en-US" sz="1000" b="1" dirty="0" smtClean="0">
                <a:latin typeface="Lucida Sans"/>
              </a:rPr>
              <a:t>Wait for student responses then emphasize: </a:t>
            </a:r>
            <a:r>
              <a:rPr lang="en-US" sz="1000" dirty="0" smtClean="0">
                <a:latin typeface="Lucida Sans"/>
              </a:rPr>
              <a:t>Perform remote scanning based on the various signatures for the malware. Check the logs of your security control appliances such as proxy, IDS, IPS, and firewall. Also verify that the latest patches are installed on all your machines. </a:t>
            </a:r>
          </a:p>
          <a:p>
            <a:pPr marL="0" indent="0">
              <a:buSzTx/>
              <a:buNone/>
              <a:defRPr/>
            </a:pPr>
            <a:endParaRPr lang="en-US" sz="1000" dirty="0" smtClean="0">
              <a:latin typeface="Lucida Sans"/>
            </a:endParaRPr>
          </a:p>
          <a:p>
            <a:pPr marL="0" indent="0">
              <a:buSzTx/>
              <a:buNone/>
              <a:defRPr/>
            </a:pPr>
            <a:r>
              <a:rPr lang="en-US" sz="1000" b="1" dirty="0" smtClean="0">
                <a:latin typeface="Lucida Sans"/>
              </a:rPr>
              <a:t>Say: </a:t>
            </a:r>
            <a:r>
              <a:rPr lang="en-US" sz="1000" dirty="0" smtClean="0">
                <a:latin typeface="Lucida Sans"/>
              </a:rPr>
              <a:t>12. Is this an advanced persistent threat, or APT? How can you tell?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Wait for student responses then emphasize: </a:t>
            </a:r>
            <a:r>
              <a:rPr lang="en-US" sz="1000" kern="1200" dirty="0" smtClean="0">
                <a:solidFill>
                  <a:schemeClr val="tx1"/>
                </a:solidFill>
                <a:effectLst/>
                <a:latin typeface="Lucida Sans"/>
              </a:rPr>
              <a:t>It is an old attack from Jan-Feb</a:t>
            </a:r>
            <a:r>
              <a:rPr lang="en-US" sz="1000" kern="1200" baseline="0" dirty="0" smtClean="0">
                <a:solidFill>
                  <a:schemeClr val="tx1"/>
                </a:solidFill>
                <a:effectLst/>
                <a:latin typeface="Lucida Sans"/>
              </a:rPr>
              <a:t> 2009</a:t>
            </a:r>
            <a:r>
              <a:rPr lang="en-US" sz="1000" kern="1200" dirty="0" smtClean="0">
                <a:solidFill>
                  <a:schemeClr val="tx1"/>
                </a:solidFill>
                <a:effectLst/>
                <a:latin typeface="Lucida Sans"/>
              </a:rPr>
              <a:t>, and it continues to propagate and infect more machines. However Conficker is not an APT; an APT is one that is persistent and its primary purpose is stealing information. </a:t>
            </a:r>
            <a:endParaRPr lang="en-US" sz="1000" dirty="0" smtClean="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4151872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0" fontAlgn="base" latinLnBrk="0" hangingPunct="0">
              <a:lnSpc>
                <a:spcPct val="100000"/>
              </a:lnSpc>
              <a:spcBef>
                <a:spcPct val="30000"/>
              </a:spcBef>
              <a:spcAft>
                <a:spcPct val="0"/>
              </a:spcAft>
              <a:buClrTx/>
              <a:buSzTx/>
              <a:buFontTx/>
              <a:buNone/>
              <a:tabLst/>
              <a:defRPr/>
            </a:pPr>
            <a:r>
              <a:rPr lang="en-US" altLang="en-US" sz="1000" b="1" baseline="0" dirty="0" smtClean="0">
                <a:latin typeface="Lucida Sans"/>
                <a:cs typeface="Arial" charset="0"/>
              </a:rPr>
              <a:t>Scenario 1 Question Review: </a:t>
            </a:r>
            <a:r>
              <a:rPr lang="en-US" altLang="en-US" sz="1000" b="0" i="1" dirty="0" smtClean="0">
                <a:latin typeface="Lucida Sans"/>
                <a:cs typeface="Arial" charset="0"/>
              </a:rPr>
              <a:t>2 to 4 minutes</a:t>
            </a:r>
          </a:p>
          <a:p>
            <a:pPr marL="0" marR="0" lvl="1" indent="0" algn="l" defTabSz="457200" rtl="0" eaLnBrk="0" fontAlgn="base" latinLnBrk="0" hangingPunct="0">
              <a:lnSpc>
                <a:spcPct val="100000"/>
              </a:lnSpc>
              <a:spcBef>
                <a:spcPct val="30000"/>
              </a:spcBef>
              <a:spcAft>
                <a:spcPct val="0"/>
              </a:spcAft>
              <a:buClrTx/>
              <a:buSzTx/>
              <a:buFontTx/>
              <a:buNone/>
              <a:tabLst/>
              <a:defRPr/>
            </a:pPr>
            <a:endParaRPr lang="en-US" sz="1000" dirty="0" smtClean="0">
              <a:latin typeface="Lucida San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Say: </a:t>
            </a:r>
            <a:r>
              <a:rPr lang="en-US" sz="1000" dirty="0" smtClean="0">
                <a:latin typeface="Lucida Sans"/>
              </a:rPr>
              <a:t>13.</a:t>
            </a:r>
            <a:r>
              <a:rPr lang="en-US" sz="1000" baseline="0" dirty="0" smtClean="0">
                <a:latin typeface="Lucida Sans"/>
              </a:rPr>
              <a:t> </a:t>
            </a:r>
            <a:r>
              <a:rPr lang="en-US" sz="1000" dirty="0" smtClean="0">
                <a:latin typeface="Lucida Sans"/>
              </a:rPr>
              <a:t>What other useful information did you learn along the way that you can share? </a:t>
            </a: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Wait for student responses then emphasize: </a:t>
            </a:r>
            <a:r>
              <a:rPr lang="en-US" sz="1000" dirty="0" smtClean="0">
                <a:latin typeface="Lucida Sans"/>
              </a:rPr>
              <a:t>This is freeform. In addition to getting insights from the class you may also have your own comments. A few notes: (A) Conficker is still alive; don’t just discard an attack out of hand because it is “old.” (B) The initial domain to which the machine connected is a well-known domain. (C) The indicator of compromise, or IOC, is well-known. (D) The containment method has been previously applied.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extLst>
      <p:ext uri="{BB962C8B-B14F-4D97-AF65-F5344CB8AC3E}">
        <p14:creationId xmlns:p14="http://schemas.microsoft.com/office/powerpoint/2010/main" val="4070106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Scenario 2 Questions: Vulnerability Research: </a:t>
            </a:r>
            <a:r>
              <a:rPr lang="en-US" altLang="en-US" sz="1000" b="0" i="1" dirty="0" smtClean="0">
                <a:latin typeface="Lucida Sans"/>
                <a:cs typeface="Arial" charset="0"/>
              </a:rPr>
              <a:t>2</a:t>
            </a:r>
            <a:r>
              <a:rPr lang="en-US" altLang="en-US" sz="1000" i="1" dirty="0" smtClean="0">
                <a:latin typeface="Lucida Sans"/>
                <a:cs typeface="Arial" charset="0"/>
              </a:rPr>
              <a:t>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Scenario 2: </a:t>
            </a:r>
            <a:r>
              <a:rPr lang="en-US" sz="1000" kern="1200" dirty="0" smtClean="0">
                <a:solidFill>
                  <a:schemeClr val="tx1"/>
                </a:solidFill>
                <a:effectLst/>
                <a:latin typeface="Lucida Sans"/>
              </a:rPr>
              <a:t>You check your security RSS feeds and email lists regularly. Symantec announced an Adobe zero-day was found by the security researcher Kafeine. He completed Proof of Concept testing on several operating systems and browsers. </a:t>
            </a:r>
          </a:p>
          <a:p>
            <a:r>
              <a:rPr lang="en-US" sz="1000" kern="1200" dirty="0" smtClean="0">
                <a:solidFill>
                  <a:schemeClr val="tx1"/>
                </a:solidFill>
                <a:effectLst/>
                <a:latin typeface="Lucida Sans"/>
              </a:rPr>
              <a:t>(1) Adobe has confirmed this vulnerability, recorded as CVE-2015-0311, and issued a security bulletin.</a:t>
            </a:r>
          </a:p>
          <a:p>
            <a:r>
              <a:rPr lang="en-US" sz="1000" kern="1200" dirty="0" smtClean="0">
                <a:solidFill>
                  <a:schemeClr val="tx1"/>
                </a:solidFill>
                <a:effectLst/>
                <a:latin typeface="Lucida Sans"/>
              </a:rPr>
              <a:t>(2)</a:t>
            </a:r>
            <a:r>
              <a:rPr lang="en-US" sz="1000" kern="1200" baseline="0" dirty="0" smtClean="0">
                <a:solidFill>
                  <a:schemeClr val="tx1"/>
                </a:solidFill>
                <a:effectLst/>
                <a:latin typeface="Lucida Sans"/>
              </a:rPr>
              <a:t> </a:t>
            </a:r>
            <a:r>
              <a:rPr lang="en-US" sz="1000" kern="1200" dirty="0" smtClean="0">
                <a:solidFill>
                  <a:schemeClr val="tx1"/>
                </a:solidFill>
                <a:effectLst/>
                <a:latin typeface="Lucida Sans"/>
              </a:rPr>
              <a:t>The infection presents itself to users in two paths: </a:t>
            </a:r>
          </a:p>
          <a:p>
            <a:pPr marL="628650" lvl="1" indent="-171450">
              <a:buFont typeface="Arial"/>
              <a:buChar char="•"/>
            </a:pPr>
            <a:r>
              <a:rPr lang="en-US" sz="1000" kern="1200" dirty="0" smtClean="0">
                <a:solidFill>
                  <a:schemeClr val="tx1"/>
                </a:solidFill>
                <a:effectLst/>
                <a:latin typeface="Lucida Sans"/>
                <a:cs typeface="ＭＳ Ｐゴシック" charset="-128"/>
              </a:rPr>
              <a:t>As an Adobe PDF file on spam email attachments. When you open the attachment, you automatically download the malware. </a:t>
            </a:r>
          </a:p>
          <a:p>
            <a:pPr marL="628650" lvl="1" indent="-171450">
              <a:buFont typeface="Arial"/>
              <a:buChar char="•"/>
            </a:pPr>
            <a:r>
              <a:rPr lang="en-US" sz="1000" kern="1200" dirty="0" smtClean="0">
                <a:solidFill>
                  <a:schemeClr val="tx1"/>
                </a:solidFill>
                <a:effectLst/>
                <a:latin typeface="Lucida Sans"/>
                <a:cs typeface="ＭＳ Ｐゴシック" charset="-128"/>
              </a:rPr>
              <a:t>Another way for it to enter your system is through “malvertizing” that pops up on unreliable web pages. </a:t>
            </a:r>
            <a:endParaRPr lang="en-US" sz="1000" kern="1200" dirty="0">
              <a:solidFill>
                <a:schemeClr val="tx1"/>
              </a:solidFill>
              <a:effectLst/>
              <a:latin typeface="Lucida Sans"/>
              <a:cs typeface="ＭＳ Ｐゴシック" charset="-128"/>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636713" y="541338"/>
            <a:ext cx="3584575" cy="2689225"/>
          </a:xfrm>
          <a:ln/>
        </p:spPr>
      </p:sp>
      <p:sp>
        <p:nvSpPr>
          <p:cNvPr id="21507" name="Rectangle 3"/>
          <p:cNvSpPr>
            <a:spLocks noGrp="1" noChangeArrowheads="1"/>
          </p:cNvSpPr>
          <p:nvPr>
            <p:ph type="body" idx="1"/>
          </p:nvPr>
        </p:nvSpPr>
        <p:spPr>
          <a:xfrm>
            <a:off x="914400" y="3501189"/>
            <a:ext cx="5029200" cy="5097981"/>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Lab</a:t>
            </a:r>
            <a:r>
              <a:rPr lang="en-US" altLang="en-US" sz="900" b="1" baseline="0" dirty="0" smtClean="0">
                <a:latin typeface="Lucida Sans"/>
                <a:cs typeface="Arial" charset="0"/>
              </a:rPr>
              <a:t> Scenario 2 Questions: Vulnerability Research: </a:t>
            </a:r>
            <a:r>
              <a:rPr lang="en-US" altLang="en-US" sz="900" b="0" i="1" dirty="0" smtClean="0">
                <a:latin typeface="Lucida Sans"/>
                <a:cs typeface="Arial" charset="0"/>
              </a:rPr>
              <a:t>13</a:t>
            </a:r>
            <a:r>
              <a:rPr lang="en-US" altLang="en-US" sz="900" i="1" dirty="0" smtClean="0">
                <a:latin typeface="Lucida Sans"/>
                <a:cs typeface="Arial" charset="0"/>
              </a:rPr>
              <a:t> minutes</a:t>
            </a:r>
            <a:endParaRPr lang="en-US" altLang="en-US" sz="900" b="1" i="0" dirty="0" smtClean="0">
              <a:latin typeface="Lucida Sans"/>
              <a:cs typeface="Arial" charset="0"/>
            </a:endParaRPr>
          </a:p>
          <a:p>
            <a:pPr eaLnBrk="1" hangingPunct="1">
              <a:defRPr/>
            </a:pPr>
            <a:endParaRPr lang="en-US" altLang="en-US" sz="900" b="1" i="0" dirty="0" smtClean="0">
              <a:latin typeface="Lucida Sans"/>
              <a:cs typeface="Arial" charset="0"/>
            </a:endParaRPr>
          </a:p>
          <a:p>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Here’s are the Scenario 2 questions: </a:t>
            </a:r>
            <a:endParaRPr lang="en-US" altLang="en-US" sz="900" b="0" kern="1200" baseline="0" dirty="0">
              <a:solidFill>
                <a:schemeClr val="tx1"/>
              </a:solidFill>
              <a:effectLst/>
              <a:latin typeface="Lucida Sans"/>
              <a:cs typeface="Arial" charset="0"/>
            </a:endParaRPr>
          </a:p>
          <a:p>
            <a:pPr marL="514350" lvl="0" indent="-514350">
              <a:buSzTx/>
              <a:buFont typeface="+mj-lt"/>
              <a:buAutoNum type="arabicPeriod"/>
              <a:defRPr/>
            </a:pPr>
            <a:r>
              <a:rPr lang="en-US" sz="900" dirty="0" smtClean="0">
                <a:latin typeface="Lucida Sans"/>
              </a:rPr>
              <a:t>What are some advisories of interest, articles, and blog posts that may be used as primary sources of information?</a:t>
            </a:r>
          </a:p>
          <a:p>
            <a:pPr marL="514350" lvl="0" indent="-514350">
              <a:buSzTx/>
              <a:buFont typeface="+mj-lt"/>
              <a:buAutoNum type="arabicPeriod"/>
              <a:defRPr/>
            </a:pPr>
            <a:r>
              <a:rPr lang="en-US" sz="900" dirty="0" smtClean="0">
                <a:latin typeface="Lucida Sans"/>
              </a:rPr>
              <a:t>If your organization runs Windows 8 and IE 10, should you be concerned?</a:t>
            </a:r>
          </a:p>
          <a:p>
            <a:pPr marL="514350" lvl="0" indent="-514350">
              <a:buSzTx/>
              <a:buFont typeface="+mj-lt"/>
              <a:buAutoNum type="arabicPeriod"/>
              <a:defRPr/>
            </a:pPr>
            <a:r>
              <a:rPr lang="en-US" sz="900" dirty="0" smtClean="0">
                <a:latin typeface="Lucida Sans"/>
              </a:rPr>
              <a:t>According to the U.S. National Institute of Standards and Technology, or NIST, what is the CVSS score (out of 10+10+10 or 30)? Does that make you more concerned or less?</a:t>
            </a:r>
          </a:p>
          <a:p>
            <a:pPr marL="514350" lvl="0" indent="-514350">
              <a:buSzTx/>
              <a:buFont typeface="+mj-lt"/>
              <a:buAutoNum type="arabicPeriod"/>
              <a:defRPr/>
            </a:pPr>
            <a:r>
              <a:rPr lang="en-US" sz="900" dirty="0" smtClean="0">
                <a:latin typeface="Lucida Sans"/>
              </a:rPr>
              <a:t>According to the Adobe Security Bulletin, what are the adverse effects of this malware?</a:t>
            </a:r>
          </a:p>
          <a:p>
            <a:pPr marL="514350" lvl="0" indent="-514350">
              <a:buSzTx/>
              <a:buFont typeface="+mj-lt"/>
              <a:buAutoNum type="arabicPeriod"/>
              <a:defRPr/>
            </a:pPr>
            <a:r>
              <a:rPr lang="en-US" sz="900" dirty="0" smtClean="0">
                <a:latin typeface="Lucida Sans"/>
              </a:rPr>
              <a:t>Which release or releases are the vulnerable ones?</a:t>
            </a:r>
          </a:p>
          <a:p>
            <a:pPr marL="514350" lvl="0" indent="-514350">
              <a:buSzTx/>
              <a:buFont typeface="+mj-lt"/>
              <a:buAutoNum type="arabicPeriod"/>
              <a:defRPr/>
            </a:pPr>
            <a:r>
              <a:rPr lang="en-US" sz="900" dirty="0" smtClean="0">
                <a:latin typeface="Lucida Sans"/>
              </a:rPr>
              <a:t>What are some ways to detect whether a computer has been infected by this vulnerability?</a:t>
            </a:r>
          </a:p>
          <a:p>
            <a:pPr marL="514350" lvl="0" indent="-514350">
              <a:buSzTx/>
              <a:buFont typeface="+mj-lt"/>
              <a:buAutoNum type="arabicPeriod"/>
              <a:defRPr/>
            </a:pPr>
            <a:r>
              <a:rPr lang="en-US" sz="900" dirty="0" smtClean="0">
                <a:latin typeface="Lucida Sans"/>
              </a:rPr>
              <a:t>What are the two ways your users can get the update?</a:t>
            </a:r>
          </a:p>
          <a:p>
            <a:pPr marL="514350" lvl="0" indent="-514350">
              <a:buSzTx/>
              <a:buFont typeface="+mj-lt"/>
              <a:buAutoNum type="arabicPeriod"/>
              <a:defRPr/>
            </a:pPr>
            <a:r>
              <a:rPr lang="en-US" sz="900" dirty="0" smtClean="0">
                <a:latin typeface="Lucida Sans"/>
              </a:rPr>
              <a:t>Based on your CSIRT policies, how will you communicate about this incident to your users? </a:t>
            </a:r>
          </a:p>
          <a:p>
            <a:pPr marL="514350" lvl="0" indent="-514350">
              <a:buSzTx/>
              <a:buFont typeface="+mj-lt"/>
              <a:buAutoNum type="arabicPeriod"/>
              <a:defRPr/>
            </a:pPr>
            <a:r>
              <a:rPr lang="en-US" sz="900" dirty="0" smtClean="0">
                <a:latin typeface="Lucida Sans"/>
              </a:rPr>
              <a:t>What other useful information did you learn along the way that you can share? </a:t>
            </a:r>
          </a:p>
          <a:p>
            <a:endParaRPr lang="en-US" sz="900" kern="1200" dirty="0" smtClean="0">
              <a:solidFill>
                <a:schemeClr val="tx1"/>
              </a:solidFill>
              <a:effectLst/>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Give students 10 minutes to talk through</a:t>
            </a:r>
            <a:r>
              <a:rPr lang="en-US" sz="900" b="1" baseline="0" dirty="0" smtClean="0">
                <a:latin typeface="Lucida Sans"/>
              </a:rPr>
              <a:t> the questions.</a:t>
            </a:r>
            <a:endParaRPr lang="en-US" sz="900" b="1" dirty="0" smtClean="0">
              <a:latin typeface="Lucida Sans"/>
            </a:endParaRPr>
          </a:p>
          <a:p>
            <a:endParaRPr lang="en-US" sz="900" kern="1200" dirty="0" smtClean="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49400" y="608013"/>
            <a:ext cx="3759200" cy="2820987"/>
          </a:xfrm>
        </p:spPr>
      </p:sp>
      <p:sp>
        <p:nvSpPr>
          <p:cNvPr id="3" name="Notes Placeholder 2"/>
          <p:cNvSpPr>
            <a:spLocks noGrp="1"/>
          </p:cNvSpPr>
          <p:nvPr>
            <p:ph type="body" idx="1"/>
          </p:nvPr>
        </p:nvSpPr>
        <p:spPr>
          <a:xfrm>
            <a:off x="481263" y="3573379"/>
            <a:ext cx="5895474" cy="5025791"/>
          </a:xfrm>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900" b="1" baseline="0" dirty="0" smtClean="0">
                <a:latin typeface="Lucida Sans"/>
                <a:cs typeface="Arial" charset="0"/>
              </a:rPr>
              <a:t>Scenario 2 Question Review: </a:t>
            </a:r>
            <a:r>
              <a:rPr lang="en-US" altLang="en-US" sz="900" b="0" i="1" dirty="0" smtClean="0">
                <a:latin typeface="Lucida Sans"/>
                <a:cs typeface="Arial" charset="0"/>
              </a:rPr>
              <a:t>2 to 4 minutes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sz="900" b="1" i="1" dirty="0" smtClean="0">
              <a:latin typeface="Lucida Sans"/>
              <a:cs typeface="Arial" charset="0"/>
            </a:endParaRPr>
          </a:p>
          <a:p>
            <a:pPr>
              <a:spcAft>
                <a:spcPts val="600"/>
              </a:spcAft>
            </a:pPr>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Now let’s review the answers to your questions.</a:t>
            </a:r>
            <a:endParaRPr lang="en-US" sz="900" b="0" dirty="0" smtClean="0">
              <a:latin typeface="Lucida Sans"/>
            </a:endParaRPr>
          </a:p>
          <a:p>
            <a:pPr lvl="0">
              <a:buSzTx/>
              <a:buFont typeface="Arial" charset="0"/>
              <a:buNone/>
              <a:defRPr/>
            </a:pPr>
            <a:r>
              <a:rPr lang="en-US" sz="900" dirty="0" smtClean="0">
                <a:latin typeface="Lucida Sans"/>
              </a:rPr>
              <a:t>1.</a:t>
            </a:r>
            <a:r>
              <a:rPr lang="en-US" sz="900" baseline="0" dirty="0" smtClean="0">
                <a:latin typeface="Lucida Sans"/>
              </a:rPr>
              <a:t> </a:t>
            </a:r>
            <a:r>
              <a:rPr lang="en-US" sz="900" dirty="0" smtClean="0">
                <a:latin typeface="Lucida Sans"/>
              </a:rPr>
              <a:t>What are some advisories of interest, articles, and blog posts that may be used as primary sources of information?</a:t>
            </a:r>
          </a:p>
          <a:p>
            <a:pPr lvl="0">
              <a:buSzTx/>
              <a:buFont typeface="Arial" charset="0"/>
              <a:buNone/>
              <a:defRPr/>
            </a:pPr>
            <a:r>
              <a:rPr lang="en-US" sz="900" b="1" dirty="0" smtClean="0">
                <a:latin typeface="Lucida Sans"/>
              </a:rPr>
              <a:t>Wait for student responses then emphasize</a:t>
            </a:r>
            <a:r>
              <a:rPr lang="en-US" sz="900" b="1" baseline="0" dirty="0" smtClean="0">
                <a:latin typeface="Lucida Sans"/>
              </a:rPr>
              <a:t>: </a:t>
            </a:r>
            <a:r>
              <a:rPr lang="en-US" sz="900" dirty="0" smtClean="0">
                <a:latin typeface="Lucida Sans"/>
              </a:rPr>
              <a:t>Create a small timeline, a table of facts or events sorted by date, with your findings.</a:t>
            </a: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900" b="1" dirty="0" smtClean="0">
                <a:latin typeface="Lucida Sans"/>
              </a:rPr>
              <a:t>Emphasize</a:t>
            </a:r>
            <a:r>
              <a:rPr lang="en-US" sz="900" baseline="0" dirty="0" smtClean="0">
                <a:latin typeface="Lucida Sans"/>
              </a:rPr>
              <a:t> that </a:t>
            </a:r>
            <a:r>
              <a:rPr lang="en-US" sz="900" dirty="0" smtClean="0">
                <a:latin typeface="Lucida Sans"/>
              </a:rPr>
              <a:t>URLs that</a:t>
            </a:r>
            <a:r>
              <a:rPr lang="en-US" sz="900" baseline="0" dirty="0" smtClean="0">
                <a:latin typeface="Lucida Sans"/>
              </a:rPr>
              <a:t> </a:t>
            </a:r>
            <a:r>
              <a:rPr lang="en-US" sz="900" dirty="0" smtClean="0">
                <a:latin typeface="Lucida Sans"/>
              </a:rPr>
              <a:t>can be perused include the following, but you can call out a few of these in class. The entire</a:t>
            </a:r>
            <a:r>
              <a:rPr lang="en-US" sz="900" baseline="0" dirty="0" smtClean="0">
                <a:latin typeface="Lucida Sans"/>
              </a:rPr>
              <a:t> list is in the Resource Guide under “Vulnerability Research Links.”</a:t>
            </a:r>
            <a:r>
              <a:rPr lang="en-US" sz="900" dirty="0" smtClean="0">
                <a:latin typeface="Lucida Sans"/>
              </a:rPr>
              <a:t/>
            </a:r>
            <a:br>
              <a:rPr lang="en-US" sz="900" dirty="0" smtClean="0">
                <a:latin typeface="Lucida Sans"/>
              </a:rPr>
            </a:br>
            <a:r>
              <a:rPr lang="en-US" sz="900" dirty="0" smtClean="0">
                <a:latin typeface="Lucida Sans"/>
              </a:rPr>
              <a:t>http://malware.dontneedcoffee.com/2015/01/unpatched-vulnerability-0day-in-flash.html </a:t>
            </a:r>
          </a:p>
          <a:p>
            <a:pPr marL="0" lvl="0" indent="0">
              <a:buSzTx/>
              <a:buFont typeface="Arial" pitchFamily="34" charset="0"/>
              <a:buNone/>
              <a:defRPr/>
            </a:pPr>
            <a:r>
              <a:rPr lang="en-US" sz="900" dirty="0" smtClean="0">
                <a:latin typeface="Lucida Sans"/>
              </a:rPr>
              <a:t>https://web.nvd.nist.gov/view/vuln/detail?vulnId=CVE-2015-0311 </a:t>
            </a:r>
          </a:p>
          <a:p>
            <a:pPr marL="0" lvl="0" indent="0">
              <a:buSzTx/>
              <a:buFont typeface="Arial" pitchFamily="34" charset="0"/>
              <a:buNone/>
              <a:defRPr/>
            </a:pPr>
            <a:r>
              <a:rPr lang="en-US" sz="900" dirty="0" smtClean="0">
                <a:latin typeface="Lucida Sans"/>
              </a:rPr>
              <a:t>https://helpx.adobe.com/security/products/flash-player/apsa15-01.html</a:t>
            </a:r>
          </a:p>
          <a:p>
            <a:pPr marL="0" lvl="0" indent="0">
              <a:buSzTx/>
              <a:buFont typeface="Arial" pitchFamily="34" charset="0"/>
              <a:buNone/>
              <a:defRPr/>
            </a:pPr>
            <a:r>
              <a:rPr lang="en-US" sz="900" dirty="0" smtClean="0">
                <a:latin typeface="Lucida Sans"/>
              </a:rPr>
              <a:t>https://helpx.adobe.com/security/products/flash-player/apsb15-03.html</a:t>
            </a:r>
          </a:p>
          <a:p>
            <a:pPr marL="0" lvl="0" indent="0">
              <a:buSzTx/>
              <a:buFont typeface="Arial" pitchFamily="34" charset="0"/>
              <a:buNone/>
              <a:defRPr/>
            </a:pPr>
            <a:r>
              <a:rPr lang="en-US" sz="900" dirty="0" smtClean="0">
                <a:latin typeface="Lucida Sans"/>
              </a:rPr>
              <a:t>https://blog.coresecurity.com/2015/03/04/exploiting-cve-2015-0311-a-use-after-free-in-adobe-flash-player/</a:t>
            </a:r>
          </a:p>
          <a:p>
            <a:pPr marL="0" lvl="0" indent="0">
              <a:buSzTx/>
              <a:buFont typeface="Arial" pitchFamily="34" charset="0"/>
              <a:buNone/>
              <a:defRPr/>
            </a:pPr>
            <a:r>
              <a:rPr lang="en-US" sz="900" dirty="0" smtClean="0">
                <a:latin typeface="Lucida Sans"/>
              </a:rPr>
              <a:t>https://www.fireeye.com/blog/threat-research/2015/01/a_different_exploit.html</a:t>
            </a:r>
          </a:p>
          <a:p>
            <a:pPr marL="0" lvl="0" indent="0">
              <a:buSzTx/>
              <a:buFont typeface="Arial" pitchFamily="34" charset="0"/>
              <a:buNone/>
              <a:defRPr/>
            </a:pPr>
            <a:r>
              <a:rPr lang="en-US" sz="900" dirty="0" smtClean="0">
                <a:latin typeface="Lucida Sans"/>
              </a:rPr>
              <a:t>http://blog.trendmicro.com/trendlabs-security-intelligence/analyzing-cve-2015-0311-flash-zero-day-vulnerability/</a:t>
            </a:r>
          </a:p>
          <a:p>
            <a:pPr marL="0" lvl="0" indent="0">
              <a:buSzTx/>
              <a:buFont typeface="Arial" pitchFamily="34" charset="0"/>
              <a:buNone/>
              <a:defRPr/>
            </a:pPr>
            <a:r>
              <a:rPr lang="en-US" sz="900" dirty="0" smtClean="0">
                <a:latin typeface="Lucida Sans"/>
              </a:rPr>
              <a:t>http://research.zscaler.com/2015/01/malvertising-leading-to-flash-zero-day.html</a:t>
            </a:r>
          </a:p>
          <a:p>
            <a:pPr marL="0" lvl="0" indent="0">
              <a:buSzTx/>
              <a:buFont typeface="Arial" pitchFamily="34" charset="0"/>
              <a:buNone/>
              <a:defRPr/>
            </a:pPr>
            <a:endParaRPr lang="en-US" sz="900" dirty="0" smtClean="0">
              <a:latin typeface="Lucida Sans"/>
            </a:endParaRPr>
          </a:p>
          <a:p>
            <a:pPr lvl="0">
              <a:buSzTx/>
              <a:buFont typeface="Arial" charset="0"/>
              <a:buNone/>
              <a:defRPr/>
            </a:pPr>
            <a:r>
              <a:rPr lang="en-US" sz="900" b="1" dirty="0" smtClean="0">
                <a:latin typeface="Lucida Sans"/>
              </a:rPr>
              <a:t>Say: </a:t>
            </a:r>
            <a:r>
              <a:rPr lang="en-US" sz="900" dirty="0" smtClean="0">
                <a:latin typeface="Lucida Sans"/>
              </a:rPr>
              <a:t>2.</a:t>
            </a:r>
            <a:r>
              <a:rPr lang="en-US" sz="900" baseline="0" dirty="0" smtClean="0">
                <a:latin typeface="Lucida Sans"/>
              </a:rPr>
              <a:t> </a:t>
            </a:r>
            <a:r>
              <a:rPr lang="en-US" sz="900" dirty="0" smtClean="0">
                <a:latin typeface="Lucida Sans"/>
              </a:rPr>
              <a:t>If your organization runs Windows 8 and IE 10, should you be</a:t>
            </a:r>
            <a:r>
              <a:rPr lang="en-US" sz="900" baseline="0" dirty="0" smtClean="0">
                <a:latin typeface="Lucida Sans"/>
              </a:rPr>
              <a:t> </a:t>
            </a:r>
            <a:r>
              <a:rPr lang="en-US" sz="900" dirty="0" smtClean="0">
                <a:latin typeface="Lucida Sans"/>
              </a:rPr>
              <a:t>concerned? </a:t>
            </a:r>
          </a:p>
          <a:p>
            <a:pPr lvl="0">
              <a:buSzTx/>
              <a:buFont typeface="Arial" charset="0"/>
              <a:buNone/>
              <a:defRPr/>
            </a:pPr>
            <a:r>
              <a:rPr lang="en-US" sz="900" b="1" dirty="0" smtClean="0">
                <a:latin typeface="Lucida Sans"/>
              </a:rPr>
              <a:t>Wait for student responses then emphasize</a:t>
            </a:r>
            <a:r>
              <a:rPr lang="en-US" sz="900" b="1" baseline="0" dirty="0" smtClean="0">
                <a:latin typeface="Lucida Sans"/>
              </a:rPr>
              <a:t>: </a:t>
            </a:r>
            <a:r>
              <a:rPr lang="en-US" sz="900" dirty="0" smtClean="0">
                <a:latin typeface="Lucida Sans"/>
              </a:rPr>
              <a:t>Per the above, yes. </a:t>
            </a:r>
          </a:p>
          <a:p>
            <a:pPr marL="0" indent="0">
              <a:buFont typeface="Arial" pitchFamily="34" charset="0"/>
              <a:buNone/>
            </a:pPr>
            <a:endParaRPr lang="en-US" sz="900" dirty="0" smtClean="0">
              <a:latin typeface="Lucida Sans"/>
            </a:endParaRPr>
          </a:p>
          <a:p>
            <a:pPr marL="0" indent="0">
              <a:buFont typeface="Arial" pitchFamily="34" charset="0"/>
              <a:buNone/>
            </a:pPr>
            <a:endParaRPr lang="en-US" sz="9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1856628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2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3.</a:t>
            </a:r>
            <a:r>
              <a:rPr lang="en-US" sz="1000" baseline="0" dirty="0" smtClean="0">
                <a:latin typeface="Lucida Sans"/>
              </a:rPr>
              <a:t> </a:t>
            </a:r>
            <a:r>
              <a:rPr lang="en-US" sz="1000" dirty="0" smtClean="0">
                <a:latin typeface="Lucida Sans"/>
              </a:rPr>
              <a:t>According to NIST, what is the CVSS score (out of 10+10+10 or 30)? Does that make you more concerned or less? </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The CVSS score for this is 30 out of 30 so very high risk and impact. However, you must consider the effect on your organization. If you don’t run Flash a CVSS score of 30 is irrelevant.  </a:t>
            </a:r>
          </a:p>
          <a:p>
            <a:pPr lvl="0">
              <a:buSzTx/>
              <a:buFont typeface="Arial" charset="0"/>
              <a:buNone/>
              <a:defRPr/>
            </a:pPr>
            <a:endParaRPr lang="en-US" sz="1000" b="1"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4.</a:t>
            </a:r>
            <a:r>
              <a:rPr lang="en-US" sz="1000" baseline="0" dirty="0" smtClean="0">
                <a:latin typeface="Lucida Sans"/>
              </a:rPr>
              <a:t> </a:t>
            </a:r>
            <a:r>
              <a:rPr lang="en-US" sz="1000" dirty="0" smtClean="0">
                <a:latin typeface="Lucida Sans"/>
              </a:rPr>
              <a:t>According to the Adobe Security Bulletin, what are the adverse effects of this malware? </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According to the bulletin: “Successful exploitation could cause a crash and potentially allow an attacker to take control of the affected system.  We are aware of reports that this vulnerability is being actively exploited in the wild via drive-by-download attacks against systems running Internet Explorer and Firefox on Windows 8.1 and below.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3599258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2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5.</a:t>
            </a:r>
            <a:r>
              <a:rPr lang="en-US" sz="1000" baseline="0" dirty="0" smtClean="0">
                <a:latin typeface="Lucida Sans"/>
              </a:rPr>
              <a:t> </a:t>
            </a:r>
            <a:r>
              <a:rPr lang="en-US" sz="1000" dirty="0" smtClean="0">
                <a:latin typeface="Lucida Sans"/>
              </a:rPr>
              <a:t>Which release or releases are the vulnerable ones?</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From Adobe Support: A critical vulnerability known as CVE-2015-0311</a:t>
            </a:r>
            <a:r>
              <a:rPr lang="en-US" sz="1000" baseline="0" dirty="0" smtClean="0">
                <a:latin typeface="Lucida Sans"/>
              </a:rPr>
              <a:t> </a:t>
            </a:r>
            <a:r>
              <a:rPr lang="en-US" sz="1000" dirty="0" smtClean="0">
                <a:latin typeface="Lucida Sans"/>
              </a:rPr>
              <a:t>exists in Adobe Flash Player 16.0.0.287 and earlier versions for Windows and Macintosh.</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6.</a:t>
            </a:r>
            <a:r>
              <a:rPr lang="en-US" sz="1000" baseline="0" dirty="0" smtClean="0">
                <a:latin typeface="Lucida Sans"/>
              </a:rPr>
              <a:t> </a:t>
            </a:r>
            <a:r>
              <a:rPr lang="en-US" sz="1000" dirty="0" smtClean="0">
                <a:latin typeface="Lucida Sans"/>
              </a:rPr>
              <a:t>What are some ways to detect whether a computer has been infected by this vulnerability?</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Several symptoms of this infection are (A) Many pop-ups and advertisements (B) Browser redirects automatically (C) Allows in other malware (D) Steals data (E) Disable functions on various applications (F) Random system crashes.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2232569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2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7.</a:t>
            </a:r>
            <a:r>
              <a:rPr lang="en-US" sz="1000" baseline="0" dirty="0" smtClean="0">
                <a:latin typeface="Lucida Sans"/>
              </a:rPr>
              <a:t> </a:t>
            </a:r>
            <a:r>
              <a:rPr lang="en-US" sz="1000" dirty="0" smtClean="0">
                <a:latin typeface="Lucida Sans"/>
              </a:rPr>
              <a:t>What are the two ways your users can get the update? </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Again, in the bulletin if you have auto-update it will be installed automatically. Or you can manually update Flash. </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8.</a:t>
            </a:r>
            <a:r>
              <a:rPr lang="en-US" sz="1000" baseline="0" dirty="0" smtClean="0">
                <a:latin typeface="Lucida Sans"/>
              </a:rPr>
              <a:t> </a:t>
            </a:r>
            <a:r>
              <a:rPr lang="en-US" sz="1000" dirty="0" smtClean="0">
                <a:latin typeface="Lucida Sans"/>
              </a:rPr>
              <a:t>Based on your CSIRT policies, how will you communicate about this incident to your users? </a:t>
            </a:r>
          </a:p>
          <a:p>
            <a:pPr lvl="0">
              <a:buSzTx/>
              <a:buFont typeface="Arial" charset="0"/>
              <a:buNone/>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The answer to this will depend on your organization’s policies. You might send out an informal email or post a notification on the internal home page.  Another option is to leave it to the IT Security Group to assure compliance.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19</a:t>
            </a:fld>
            <a:endParaRPr lang="en-US" altLang="en-US" sz="800" dirty="0">
              <a:latin typeface="Lucida Sans"/>
            </a:endParaRPr>
          </a:p>
        </p:txBody>
      </p:sp>
    </p:spTree>
    <p:extLst>
      <p:ext uri="{BB962C8B-B14F-4D97-AF65-F5344CB8AC3E}">
        <p14:creationId xmlns:p14="http://schemas.microsoft.com/office/powerpoint/2010/main" val="4061543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077709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0" fontAlgn="base" latinLnBrk="0" hangingPunct="0">
              <a:lnSpc>
                <a:spcPct val="100000"/>
              </a:lnSpc>
              <a:spcBef>
                <a:spcPct val="30000"/>
              </a:spcBef>
              <a:spcAft>
                <a:spcPct val="0"/>
              </a:spcAft>
              <a:buClrTx/>
              <a:buSzTx/>
              <a:buFontTx/>
              <a:buNone/>
              <a:tabLst/>
              <a:defRPr/>
            </a:pPr>
            <a:r>
              <a:rPr lang="en-US" altLang="en-US" sz="1000" b="1" baseline="0" dirty="0" smtClean="0">
                <a:latin typeface="Lucida Sans"/>
                <a:cs typeface="Arial" charset="0"/>
              </a:rPr>
              <a:t>Scenario 2 Question Review: </a:t>
            </a:r>
            <a:r>
              <a:rPr lang="en-US" altLang="en-US" sz="1000" b="0" i="1" dirty="0" smtClean="0">
                <a:latin typeface="Lucida Sans"/>
                <a:cs typeface="Arial" charset="0"/>
              </a:rPr>
              <a:t>2 to 4 minutes</a:t>
            </a:r>
          </a:p>
          <a:p>
            <a:pPr marL="0" marR="0" lvl="1" indent="0" algn="l" defTabSz="457200" rtl="0" eaLnBrk="0" fontAlgn="base" latinLnBrk="0" hangingPunct="0">
              <a:lnSpc>
                <a:spcPct val="100000"/>
              </a:lnSpc>
              <a:spcBef>
                <a:spcPct val="30000"/>
              </a:spcBef>
              <a:spcAft>
                <a:spcPct val="0"/>
              </a:spcAft>
              <a:buClrTx/>
              <a:buSzTx/>
              <a:buFontTx/>
              <a:buNone/>
              <a:tabLst/>
              <a:defRPr/>
            </a:pPr>
            <a:endParaRPr lang="en-US" sz="1000" dirty="0" smtClean="0">
              <a:latin typeface="Lucida San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Say: </a:t>
            </a:r>
            <a:r>
              <a:rPr lang="en-US" sz="1000" dirty="0" smtClean="0">
                <a:latin typeface="Lucida Sans"/>
              </a:rPr>
              <a:t>9.</a:t>
            </a:r>
            <a:r>
              <a:rPr lang="en-US" sz="1000" baseline="0" dirty="0" smtClean="0">
                <a:latin typeface="Lucida Sans"/>
              </a:rPr>
              <a:t> </a:t>
            </a:r>
            <a:r>
              <a:rPr lang="en-US" sz="1000" dirty="0" smtClean="0">
                <a:latin typeface="Lucida Sans"/>
              </a:rPr>
              <a:t>What other useful information did you learn along the way that you can share? </a:t>
            </a: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Wait for student responses then emphasize</a:t>
            </a:r>
            <a:r>
              <a:rPr lang="en-US" sz="1000" b="1" baseline="0" dirty="0" smtClean="0">
                <a:latin typeface="Lucida Sans"/>
              </a:rPr>
              <a:t>: </a:t>
            </a:r>
            <a:r>
              <a:rPr lang="en-US" sz="1000" dirty="0" smtClean="0">
                <a:latin typeface="Lucida Sans"/>
              </a:rPr>
              <a:t>This is freeform. In addition to getting insights from the class you may also have your own comments. A few notes: be cautious with vendors and applications which often have security issues and updates; you can’t ban them from your organization but you can pay special attention to them. </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extLst>
      <p:ext uri="{BB962C8B-B14F-4D97-AF65-F5344CB8AC3E}">
        <p14:creationId xmlns:p14="http://schemas.microsoft.com/office/powerpoint/2010/main" val="735940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Now that we’ve stepped through two scenarios, how can dividing information into primary, secondary, and tertiary help in scenarios like the ones you’ve experienced in this lab? How will using this methodology</a:t>
            </a:r>
            <a:r>
              <a:rPr lang="en-US" sz="1000" baseline="0" dirty="0" smtClean="0">
                <a:latin typeface="Lucida Sans"/>
              </a:rPr>
              <a:t> help you when responding to an actual incident?</a:t>
            </a:r>
            <a:endParaRPr lang="en-US" sz="10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Sample answers: </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Breaking information down into primary, secondary, and tertiary allows you to evaluate the validity of the information from different angles.</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Reactive information gathering is critical in cases like these, but you will also want to perform proactive information gathering to stay ahead of vulnerabilities.</a:t>
            </a:r>
          </a:p>
        </p:txBody>
      </p:sp>
      <p:sp>
        <p:nvSpPr>
          <p:cNvPr id="6"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7"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23</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624013" y="557213"/>
            <a:ext cx="3609975" cy="2706687"/>
          </a:xfrm>
          <a:ln/>
        </p:spPr>
      </p:sp>
      <p:sp>
        <p:nvSpPr>
          <p:cNvPr id="21507" name="Rectangle 3"/>
          <p:cNvSpPr>
            <a:spLocks noGrp="1" noChangeArrowheads="1"/>
          </p:cNvSpPr>
          <p:nvPr>
            <p:ph type="body" idx="1"/>
          </p:nvPr>
        </p:nvSpPr>
        <p:spPr>
          <a:xfrm>
            <a:off x="553453" y="3753853"/>
            <a:ext cx="5751094" cy="484531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Lab</a:t>
            </a:r>
            <a:r>
              <a:rPr lang="en-US" altLang="en-US" sz="900" b="1" baseline="0" dirty="0" smtClean="0">
                <a:latin typeface="Lucida Sans"/>
                <a:cs typeface="Arial" charset="0"/>
              </a:rPr>
              <a:t> Introduction</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i="1" dirty="0" smtClean="0">
              <a:latin typeface="Lucida Sans"/>
              <a:cs typeface="Arial" charset="0"/>
            </a:endParaRPr>
          </a:p>
          <a:p>
            <a:pPr eaLnBrk="1" hangingPunct="1">
              <a:defRPr/>
            </a:pPr>
            <a:r>
              <a:rPr lang="en-US" altLang="en-US" sz="900" b="1" i="0" dirty="0" smtClean="0">
                <a:latin typeface="Lucida Sans"/>
                <a:cs typeface="Arial" charset="0"/>
              </a:rPr>
              <a:t>Pass out Lab</a:t>
            </a:r>
            <a:r>
              <a:rPr lang="en-US" altLang="en-US" sz="900" b="1" i="0" baseline="0" dirty="0" smtClean="0">
                <a:latin typeface="Lucida Sans"/>
                <a:cs typeface="Arial" charset="0"/>
              </a:rPr>
              <a:t> Student Guides.</a:t>
            </a:r>
            <a:endParaRPr lang="en-US" altLang="en-US" sz="900" i="1" dirty="0" smtClean="0">
              <a:latin typeface="Lucida Sans"/>
              <a:cs typeface="Arial" charset="0"/>
            </a:endParaRPr>
          </a:p>
          <a:p>
            <a:pPr eaLnBrk="1" hangingPunct="1">
              <a:defRPr/>
            </a:pPr>
            <a:endParaRPr lang="en-US" altLang="en-US" sz="900" b="1" i="0" dirty="0" smtClean="0">
              <a:latin typeface="Lucida Sans"/>
              <a:cs typeface="Arial" charset="0"/>
            </a:endParaRPr>
          </a:p>
          <a:p>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Open your Lab Student Guide for Module 4. I will guide you through each step. </a:t>
            </a:r>
            <a:r>
              <a:rPr lang="en-US" altLang="en-US" sz="900" dirty="0" smtClean="0">
                <a:latin typeface="Lucida Sans"/>
              </a:rPr>
              <a:t>Each individual</a:t>
            </a:r>
            <a:r>
              <a:rPr lang="en-US" altLang="en-US" sz="900" baseline="0" dirty="0" smtClean="0">
                <a:latin typeface="Lucida Sans"/>
              </a:rPr>
              <a:t> or team will likely have a slightly different answer to specific questions and take a slightly different approach. </a:t>
            </a:r>
            <a:r>
              <a:rPr lang="en-US" sz="900" kern="1200" dirty="0" smtClean="0">
                <a:solidFill>
                  <a:schemeClr val="tx1"/>
                </a:solidFill>
                <a:effectLst/>
                <a:latin typeface="Lucida Sans"/>
              </a:rPr>
              <a:t>We will discuss these differing approaches at the end of the lab so you can gain experience from your fellow students.  </a:t>
            </a:r>
          </a:p>
          <a:p>
            <a:endParaRPr lang="en-US" altLang="en-US" sz="900" baseline="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I’d</a:t>
            </a:r>
            <a:r>
              <a:rPr lang="en-US" sz="900" baseline="0" dirty="0" smtClean="0">
                <a:latin typeface="Lucida Sans"/>
              </a:rPr>
              <a:t> like you to </a:t>
            </a:r>
            <a:r>
              <a:rPr lang="en-US" sz="900" dirty="0" smtClean="0">
                <a:latin typeface="Lucida Sans"/>
              </a:rPr>
              <a:t>split into small groups [2</a:t>
            </a:r>
            <a:r>
              <a:rPr lang="en-US" sz="900" baseline="0" dirty="0" smtClean="0">
                <a:latin typeface="Lucida Sans"/>
              </a:rPr>
              <a:t> to 4 people based on the room]</a:t>
            </a:r>
            <a:r>
              <a:rPr lang="en-US" sz="900" dirty="0" smtClean="0">
                <a:latin typeface="Lucida Sans"/>
              </a:rPr>
              <a:t>. As a team, you will review the scenario and analyze the information given to you. </a:t>
            </a:r>
          </a:p>
          <a:p>
            <a:endParaRPr lang="en-US" sz="9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900" dirty="0" smtClean="0">
                <a:latin typeface="Lucida Sans"/>
              </a:rPr>
              <a:t>You will take two scenarios and answer questions methodically in response to the situations and information for each incident. </a:t>
            </a:r>
            <a:r>
              <a:rPr lang="en-US" altLang="en-US" sz="900" b="0" baseline="0" dirty="0" smtClean="0">
                <a:latin typeface="Lucida Sans"/>
                <a:cs typeface="Arial" charset="0"/>
              </a:rPr>
              <a:t>Once we have completed the exercise, we will discuss the answers so you can learn more from others in the class. </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Any questions? [Answer questions briefly.]</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And now, let’s get started!</a:t>
            </a:r>
            <a:endParaRPr lang="en-US" altLang="en-US" sz="900" b="0" dirty="0" smtClean="0">
              <a:latin typeface="Lucida Sans"/>
              <a:cs typeface="Arial" charset="0"/>
            </a:endParaRPr>
          </a:p>
          <a:p>
            <a:endParaRPr lang="en-US" altLang="en-US" sz="900" baseline="0" dirty="0" smtClean="0">
              <a:latin typeface="Lucida Sans"/>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rPr>
              <a:t>For Each Scenario</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 </a:t>
            </a:r>
            <a:r>
              <a:rPr lang="en-US" altLang="en-US" sz="1000" i="1" dirty="0" smtClean="0">
                <a:latin typeface="Lucida Sans"/>
                <a:cs typeface="Arial" charset="0"/>
              </a:rPr>
              <a:t>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For each question in each scenario, you will also want to think through:</a:t>
            </a:r>
          </a:p>
          <a:p>
            <a:pPr eaLnBrk="1" hangingPunct="1">
              <a:defRPr/>
            </a:pPr>
            <a:r>
              <a:rPr lang="en-US" altLang="en-US" sz="1000" b="0" baseline="0" dirty="0" smtClean="0">
                <a:latin typeface="Lucida Sans"/>
                <a:cs typeface="Arial" charset="0"/>
              </a:rPr>
              <a:t>Which tools are appropriate for investigating the information presented in this question? Refer to the Resource Guide and feel free to add tools you like that are not on our list.  </a:t>
            </a:r>
          </a:p>
          <a:p>
            <a:pPr eaLnBrk="1" hangingPunct="1">
              <a:defRPr/>
            </a:pPr>
            <a:r>
              <a:rPr lang="en-US" altLang="en-US" sz="1000" b="0" baseline="0" dirty="0" smtClean="0">
                <a:latin typeface="Lucida Sans"/>
                <a:cs typeface="Arial" charset="0"/>
              </a:rPr>
              <a:t>(1) Would you categorize this information as primary, secondary or tertiary? Recall:</a:t>
            </a:r>
          </a:p>
          <a:p>
            <a:pPr eaLnBrk="1" hangingPunct="1">
              <a:defRPr/>
            </a:pPr>
            <a:r>
              <a:rPr lang="en-US" altLang="en-US" sz="1000" b="0" baseline="0" dirty="0" smtClean="0">
                <a:latin typeface="Lucida Sans"/>
                <a:cs typeface="Arial" charset="0"/>
              </a:rPr>
              <a:t>(2) Primary means the original source of a vulnerability, likely a person or a bulletin.</a:t>
            </a:r>
          </a:p>
          <a:p>
            <a:pPr eaLnBrk="1" hangingPunct="1">
              <a:defRPr/>
            </a:pPr>
            <a:r>
              <a:rPr lang="en-US" altLang="en-US" sz="1000" b="0" baseline="0" dirty="0" smtClean="0">
                <a:latin typeface="Lucida Sans"/>
                <a:cs typeface="Arial" charset="0"/>
              </a:rPr>
              <a:t>(3) Secondary means information derived from that primary information or from a security database, article or journal.</a:t>
            </a:r>
          </a:p>
          <a:p>
            <a:pPr eaLnBrk="1" hangingPunct="1">
              <a:defRPr/>
            </a:pPr>
            <a:r>
              <a:rPr lang="en-US" altLang="en-US" sz="1000" b="0" baseline="0" dirty="0" smtClean="0">
                <a:latin typeface="Lucida Sans"/>
                <a:cs typeface="Arial" charset="0"/>
              </a:rPr>
              <a:t>(4) Tertiary means information derived from secondary information, such as a synthesis of a number of articles.</a:t>
            </a: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baseline="0" dirty="0" smtClean="0">
                <a:latin typeface="Lucida Sans"/>
                <a:cs typeface="Arial" charset="0"/>
              </a:rPr>
              <a:t>Scenario 1: Incident Mitigation: </a:t>
            </a:r>
            <a:r>
              <a:rPr lang="en-US" altLang="en-US" sz="1000" b="0" i="1" dirty="0" smtClean="0">
                <a:latin typeface="Lucida Sans"/>
                <a:cs typeface="Arial" charset="0"/>
              </a:rPr>
              <a:t>2</a:t>
            </a:r>
            <a:r>
              <a:rPr lang="en-US" altLang="en-US" sz="1000" i="1" dirty="0" smtClean="0">
                <a:latin typeface="Lucida Sans"/>
                <a:cs typeface="Arial" charset="0"/>
              </a:rPr>
              <a:t>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Scenario 1: </a:t>
            </a:r>
            <a:r>
              <a:rPr lang="en-US" sz="1000" kern="1200" dirty="0" smtClean="0">
                <a:solidFill>
                  <a:schemeClr val="tx1"/>
                </a:solidFill>
                <a:effectLst/>
                <a:latin typeface="Lucida Sans"/>
              </a:rPr>
              <a:t>You are scanning your network traffic log file and notice there is a system within your organization that is performing downloads from unusual domains on the Internet. </a:t>
            </a:r>
          </a:p>
          <a:p>
            <a:r>
              <a:rPr lang="en-US" sz="1000" kern="1200" dirty="0" smtClean="0">
                <a:solidFill>
                  <a:schemeClr val="tx1"/>
                </a:solidFill>
                <a:effectLst/>
                <a:latin typeface="Lucida Sans"/>
              </a:rPr>
              <a:t>(1) You look up and find the system is Joan’s computer in Finance. </a:t>
            </a:r>
          </a:p>
          <a:p>
            <a:r>
              <a:rPr lang="en-US" sz="1000" kern="1200" dirty="0" smtClean="0">
                <a:solidFill>
                  <a:schemeClr val="tx1"/>
                </a:solidFill>
                <a:effectLst/>
                <a:latin typeface="Lucida Sans"/>
              </a:rPr>
              <a:t>(2) When you go to Joan’s machine you see that her antivirus and system update processes are not active and those are on by default in your organization.  </a:t>
            </a:r>
          </a:p>
          <a:p>
            <a:r>
              <a:rPr lang="en-US" sz="1000" kern="1200" dirty="0" smtClean="0">
                <a:solidFill>
                  <a:schemeClr val="tx1"/>
                </a:solidFill>
                <a:effectLst/>
                <a:latin typeface="Lucida Sans"/>
              </a:rPr>
              <a:t>(3) You look back in the network history and discover the first download was trafficconverter.biz and from then on there was the strange download every day. </a:t>
            </a:r>
          </a:p>
          <a:p>
            <a:r>
              <a:rPr lang="en-US" sz="1000" kern="1200" dirty="0" smtClean="0">
                <a:solidFill>
                  <a:schemeClr val="tx1"/>
                </a:solidFill>
                <a:effectLst/>
                <a:latin typeface="Lucida Sans"/>
              </a:rPr>
              <a:t>(4) You create a hash of the executable; the </a:t>
            </a:r>
            <a:r>
              <a:rPr lang="en-US" sz="1000" b="0" kern="1200" dirty="0" smtClean="0">
                <a:solidFill>
                  <a:schemeClr val="tx1"/>
                </a:solidFill>
                <a:effectLst/>
                <a:latin typeface="Lucida Sans"/>
              </a:rPr>
              <a:t>hash is </a:t>
            </a:r>
            <a:r>
              <a:rPr lang="en-US" sz="1000" b="0" u="sng" kern="1200" dirty="0" smtClean="0">
                <a:solidFill>
                  <a:schemeClr val="tx1"/>
                </a:solidFill>
                <a:effectLst/>
                <a:latin typeface="Lucida Sans"/>
              </a:rPr>
              <a:t>59c23e92625559f541b0cbed46f07dcf</a:t>
            </a:r>
            <a:r>
              <a:rPr lang="en-US" sz="1000" b="0" kern="1200" dirty="0" smtClean="0">
                <a:solidFill>
                  <a:schemeClr val="tx1"/>
                </a:solidFill>
                <a:effectLst/>
                <a:latin typeface="Lucida Sans"/>
              </a:rPr>
              <a:t>. </a:t>
            </a:r>
            <a:r>
              <a:rPr lang="en-US" sz="1000" kern="1200" dirty="0" smtClean="0">
                <a:solidFill>
                  <a:schemeClr val="tx1"/>
                </a:solidFill>
                <a:effectLst/>
                <a:latin typeface="Lucida Sans"/>
              </a:rPr>
              <a:t>You find out that Norton named this worm “Conficker” and Symantec called it “W32.Downadup.”</a:t>
            </a:r>
            <a:endParaRPr lang="en-US" sz="1000" kern="1200" dirty="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576388" y="762000"/>
            <a:ext cx="3705225" cy="2778125"/>
          </a:xfrm>
          <a:ln/>
        </p:spPr>
      </p:sp>
      <p:sp>
        <p:nvSpPr>
          <p:cNvPr id="21507" name="Rectangle 3"/>
          <p:cNvSpPr>
            <a:spLocks noGrp="1" noChangeArrowheads="1"/>
          </p:cNvSpPr>
          <p:nvPr>
            <p:ph type="body" idx="1"/>
          </p:nvPr>
        </p:nvSpPr>
        <p:spPr>
          <a:xfrm>
            <a:off x="914400" y="3898232"/>
            <a:ext cx="5029200" cy="470093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baseline="0" dirty="0" smtClean="0">
                <a:latin typeface="Lucida Sans"/>
                <a:cs typeface="Arial" charset="0"/>
              </a:rPr>
              <a:t>Scenario 1 Questions: Incident Mitigation: </a:t>
            </a:r>
            <a:r>
              <a:rPr lang="en-US" altLang="en-US" sz="900" b="0" i="1" dirty="0" smtClean="0">
                <a:latin typeface="Lucida Sans"/>
                <a:cs typeface="Arial" charset="0"/>
              </a:rPr>
              <a:t>17 </a:t>
            </a:r>
            <a:r>
              <a:rPr lang="en-US" altLang="en-US" sz="900" i="1" dirty="0" smtClean="0">
                <a:latin typeface="Lucida Sans"/>
                <a:cs typeface="Arial" charset="0"/>
              </a:rPr>
              <a:t>minutes</a:t>
            </a:r>
            <a:endParaRPr lang="en-US" altLang="en-US" sz="900" b="1" i="0" dirty="0" smtClean="0">
              <a:latin typeface="Lucida Sans"/>
              <a:cs typeface="Arial" charset="0"/>
            </a:endParaRPr>
          </a:p>
          <a:p>
            <a:pPr eaLnBrk="1" hangingPunct="1">
              <a:defRPr/>
            </a:pPr>
            <a:endParaRPr lang="en-US" altLang="en-US" sz="900" b="1" i="0" dirty="0" smtClean="0">
              <a:latin typeface="Lucida Sans"/>
              <a:cs typeface="Arial" charset="0"/>
            </a:endParaRPr>
          </a:p>
          <a:p>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Here are the questions for Scenario 1:</a:t>
            </a:r>
          </a:p>
          <a:p>
            <a:pPr marL="514350" lvl="0" indent="-514350">
              <a:buSzTx/>
              <a:buFont typeface="+mj-lt"/>
              <a:buAutoNum type="arabicPeriod"/>
              <a:defRPr/>
            </a:pPr>
            <a:r>
              <a:rPr lang="en-US" sz="900" dirty="0" smtClean="0">
                <a:latin typeface="Lucida Sans"/>
              </a:rPr>
              <a:t>What can you find out from the network traffic log file?</a:t>
            </a:r>
          </a:p>
          <a:p>
            <a:pPr marL="514350" lvl="0" indent="-514350">
              <a:buSzTx/>
              <a:buFont typeface="+mj-lt"/>
              <a:buAutoNum type="arabicPeriod"/>
              <a:defRPr/>
            </a:pPr>
            <a:r>
              <a:rPr lang="en-US" sz="900" dirty="0" smtClean="0">
                <a:latin typeface="Lucida Sans"/>
              </a:rPr>
              <a:t>How could you determine that it was Joan’s machine? </a:t>
            </a:r>
          </a:p>
          <a:p>
            <a:pPr marL="514350" lvl="0" indent="-514350">
              <a:buSzTx/>
              <a:buFont typeface="+mj-lt"/>
              <a:buAutoNum type="arabicPeriod"/>
              <a:defRPr/>
            </a:pPr>
            <a:r>
              <a:rPr lang="en-US" sz="900" dirty="0" smtClean="0">
                <a:latin typeface="Lucida Sans"/>
              </a:rPr>
              <a:t>Is there any general information on the Web about malware that “disables antivirus software?” </a:t>
            </a:r>
          </a:p>
          <a:p>
            <a:pPr marL="514350" lvl="0" indent="-514350">
              <a:buSzTx/>
              <a:buFont typeface="+mj-lt"/>
              <a:buAutoNum type="arabicPeriod"/>
              <a:defRPr/>
            </a:pPr>
            <a:r>
              <a:rPr lang="en-US" sz="900" dirty="0" smtClean="0">
                <a:latin typeface="Lucida Sans"/>
              </a:rPr>
              <a:t>What does a search indicate about the </a:t>
            </a:r>
            <a:r>
              <a:rPr lang="en-US" sz="900" u="sng" dirty="0" smtClean="0">
                <a:latin typeface="Lucida Sans"/>
              </a:rPr>
              <a:t>trafficconverter.biz</a:t>
            </a:r>
            <a:r>
              <a:rPr lang="en-US" sz="900" dirty="0" smtClean="0">
                <a:latin typeface="Lucida Sans"/>
              </a:rPr>
              <a:t> site?</a:t>
            </a:r>
          </a:p>
          <a:p>
            <a:pPr marL="514350" lvl="0" indent="-514350">
              <a:buSzTx/>
              <a:buFont typeface="+mj-lt"/>
              <a:buAutoNum type="arabicPeriod"/>
              <a:defRPr/>
            </a:pPr>
            <a:r>
              <a:rPr lang="en-US" sz="900" dirty="0" smtClean="0">
                <a:latin typeface="Lucida Sans"/>
              </a:rPr>
              <a:t>What can you find out from the hash and what does it tell you?	</a:t>
            </a:r>
          </a:p>
          <a:p>
            <a:pPr marL="514350" lvl="0" indent="-514350">
              <a:buSzTx/>
              <a:buFont typeface="+mj-lt"/>
              <a:buAutoNum type="arabicPeriod"/>
              <a:defRPr/>
            </a:pPr>
            <a:r>
              <a:rPr lang="en-US" sz="900" dirty="0" smtClean="0">
                <a:latin typeface="Lucida Sans"/>
              </a:rPr>
              <a:t>What type of file is it and where does it run?</a:t>
            </a:r>
          </a:p>
          <a:p>
            <a:pPr marL="514350" lvl="0" indent="-514350">
              <a:buSzTx/>
              <a:buFont typeface="+mj-lt"/>
              <a:buAutoNum type="arabicPeriod"/>
              <a:defRPr/>
            </a:pPr>
            <a:r>
              <a:rPr lang="en-US" sz="900" dirty="0" smtClean="0">
                <a:latin typeface="Lucida Sans"/>
              </a:rPr>
              <a:t>What are the vulnerabilities that were exploited? </a:t>
            </a:r>
          </a:p>
          <a:p>
            <a:pPr marL="514350" lvl="0" indent="-514350">
              <a:buSzTx/>
              <a:buFont typeface="+mj-lt"/>
              <a:buAutoNum type="arabicPeriod"/>
              <a:defRPr/>
            </a:pPr>
            <a:r>
              <a:rPr lang="en-US" sz="900" dirty="0" smtClean="0">
                <a:latin typeface="Lucida Sans"/>
              </a:rPr>
              <a:t>What could have been done to prevent this incident from arising within your organization? </a:t>
            </a:r>
          </a:p>
          <a:p>
            <a:pPr marL="514350" lvl="0" indent="-514350">
              <a:buSzTx/>
              <a:buFont typeface="+mj-lt"/>
              <a:buAutoNum type="arabicPeriod"/>
              <a:defRPr/>
            </a:pPr>
            <a:r>
              <a:rPr lang="en-US" sz="900" dirty="0" smtClean="0">
                <a:latin typeface="Lucida Sans"/>
              </a:rPr>
              <a:t>What is the family of the malware, e.g., is it a virus, Trojan, or other type of malware? </a:t>
            </a:r>
          </a:p>
          <a:p>
            <a:pPr marL="514350" lvl="0" indent="-514350">
              <a:buSzTx/>
              <a:buFont typeface="+mj-lt"/>
              <a:buAutoNum type="arabicPeriod"/>
              <a:defRPr/>
            </a:pPr>
            <a:r>
              <a:rPr lang="en-US" sz="900" dirty="0" smtClean="0">
                <a:latin typeface="Lucida Sans"/>
              </a:rPr>
              <a:t>Are your Windows 7 systems affected? </a:t>
            </a:r>
          </a:p>
          <a:p>
            <a:pPr marL="514350" lvl="0" indent="-514350">
              <a:buSzTx/>
              <a:buFont typeface="+mj-lt"/>
              <a:buAutoNum type="arabicPeriod"/>
              <a:defRPr/>
            </a:pPr>
            <a:r>
              <a:rPr lang="en-US" sz="900" dirty="0" smtClean="0">
                <a:latin typeface="Lucida Sans"/>
              </a:rPr>
              <a:t>How can you determine whether other machines in your organization are infected? </a:t>
            </a:r>
          </a:p>
          <a:p>
            <a:pPr marL="514350" lvl="0" indent="-514350">
              <a:buSzTx/>
              <a:buFont typeface="+mj-lt"/>
              <a:buAutoNum type="arabicPeriod"/>
              <a:defRPr/>
            </a:pPr>
            <a:r>
              <a:rPr lang="en-US" sz="900" dirty="0" smtClean="0">
                <a:latin typeface="Lucida Sans"/>
              </a:rPr>
              <a:t>Is this an advanced persistent threat,</a:t>
            </a:r>
            <a:r>
              <a:rPr lang="en-US" sz="900" baseline="0" dirty="0" smtClean="0">
                <a:latin typeface="Lucida Sans"/>
              </a:rPr>
              <a:t> or APT</a:t>
            </a:r>
            <a:r>
              <a:rPr lang="en-US" sz="900" dirty="0" smtClean="0">
                <a:latin typeface="Lucida Sans"/>
              </a:rPr>
              <a:t>? How can you tell? </a:t>
            </a:r>
          </a:p>
          <a:p>
            <a:pPr marL="514350" marR="0" lvl="0" indent="-514350" algn="l" defTabSz="457200" rtl="0" eaLnBrk="0" fontAlgn="base" latinLnBrk="0" hangingPunct="0">
              <a:lnSpc>
                <a:spcPct val="100000"/>
              </a:lnSpc>
              <a:spcBef>
                <a:spcPct val="30000"/>
              </a:spcBef>
              <a:spcAft>
                <a:spcPct val="0"/>
              </a:spcAft>
              <a:buClrTx/>
              <a:buSzTx/>
              <a:buFont typeface="+mj-lt"/>
              <a:buAutoNum type="arabicPeriod"/>
              <a:tabLst/>
              <a:defRPr/>
            </a:pPr>
            <a:r>
              <a:rPr lang="en-US" sz="900" dirty="0" smtClean="0">
                <a:latin typeface="Lucida Sans"/>
              </a:rPr>
              <a:t>What other useful information did you learn along the way that you can share? </a:t>
            </a:r>
          </a:p>
          <a:p>
            <a:pPr marL="0" indent="0">
              <a:buFont typeface="+mj-lt"/>
              <a:buNone/>
            </a:pPr>
            <a:endParaRPr lang="en-US" sz="900" kern="1200" dirty="0" smtClean="0">
              <a:solidFill>
                <a:schemeClr val="tx1"/>
              </a:solidFill>
              <a:effectLst/>
              <a:latin typeface="Lucida Sans"/>
            </a:endParaRPr>
          </a:p>
          <a:p>
            <a:pPr marL="0" marR="0" indent="0" algn="l" defTabSz="457200" rtl="0" eaLnBrk="0" fontAlgn="base" latinLnBrk="0" hangingPunct="0">
              <a:lnSpc>
                <a:spcPct val="100000"/>
              </a:lnSpc>
              <a:spcBef>
                <a:spcPct val="30000"/>
              </a:spcBef>
              <a:spcAft>
                <a:spcPct val="0"/>
              </a:spcAft>
              <a:buClrTx/>
              <a:buSzTx/>
              <a:buFont typeface="+mj-lt"/>
              <a:buNone/>
              <a:tabLst/>
              <a:defRPr/>
            </a:pPr>
            <a:r>
              <a:rPr lang="en-US" sz="900" b="1" dirty="0" smtClean="0">
                <a:latin typeface="Lucida Sans"/>
              </a:rPr>
              <a:t>Give students 15 minutes to talk through</a:t>
            </a:r>
            <a:r>
              <a:rPr lang="en-US" sz="900" b="1" baseline="0" dirty="0" smtClean="0">
                <a:latin typeface="Lucida Sans"/>
              </a:rPr>
              <a:t> the questions.</a:t>
            </a:r>
            <a:endParaRPr lang="en-US" sz="900" b="1" dirty="0" smtClean="0">
              <a:latin typeface="Lucida Sans"/>
            </a:endParaRPr>
          </a:p>
          <a:p>
            <a:pPr marL="0" indent="0">
              <a:buFont typeface="+mj-lt"/>
              <a:buNone/>
            </a:pPr>
            <a:endParaRPr lang="en-US" sz="900" kern="1200" dirty="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 Scenario 1 Question Review: </a:t>
            </a:r>
            <a:r>
              <a:rPr lang="en-US" altLang="en-US" sz="1000" b="0" i="1" dirty="0" smtClean="0">
                <a:latin typeface="Lucida Sans"/>
                <a:cs typeface="Arial" charset="0"/>
              </a:rPr>
              <a:t>2 to 4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a:spcAft>
                <a:spcPts val="600"/>
              </a:spcAft>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Now let’s review the answers to your questions.</a:t>
            </a:r>
            <a:endParaRPr lang="en-US" sz="1000" b="0" dirty="0" smtClean="0">
              <a:latin typeface="Lucida Sans"/>
            </a:endParaRPr>
          </a:p>
          <a:p>
            <a:pPr marL="0" lvl="0" indent="0">
              <a:buSzTx/>
              <a:buFont typeface="+mj-lt"/>
              <a:buNone/>
              <a:defRPr/>
            </a:pPr>
            <a:r>
              <a:rPr lang="en-US" sz="1000" dirty="0" smtClean="0">
                <a:latin typeface="Lucida Sans"/>
              </a:rPr>
              <a:t>1. What can you find out from the network traffic log file? </a:t>
            </a:r>
          </a:p>
          <a:p>
            <a:pPr marL="0" lvl="0" indent="0">
              <a:buSzTx/>
              <a:buFont typeface="+mj-lt"/>
              <a:buNone/>
              <a:defRPr/>
            </a:pPr>
            <a:r>
              <a:rPr lang="en-US" sz="1000" b="1" dirty="0" smtClean="0">
                <a:latin typeface="Lucida Sans"/>
              </a:rPr>
              <a:t>Wait for student responses then emphasize: </a:t>
            </a:r>
            <a:r>
              <a:rPr lang="en-US" sz="1000" dirty="0" smtClean="0">
                <a:latin typeface="Lucida Sans"/>
              </a:rPr>
              <a:t>Using a network traffic analyzer such as Wireshark will give you a wealth of information about the messages sent across your organization. First compare the traffic to known malicious domains and blacklisted IP addresses. In addition, malware will often open an http or https service from the infected machine. </a:t>
            </a:r>
          </a:p>
          <a:p>
            <a:pPr marL="0" lvl="0" indent="0">
              <a:buSzTx/>
              <a:buFont typeface="+mj-lt"/>
              <a:buNone/>
              <a:defRPr/>
            </a:pPr>
            <a:endParaRPr lang="en-US" sz="1000" dirty="0" smtClean="0">
              <a:latin typeface="Lucida Sans"/>
            </a:endParaRPr>
          </a:p>
          <a:p>
            <a:pPr marL="0" lvl="0" indent="0">
              <a:buSzTx/>
              <a:buFont typeface="+mj-lt"/>
              <a:buNone/>
              <a:defRPr/>
            </a:pPr>
            <a:r>
              <a:rPr lang="en-US" sz="1000" dirty="0" smtClean="0">
                <a:latin typeface="Lucida Sans"/>
              </a:rPr>
              <a:t>2. How could you determine that it was Joan’s machine? </a:t>
            </a:r>
          </a:p>
          <a:p>
            <a:pPr marL="0" lvl="0" indent="0">
              <a:buSzTx/>
              <a:buFont typeface="+mj-lt"/>
              <a:buNone/>
              <a:defRPr/>
            </a:pPr>
            <a:r>
              <a:rPr lang="en-US" sz="1000" b="1" dirty="0" smtClean="0">
                <a:latin typeface="Lucida Sans"/>
              </a:rPr>
              <a:t>Wait for student responses then emphasize: </a:t>
            </a:r>
            <a:r>
              <a:rPr lang="en-US" sz="1000" dirty="0" smtClean="0">
                <a:latin typeface="Lucida Sans"/>
              </a:rPr>
              <a:t>Check the proxy logs, your firewall or IPS to find the addresses which have communicated with the </a:t>
            </a:r>
            <a:r>
              <a:rPr lang="en-US" sz="1000" b="0" dirty="0" smtClean="0">
                <a:latin typeface="Lucida Sans"/>
              </a:rPr>
              <a:t>external malicious domain. </a:t>
            </a:r>
            <a:endParaRPr lang="en-US" sz="1000" b="1" dirty="0" smtClean="0">
              <a:latin typeface="Lucida Sans"/>
            </a:endParaRPr>
          </a:p>
        </p:txBody>
      </p:sp>
      <p:sp>
        <p:nvSpPr>
          <p:cNvPr id="8"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9"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114300" algn="l" defTabSz="457200" rtl="0" eaLnBrk="0" fontAlgn="base" latinLnBrk="0" hangingPunct="0">
              <a:lnSpc>
                <a:spcPct val="100000"/>
              </a:lnSpc>
              <a:spcBef>
                <a:spcPct val="30000"/>
              </a:spcBef>
              <a:spcAft>
                <a:spcPct val="0"/>
              </a:spcAft>
              <a:buClrTx/>
              <a:buSzTx/>
              <a:buFont typeface="+mj-lt"/>
              <a:buNone/>
              <a:tabLst/>
              <a:defRPr/>
            </a:pPr>
            <a:r>
              <a:rPr lang="en-US" altLang="en-US" sz="800" b="1" baseline="0" dirty="0" smtClean="0">
                <a:latin typeface="Lucida Sans"/>
                <a:cs typeface="Arial" charset="0"/>
              </a:rPr>
              <a:t>Scenario 1 Question Review: </a:t>
            </a:r>
            <a:r>
              <a:rPr lang="en-US" altLang="en-US" sz="800" b="0" i="1" dirty="0" smtClean="0">
                <a:latin typeface="Lucida Sans"/>
                <a:cs typeface="Arial" charset="0"/>
              </a:rPr>
              <a:t>3 to 6 minutes</a:t>
            </a:r>
          </a:p>
          <a:p>
            <a:pPr marL="0" lvl="0" indent="-114300">
              <a:buSzTx/>
              <a:buFont typeface="+mj-lt"/>
              <a:buNone/>
              <a:defRPr/>
            </a:pPr>
            <a:endParaRPr lang="en-US" sz="800" dirty="0" smtClean="0">
              <a:latin typeface="Lucida Sans"/>
            </a:endParaRPr>
          </a:p>
          <a:p>
            <a:pPr marL="0" lvl="0" indent="-114300">
              <a:buSzTx/>
              <a:buFont typeface="+mj-lt"/>
              <a:buNone/>
              <a:defRPr/>
            </a:pPr>
            <a:r>
              <a:rPr lang="en-US" sz="800" b="1" dirty="0" smtClean="0">
                <a:latin typeface="Lucida Sans"/>
              </a:rPr>
              <a:t>Say: </a:t>
            </a:r>
            <a:r>
              <a:rPr lang="en-US" sz="800" dirty="0" smtClean="0">
                <a:latin typeface="Lucida Sans"/>
              </a:rPr>
              <a:t>3. Is there any general information on the Web about malware that “disables antivirus software?” </a:t>
            </a:r>
          </a:p>
          <a:p>
            <a:pPr marL="0" lvl="0" indent="-114300">
              <a:buSzTx/>
              <a:buFont typeface="+mj-lt"/>
              <a:buNone/>
              <a:defRPr/>
            </a:pPr>
            <a:r>
              <a:rPr lang="en-US" sz="800" b="1" dirty="0" smtClean="0">
                <a:latin typeface="Lucida Sans"/>
              </a:rPr>
              <a:t>Wait for student responses then emphasize: </a:t>
            </a:r>
            <a:r>
              <a:rPr lang="en-US" sz="800" dirty="0" smtClean="0">
                <a:latin typeface="Lucida Sans"/>
              </a:rPr>
              <a:t>Zolex PC has a nice write-up: “It is quite common to see infected PCs that have their antivirus software disabled by a virus. The creators of viruses/malware are aware of many of the tools and software used to protect your PC against infections.  The creators of viruses/malware can specifically write their virus to disable your Antivirus software and others.  Viruses can also disable programs or tools that you may use to remove the infections. New variants and versions are released everyday on the internet thereby causing a delay as to when Antivirus software and other tools can be updated to combat the latest infections. In some cases you may even have to do a manual removal of the infection in order to use some of your tools.” Your conclusion is this is a very common feature of current generation malware. A couple of good sources for this particular attack are on Symantec and Microsoft websites: </a:t>
            </a:r>
          </a:p>
          <a:p>
            <a:pPr marL="0" lvl="0" indent="-114300">
              <a:buSzTx/>
              <a:buFont typeface="+mj-lt"/>
              <a:buNone/>
              <a:defRPr/>
            </a:pPr>
            <a:r>
              <a:rPr lang="en-US" sz="800" b="1" dirty="0" smtClean="0">
                <a:latin typeface="Lucida Sans"/>
              </a:rPr>
              <a:t>Emphasize</a:t>
            </a:r>
            <a:r>
              <a:rPr lang="en-US" sz="800" dirty="0" smtClean="0">
                <a:latin typeface="Lucida Sans"/>
              </a:rPr>
              <a:t> that these URLs are</a:t>
            </a:r>
            <a:r>
              <a:rPr lang="en-US" sz="800" baseline="0" dirty="0" smtClean="0">
                <a:latin typeface="Lucida Sans"/>
              </a:rPr>
              <a:t> available in the Resource Guide:</a:t>
            </a:r>
            <a:endParaRPr lang="en-US" sz="800" dirty="0" smtClean="0">
              <a:latin typeface="Lucida Sans"/>
            </a:endParaRPr>
          </a:p>
          <a:p>
            <a:pPr marL="0" lvl="0" indent="-114300">
              <a:buSzTx/>
              <a:buFont typeface="+mj-lt"/>
              <a:buNone/>
              <a:defRPr/>
            </a:pPr>
            <a:r>
              <a:rPr lang="en-US" sz="800" dirty="0" smtClean="0">
                <a:latin typeface="Lucida Sans"/>
              </a:rPr>
              <a:t>https://www.symantec.com/security_response/writeup.jsp?docid=2008-123015-3826-99&amp;tabid=2</a:t>
            </a:r>
            <a:r>
              <a:rPr lang="en-US" sz="800" baseline="0" dirty="0" smtClean="0">
                <a:latin typeface="Lucida Sans"/>
              </a:rPr>
              <a:t> </a:t>
            </a:r>
            <a:r>
              <a:rPr lang="en-US" sz="800" dirty="0" smtClean="0">
                <a:latin typeface="Lucida Sans"/>
              </a:rPr>
              <a:t>http://www.microsoft.com/security/portal/threat/encyclopedia/entry.aspx?Name=Worm%3aWin32%2fConficker.C#tab=2</a:t>
            </a:r>
          </a:p>
          <a:p>
            <a:pPr marL="0" lvl="0" indent="-114300">
              <a:buSzTx/>
              <a:buFont typeface="+mj-lt"/>
              <a:buNone/>
              <a:defRPr/>
            </a:pPr>
            <a:endParaRPr lang="en-US" sz="800" dirty="0" smtClean="0">
              <a:latin typeface="Lucida Sans"/>
            </a:endParaRPr>
          </a:p>
          <a:p>
            <a:pPr marL="0" lvl="0" indent="-114300">
              <a:buSzTx/>
              <a:buFont typeface="+mj-lt"/>
              <a:buNone/>
              <a:defRPr/>
            </a:pPr>
            <a:r>
              <a:rPr lang="en-US" sz="800" dirty="0" smtClean="0">
                <a:latin typeface="Lucida Sans"/>
              </a:rPr>
              <a:t>4. What does a search indicate about the </a:t>
            </a:r>
            <a:r>
              <a:rPr lang="en-US" sz="800" u="sng" dirty="0" smtClean="0">
                <a:latin typeface="Lucida Sans"/>
              </a:rPr>
              <a:t>trafficconverter.biz</a:t>
            </a:r>
            <a:r>
              <a:rPr lang="en-US" sz="800" dirty="0" smtClean="0">
                <a:latin typeface="Lucida Sans"/>
              </a:rPr>
              <a:t> site? </a:t>
            </a:r>
          </a:p>
          <a:p>
            <a:pPr marL="0" lvl="0" indent="-114300">
              <a:buSzTx/>
              <a:buFont typeface="+mj-lt"/>
              <a:buNone/>
              <a:defRPr/>
            </a:pPr>
            <a:r>
              <a:rPr lang="en-US" sz="800" b="1" dirty="0" smtClean="0">
                <a:latin typeface="Lucida Sans"/>
              </a:rPr>
              <a:t>Wait for student responses then emphasize: </a:t>
            </a:r>
            <a:r>
              <a:rPr lang="en-US" sz="800" dirty="0" smtClean="0">
                <a:latin typeface="Lucida Sans"/>
              </a:rPr>
              <a:t>Wikipedia for “Conficker” indicates the original variant “Conficker A” will download from this site. Subsequent versions of the virus are from pseudorandom domains so if you don’t detect the first download this may not be useful. </a:t>
            </a:r>
          </a:p>
          <a:p>
            <a:endParaRPr lang="en-US" sz="8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3768292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altLang="en-US" sz="1000" b="1" baseline="0" dirty="0" smtClean="0">
                <a:latin typeface="Lucida Sans"/>
                <a:cs typeface="Arial" charset="0"/>
              </a:rPr>
              <a:t>Scenario 1 Question Review: </a:t>
            </a:r>
            <a:r>
              <a:rPr lang="en-US" altLang="en-US" sz="1000" b="0" i="1" dirty="0" smtClean="0">
                <a:latin typeface="Lucida Sans"/>
                <a:cs typeface="Arial" charset="0"/>
              </a:rPr>
              <a:t>2 to 4 minutes</a:t>
            </a:r>
          </a:p>
          <a:p>
            <a:pPr lvl="0">
              <a:buSzTx/>
              <a:buFont typeface="Arial" charset="0"/>
              <a:buNone/>
              <a:defRPr/>
            </a:pPr>
            <a:endParaRPr lang="en-US" sz="1000"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5. What can you find out from the hash and what does it tell you?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Using a search engine was not terribly helpful – just a few files in German. Using VirusTotal, under “File Detail,” the text indicates the hash is for a Win32 DLL file for the Windows GUI subsystem. Other good sources are sites such as Microsoft, Symantec and Kaspersky. Also you can use a sandbox analysis on the hash. 	</a:t>
            </a:r>
          </a:p>
          <a:p>
            <a:pPr lvl="0">
              <a:buSzTx/>
              <a:buFont typeface="Arial" charset="0"/>
              <a:buNone/>
              <a:defRPr/>
            </a:pPr>
            <a:endParaRPr lang="en-US" sz="1000" b="1" dirty="0" smtClean="0">
              <a:latin typeface="Lucida Sans"/>
            </a:endParaRPr>
          </a:p>
          <a:p>
            <a:pPr lvl="0">
              <a:buSzTx/>
              <a:buFont typeface="Arial" charset="0"/>
              <a:buNone/>
              <a:defRPr/>
            </a:pPr>
            <a:r>
              <a:rPr lang="en-US" sz="1000" b="1" dirty="0" smtClean="0">
                <a:latin typeface="Lucida Sans"/>
              </a:rPr>
              <a:t>Say: </a:t>
            </a:r>
            <a:r>
              <a:rPr lang="en-US" sz="1000" dirty="0" smtClean="0">
                <a:latin typeface="Lucida Sans"/>
              </a:rPr>
              <a:t>6.</a:t>
            </a:r>
            <a:r>
              <a:rPr lang="en-US" sz="1000" baseline="0" dirty="0" smtClean="0">
                <a:latin typeface="Lucida Sans"/>
              </a:rPr>
              <a:t> </a:t>
            </a:r>
            <a:r>
              <a:rPr lang="en-US" sz="1000" dirty="0" smtClean="0">
                <a:latin typeface="Lucida Sans"/>
              </a:rPr>
              <a:t>What type of file is it and where does it run? </a:t>
            </a:r>
          </a:p>
          <a:p>
            <a:pPr lvl="0">
              <a:buSzTx/>
              <a:buFont typeface="Arial" charset="0"/>
              <a:buNone/>
              <a:defRPr/>
            </a:pPr>
            <a:r>
              <a:rPr lang="en-US" sz="1000" b="1" dirty="0" smtClean="0">
                <a:latin typeface="Lucida Sans"/>
              </a:rPr>
              <a:t>Wait for student responses then emphasize: </a:t>
            </a:r>
            <a:r>
              <a:rPr lang="en-US" sz="1000" dirty="0" smtClean="0">
                <a:latin typeface="Lucida Sans"/>
              </a:rPr>
              <a:t>It is a DLL and it attaches itself to the svchost.exe Windows executable.</a:t>
            </a:r>
          </a:p>
          <a:p>
            <a:endParaRPr lang="en-US" sz="1000" dirty="0">
              <a:latin typeface="Lucida Sans"/>
            </a:endParaRPr>
          </a:p>
        </p:txBody>
      </p:sp>
      <p:sp>
        <p:nvSpPr>
          <p:cNvPr id="5" name="Rectangle 6"/>
          <p:cNvSpPr>
            <a:spLocks noGrp="1" noChangeArrowheads="1"/>
          </p:cNvSpPr>
          <p:nvPr>
            <p:ph type="ftr" sz="quarter" idx="4"/>
          </p:nvPr>
        </p:nvSpPr>
        <p:spPr bwMode="auto">
          <a:xfrm>
            <a:off x="-1" y="8807516"/>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4, Working with Information Sources, Version 1, © 2016 FIRST</a:t>
            </a:r>
          </a:p>
        </p:txBody>
      </p:sp>
      <p:sp>
        <p:nvSpPr>
          <p:cNvPr id="6" name="Rectangle 7"/>
          <p:cNvSpPr>
            <a:spLocks noGrp="1" noChangeArrowheads="1"/>
          </p:cNvSpPr>
          <p:nvPr>
            <p:ph type="sldNum" sz="quarter" idx="5"/>
          </p:nvPr>
        </p:nvSpPr>
        <p:spPr bwMode="auto">
          <a:xfrm>
            <a:off x="3886200" y="8807516"/>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190716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318306887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11193705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1" y="6606625"/>
            <a:ext cx="3946849"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lumMod val="65000"/>
                    <a:lumOff val="35000"/>
                  </a:schemeClr>
                </a:solidFill>
                <a:effectLst/>
                <a:latin typeface="Lucida Sans"/>
                <a:ea typeface="ＭＳ Ｐゴシック" charset="-128"/>
                <a:cs typeface="+mn-cs"/>
              </a:rPr>
              <a:t>Lab 4, Working with Information Sources, Version 1.1, </a:t>
            </a:r>
            <a:r>
              <a:rPr lang="en-US" sz="800" dirty="0" smtClean="0">
                <a:solidFill>
                  <a:schemeClr val="tx1">
                    <a:lumMod val="65000"/>
                    <a:lumOff val="35000"/>
                  </a:schemeClr>
                </a:solidFill>
              </a:rPr>
              <a:t>© FIRST Inc.</a:t>
            </a:r>
          </a:p>
        </p:txBody>
      </p:sp>
    </p:spTree>
    <p:extLst>
      <p:ext uri="{BB962C8B-B14F-4D97-AF65-F5344CB8AC3E}">
        <p14:creationId xmlns:p14="http://schemas.microsoft.com/office/powerpoint/2010/main" val="205000618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8" r:id="rId7"/>
    <p:sldLayoutId id="2147483754" r:id="rId8"/>
    <p:sldLayoutId id="2147483756" r:id="rId9"/>
    <p:sldLayoutId id="2147483740" r:id="rId10"/>
    <p:sldLayoutId id="2147483741" r:id="rId11"/>
    <p:sldLayoutId id="2147483743" r:id="rId12"/>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4: </a:t>
            </a:r>
            <a:br>
              <a:rPr lang="en-US" altLang="en-US" dirty="0" smtClean="0"/>
            </a:br>
            <a:r>
              <a:rPr lang="en-US" altLang="en-US" dirty="0" smtClean="0"/>
              <a:t>Working with Information Sources</a:t>
            </a:r>
          </a:p>
        </p:txBody>
      </p:sp>
      <p:sp>
        <p:nvSpPr>
          <p:cNvPr id="2" name="Subtitle 1"/>
          <p:cNvSpPr>
            <a:spLocks noGrp="1"/>
          </p:cNvSpPr>
          <p:nvPr>
            <p:ph type="subTitle" idx="1"/>
          </p:nvPr>
        </p:nvSpPr>
        <p:spPr/>
        <p:txBody>
          <a:bodyPr/>
          <a:lstStyle/>
          <a:p>
            <a:endParaRPr lang="en-GB"/>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7"/>
              <a:defRPr/>
            </a:pPr>
            <a:r>
              <a:rPr lang="en-US" sz="2800" dirty="0" smtClean="0"/>
              <a:t>What are </a:t>
            </a:r>
            <a:r>
              <a:rPr lang="en-US" sz="2800" dirty="0"/>
              <a:t>the </a:t>
            </a:r>
            <a:r>
              <a:rPr lang="en-US" sz="2800" dirty="0" smtClean="0"/>
              <a:t>vulnerabilities that were exploited</a:t>
            </a:r>
            <a:r>
              <a:rPr lang="en-US" sz="2800" dirty="0"/>
              <a:t>? </a:t>
            </a:r>
            <a:br>
              <a:rPr lang="en-US" sz="2800" dirty="0"/>
            </a:br>
            <a:endParaRPr lang="en-US" sz="2800" dirty="0"/>
          </a:p>
          <a:p>
            <a:pPr marL="800100" lvl="1" indent="-457200">
              <a:buSzTx/>
              <a:buFont typeface="+mj-lt"/>
              <a:buAutoNum type="arabicPeriod" startAt="7"/>
              <a:defRPr/>
            </a:pPr>
            <a:r>
              <a:rPr lang="en-US" sz="2800" dirty="0" smtClean="0"/>
              <a:t>What </a:t>
            </a:r>
            <a:r>
              <a:rPr lang="en-US" sz="2800" dirty="0"/>
              <a:t>could have been done to prevent this incident from arising within your organization? </a:t>
            </a:r>
          </a:p>
        </p:txBody>
      </p:sp>
    </p:spTree>
    <p:extLst>
      <p:ext uri="{BB962C8B-B14F-4D97-AF65-F5344CB8AC3E}">
        <p14:creationId xmlns:p14="http://schemas.microsoft.com/office/powerpoint/2010/main" val="4234693035"/>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914400" lvl="1" indent="-571500">
              <a:buSzTx/>
              <a:buFont typeface="+mj-lt"/>
              <a:buAutoNum type="arabicPeriod" startAt="9"/>
              <a:defRPr/>
            </a:pPr>
            <a:r>
              <a:rPr lang="en-US" sz="2800" dirty="0" smtClean="0"/>
              <a:t>What </a:t>
            </a:r>
            <a:r>
              <a:rPr lang="en-US" sz="2800" dirty="0"/>
              <a:t>is the family of the malware, </a:t>
            </a:r>
            <a:r>
              <a:rPr lang="en-US" sz="2800" dirty="0" smtClean="0"/>
              <a:t>e.g., is it </a:t>
            </a:r>
            <a:r>
              <a:rPr lang="en-US" sz="2800" dirty="0"/>
              <a:t>a virus, </a:t>
            </a:r>
            <a:r>
              <a:rPr lang="en-US" sz="2800" dirty="0" smtClean="0"/>
              <a:t>Trojan, or other </a:t>
            </a:r>
            <a:r>
              <a:rPr lang="en-US" sz="2800" dirty="0"/>
              <a:t>type of malware? </a:t>
            </a:r>
            <a:endParaRPr lang="en-US" sz="2800" dirty="0" smtClean="0"/>
          </a:p>
          <a:p>
            <a:pPr marL="914400" lvl="1" indent="-571500">
              <a:buSzTx/>
              <a:buFont typeface="+mj-lt"/>
              <a:buAutoNum type="arabicPeriod" startAt="9"/>
              <a:defRPr/>
            </a:pPr>
            <a:endParaRPr lang="en-US" sz="2800" dirty="0"/>
          </a:p>
          <a:p>
            <a:pPr marL="914400" lvl="1" indent="-571500">
              <a:buSzTx/>
              <a:buFont typeface="+mj-lt"/>
              <a:buAutoNum type="arabicPeriod" startAt="9"/>
              <a:defRPr/>
            </a:pPr>
            <a:r>
              <a:rPr lang="en-US" sz="2800" dirty="0"/>
              <a:t>Are your Windows 7 systems affected? </a:t>
            </a:r>
          </a:p>
        </p:txBody>
      </p:sp>
    </p:spTree>
    <p:extLst>
      <p:ext uri="{BB962C8B-B14F-4D97-AF65-F5344CB8AC3E}">
        <p14:creationId xmlns:p14="http://schemas.microsoft.com/office/powerpoint/2010/main" val="429493666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914400" lvl="1" indent="-571500">
              <a:buSzTx/>
              <a:buFont typeface="+mj-lt"/>
              <a:buAutoNum type="arabicPeriod" startAt="11"/>
              <a:defRPr/>
            </a:pPr>
            <a:r>
              <a:rPr lang="en-US" sz="2800" dirty="0" smtClean="0"/>
              <a:t>How </a:t>
            </a:r>
            <a:r>
              <a:rPr lang="en-US" sz="2800" dirty="0"/>
              <a:t>can you determine whether other machines in your organization are infected? </a:t>
            </a:r>
            <a:br>
              <a:rPr lang="en-US" sz="2800" dirty="0"/>
            </a:br>
            <a:endParaRPr lang="en-US" sz="2800" dirty="0"/>
          </a:p>
          <a:p>
            <a:pPr marL="914400" lvl="1" indent="-571500">
              <a:buSzTx/>
              <a:buFont typeface="+mj-lt"/>
              <a:buAutoNum type="arabicPeriod" startAt="11"/>
              <a:defRPr/>
            </a:pPr>
            <a:r>
              <a:rPr lang="en-US" sz="2800" dirty="0" smtClean="0"/>
              <a:t>Is </a:t>
            </a:r>
            <a:r>
              <a:rPr lang="en-US" sz="2800" dirty="0"/>
              <a:t>this an </a:t>
            </a:r>
            <a:r>
              <a:rPr lang="en-US" sz="2800" dirty="0" smtClean="0"/>
              <a:t>advanced persistent threat </a:t>
            </a:r>
            <a:r>
              <a:rPr lang="en-US" sz="2800" dirty="0"/>
              <a:t>(APT)? How can you tell? </a:t>
            </a:r>
          </a:p>
        </p:txBody>
      </p:sp>
    </p:spTree>
    <p:extLst>
      <p:ext uri="{BB962C8B-B14F-4D97-AF65-F5344CB8AC3E}">
        <p14:creationId xmlns:p14="http://schemas.microsoft.com/office/powerpoint/2010/main" val="76860159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57250" lvl="1" indent="-514350">
              <a:buSzTx/>
              <a:buFont typeface="+mj-lt"/>
              <a:buAutoNum type="arabicPeriod" startAt="13"/>
              <a:defRPr/>
            </a:pPr>
            <a:r>
              <a:rPr lang="en-US" sz="2800" dirty="0" smtClean="0"/>
              <a:t>What </a:t>
            </a:r>
            <a:r>
              <a:rPr lang="en-US" sz="2800" dirty="0"/>
              <a:t>other useful information did you learn along the way </a:t>
            </a:r>
            <a:r>
              <a:rPr lang="en-US" sz="2800" dirty="0" smtClean="0"/>
              <a:t>that you </a:t>
            </a:r>
            <a:r>
              <a:rPr lang="en-US" sz="2800" dirty="0"/>
              <a:t>can share? </a:t>
            </a:r>
          </a:p>
        </p:txBody>
      </p:sp>
    </p:spTree>
    <p:extLst>
      <p:ext uri="{BB962C8B-B14F-4D97-AF65-F5344CB8AC3E}">
        <p14:creationId xmlns:p14="http://schemas.microsoft.com/office/powerpoint/2010/main" val="272404173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1"/>
          </p:nvPr>
        </p:nvSpPr>
        <p:spPr/>
        <p:txBody>
          <a:bodyPr/>
          <a:lstStyle/>
          <a:p>
            <a:pPr lvl="1">
              <a:buSzTx/>
              <a:buFont typeface="Arial" charset="0"/>
              <a:buChar char="•"/>
              <a:defRPr/>
            </a:pPr>
            <a:r>
              <a:rPr lang="en-US" dirty="0" smtClean="0"/>
              <a:t>Symantec </a:t>
            </a:r>
            <a:r>
              <a:rPr lang="en-US" dirty="0"/>
              <a:t>announced an Adobe zero-day was found by the security researcher </a:t>
            </a:r>
            <a:r>
              <a:rPr lang="en-US" dirty="0" smtClean="0"/>
              <a:t>Kafeine</a:t>
            </a:r>
          </a:p>
          <a:p>
            <a:pPr lvl="1">
              <a:buSzTx/>
              <a:buFont typeface="Arial" charset="0"/>
              <a:buChar char="•"/>
              <a:defRPr/>
            </a:pPr>
            <a:r>
              <a:rPr lang="en-US" dirty="0" smtClean="0"/>
              <a:t>Adobe </a:t>
            </a:r>
            <a:r>
              <a:rPr lang="en-US" dirty="0"/>
              <a:t>has confirmed this vulnerability </a:t>
            </a:r>
            <a:r>
              <a:rPr lang="en-US" dirty="0" smtClean="0"/>
              <a:t>and </a:t>
            </a:r>
            <a:r>
              <a:rPr lang="en-US" dirty="0"/>
              <a:t>issued a </a:t>
            </a:r>
            <a:r>
              <a:rPr lang="en-US" dirty="0" smtClean="0"/>
              <a:t/>
            </a:r>
            <a:br>
              <a:rPr lang="en-US" dirty="0" smtClean="0"/>
            </a:br>
            <a:r>
              <a:rPr lang="en-US" dirty="0" smtClean="0"/>
              <a:t>security bulletin </a:t>
            </a:r>
            <a:r>
              <a:rPr lang="en-US" dirty="0"/>
              <a:t> </a:t>
            </a:r>
          </a:p>
          <a:p>
            <a:pPr lvl="1">
              <a:buSzTx/>
              <a:buFont typeface="Arial" charset="0"/>
              <a:buChar char="•"/>
              <a:defRPr/>
            </a:pPr>
            <a:r>
              <a:rPr lang="en-US" dirty="0"/>
              <a:t>The infection presents itself to users in two paths: </a:t>
            </a:r>
          </a:p>
          <a:p>
            <a:pPr lvl="2">
              <a:buSzTx/>
              <a:buFont typeface="Symbol" pitchFamily="18" charset="2"/>
              <a:buChar char=""/>
              <a:defRPr/>
            </a:pPr>
            <a:r>
              <a:rPr lang="en-US" dirty="0" smtClean="0"/>
              <a:t>As </a:t>
            </a:r>
            <a:r>
              <a:rPr lang="en-US" dirty="0"/>
              <a:t>an Adobe PDF file on spam email </a:t>
            </a:r>
            <a:r>
              <a:rPr lang="en-US" dirty="0" smtClean="0"/>
              <a:t>attachments that </a:t>
            </a:r>
            <a:r>
              <a:rPr lang="en-US" dirty="0"/>
              <a:t>automatically </a:t>
            </a:r>
            <a:r>
              <a:rPr lang="en-US" dirty="0" smtClean="0"/>
              <a:t>download </a:t>
            </a:r>
            <a:r>
              <a:rPr lang="en-US" dirty="0"/>
              <a:t>the </a:t>
            </a:r>
            <a:r>
              <a:rPr lang="en-US" dirty="0" smtClean="0"/>
              <a:t>malware</a:t>
            </a:r>
            <a:endParaRPr lang="en-US" dirty="0"/>
          </a:p>
          <a:p>
            <a:pPr lvl="2">
              <a:buSzTx/>
              <a:buFont typeface="Symbol" pitchFamily="18" charset="2"/>
              <a:buChar char=""/>
              <a:defRPr/>
            </a:pPr>
            <a:r>
              <a:rPr lang="en-US" dirty="0" smtClean="0"/>
              <a:t>Through </a:t>
            </a:r>
            <a:r>
              <a:rPr lang="en-US" dirty="0"/>
              <a:t>“malvertizing” that pops up on unreliable web </a:t>
            </a:r>
            <a:r>
              <a:rPr lang="en-US" dirty="0" smtClean="0"/>
              <a:t>pages</a:t>
            </a:r>
            <a:endParaRPr lang="en-US" dirty="0"/>
          </a:p>
        </p:txBody>
      </p:sp>
      <p:sp>
        <p:nvSpPr>
          <p:cNvPr id="23554" name="Title 6"/>
          <p:cNvSpPr>
            <a:spLocks noGrp="1"/>
          </p:cNvSpPr>
          <p:nvPr>
            <p:ph type="title"/>
          </p:nvPr>
        </p:nvSpPr>
        <p:spPr/>
        <p:txBody>
          <a:bodyPr>
            <a:normAutofit/>
          </a:bodyPr>
          <a:lstStyle/>
          <a:p>
            <a:r>
              <a:rPr lang="en-US" altLang="en-US" dirty="0" smtClean="0"/>
              <a:t>Scenario 2: Vulnerability Research</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8" name="Rectangle 7"/>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bg1"/>
                </a:solidFill>
                <a:effectLst/>
                <a:latin typeface="Lucida Sans"/>
                <a:ea typeface="ＭＳ Ｐゴシック" charset="-128"/>
                <a:cs typeface="+mn-cs"/>
              </a:rPr>
              <a:t>Training Module 4, Working with Information Sources, Version 1, © 2016 FIRST</a:t>
            </a:r>
            <a:endParaRPr lang="en-US" sz="800" kern="1200" dirty="0">
              <a:solidFill>
                <a:schemeClr val="bg1"/>
              </a:solidFill>
              <a:effectLst/>
              <a:latin typeface="Lucida Sans"/>
              <a:ea typeface="ＭＳ Ｐゴシック" charset="-128"/>
              <a:cs typeface="+mn-cs"/>
            </a:endParaRPr>
          </a:p>
        </p:txBody>
      </p:sp>
    </p:spTree>
    <p:extLst>
      <p:ext uri="{BB962C8B-B14F-4D97-AF65-F5344CB8AC3E}">
        <p14:creationId xmlns:p14="http://schemas.microsoft.com/office/powerpoint/2010/main" val="416886740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500"/>
                                        <p:tgtEl>
                                          <p:spTgt spid="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1"/>
          </p:nvPr>
        </p:nvSpPr>
        <p:spPr/>
        <p:txBody>
          <a:bodyPr>
            <a:noAutofit/>
          </a:bodyPr>
          <a:lstStyle/>
          <a:p>
            <a:pPr marL="800100" lvl="1" indent="-457200">
              <a:buSzTx/>
              <a:buFont typeface="+mj-lt"/>
              <a:buAutoNum type="arabicPeriod"/>
              <a:defRPr/>
            </a:pPr>
            <a:r>
              <a:rPr lang="en-US" sz="1600" dirty="0"/>
              <a:t>What are some advisories of interest, articles, and blog posts that may be </a:t>
            </a:r>
            <a:r>
              <a:rPr lang="en-US" sz="1600" dirty="0" smtClean="0"/>
              <a:t/>
            </a:r>
            <a:br>
              <a:rPr lang="en-US" sz="1600" dirty="0" smtClean="0"/>
            </a:br>
            <a:r>
              <a:rPr lang="en-US" sz="1600" dirty="0" smtClean="0"/>
              <a:t>used </a:t>
            </a:r>
            <a:r>
              <a:rPr lang="en-US" sz="1600" dirty="0"/>
              <a:t>as primary sources of information?</a:t>
            </a:r>
          </a:p>
          <a:p>
            <a:pPr marL="800100" lvl="1" indent="-457200">
              <a:buSzTx/>
              <a:buFont typeface="+mj-lt"/>
              <a:buAutoNum type="arabicPeriod"/>
              <a:defRPr/>
            </a:pPr>
            <a:r>
              <a:rPr lang="en-US" sz="1600" dirty="0"/>
              <a:t>If your organization runs Windows 8 and Internet Explorer 10, should you </a:t>
            </a:r>
            <a:r>
              <a:rPr lang="en-US" sz="1600" dirty="0" smtClean="0"/>
              <a:t/>
            </a:r>
            <a:br>
              <a:rPr lang="en-US" sz="1600" dirty="0" smtClean="0"/>
            </a:br>
            <a:r>
              <a:rPr lang="en-US" sz="1600" dirty="0" smtClean="0"/>
              <a:t>be </a:t>
            </a:r>
            <a:r>
              <a:rPr lang="en-US" sz="1600" dirty="0"/>
              <a:t>concerned?</a:t>
            </a:r>
          </a:p>
          <a:p>
            <a:pPr marL="800100" lvl="1" indent="-457200">
              <a:buSzTx/>
              <a:buFont typeface="+mj-lt"/>
              <a:buAutoNum type="arabicPeriod"/>
              <a:defRPr/>
            </a:pPr>
            <a:r>
              <a:rPr lang="en-US" sz="1600" dirty="0"/>
              <a:t>According to NIST, what is the CVSS score (out of 10+10+10 or 30)? Does that make you more concerned or less?</a:t>
            </a:r>
          </a:p>
          <a:p>
            <a:pPr marL="800100" lvl="1" indent="-457200">
              <a:buSzTx/>
              <a:buFont typeface="+mj-lt"/>
              <a:buAutoNum type="arabicPeriod"/>
              <a:defRPr/>
            </a:pPr>
            <a:r>
              <a:rPr lang="en-US" sz="1600" dirty="0"/>
              <a:t>According to the Adobe Security Bulletin, what are the adverse effects of </a:t>
            </a:r>
            <a:r>
              <a:rPr lang="en-US" sz="1600" dirty="0" smtClean="0"/>
              <a:t/>
            </a:r>
            <a:br>
              <a:rPr lang="en-US" sz="1600" dirty="0" smtClean="0"/>
            </a:br>
            <a:r>
              <a:rPr lang="en-US" sz="1600" dirty="0" smtClean="0"/>
              <a:t>this </a:t>
            </a:r>
            <a:r>
              <a:rPr lang="en-US" sz="1600" dirty="0"/>
              <a:t>malware?</a:t>
            </a:r>
          </a:p>
          <a:p>
            <a:pPr marL="800100" lvl="1" indent="-457200">
              <a:buSzTx/>
              <a:buFont typeface="+mj-lt"/>
              <a:buAutoNum type="arabicPeriod"/>
              <a:defRPr/>
            </a:pPr>
            <a:r>
              <a:rPr lang="en-US" sz="1600" dirty="0"/>
              <a:t>Which release or releases are the vulnerable ones?</a:t>
            </a:r>
          </a:p>
          <a:p>
            <a:pPr marL="800100" lvl="1" indent="-457200">
              <a:buSzTx/>
              <a:buFont typeface="+mj-lt"/>
              <a:buAutoNum type="arabicPeriod"/>
              <a:defRPr/>
            </a:pPr>
            <a:r>
              <a:rPr lang="en-US" sz="1600" dirty="0"/>
              <a:t>What are some ways to detect whether a computer has been infected by </a:t>
            </a:r>
            <a:r>
              <a:rPr lang="en-US" sz="1600" dirty="0" smtClean="0"/>
              <a:t/>
            </a:r>
            <a:br>
              <a:rPr lang="en-US" sz="1600" dirty="0" smtClean="0"/>
            </a:br>
            <a:r>
              <a:rPr lang="en-US" sz="1600" dirty="0" smtClean="0"/>
              <a:t>this </a:t>
            </a:r>
            <a:r>
              <a:rPr lang="en-US" sz="1600" dirty="0"/>
              <a:t>vulnerability?</a:t>
            </a:r>
          </a:p>
          <a:p>
            <a:pPr marL="800100" lvl="1" indent="-457200">
              <a:buSzTx/>
              <a:buFont typeface="+mj-lt"/>
              <a:buAutoNum type="arabicPeriod"/>
              <a:defRPr/>
            </a:pPr>
            <a:r>
              <a:rPr lang="en-US" sz="1600" dirty="0"/>
              <a:t>What are the two ways your users can get the update?</a:t>
            </a:r>
          </a:p>
          <a:p>
            <a:pPr marL="800100" lvl="1" indent="-457200">
              <a:buSzTx/>
              <a:buFont typeface="+mj-lt"/>
              <a:buAutoNum type="arabicPeriod"/>
              <a:defRPr/>
            </a:pPr>
            <a:r>
              <a:rPr lang="en-US" sz="1600" dirty="0"/>
              <a:t>Based on your CSIRT policies, how will you communicate about this incident to your users? </a:t>
            </a:r>
          </a:p>
          <a:p>
            <a:pPr marL="800100" lvl="1" indent="-457200">
              <a:buSzTx/>
              <a:buFont typeface="+mj-lt"/>
              <a:buAutoNum type="arabicPeriod"/>
              <a:defRPr/>
            </a:pPr>
            <a:r>
              <a:rPr lang="en-US" sz="1600" dirty="0"/>
              <a:t>What other useful </a:t>
            </a:r>
            <a:r>
              <a:rPr lang="en-US" sz="1600" dirty="0" smtClean="0"/>
              <a:t>information </a:t>
            </a:r>
            <a:r>
              <a:rPr lang="en-US" sz="1600" dirty="0"/>
              <a:t>did you learn along the way that you can share? </a:t>
            </a:r>
          </a:p>
        </p:txBody>
      </p:sp>
      <p:sp>
        <p:nvSpPr>
          <p:cNvPr id="23554" name="Title 6"/>
          <p:cNvSpPr>
            <a:spLocks noGrp="1"/>
          </p:cNvSpPr>
          <p:nvPr>
            <p:ph type="title"/>
          </p:nvPr>
        </p:nvSpPr>
        <p:spPr/>
        <p:txBody>
          <a:bodyPr>
            <a:normAutofit fontScale="90000"/>
          </a:bodyPr>
          <a:lstStyle/>
          <a:p>
            <a:r>
              <a:rPr lang="en-US" altLang="en-US" dirty="0" smtClean="0"/>
              <a:t>Scenario 2 Questions: </a:t>
            </a:r>
            <a:br>
              <a:rPr lang="en-US" altLang="en-US" dirty="0" smtClean="0"/>
            </a:br>
            <a:r>
              <a:rPr lang="en-US" altLang="en-US" dirty="0" smtClean="0"/>
              <a:t>Vulnerability Research</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8" name="Rectangle 7"/>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bg1"/>
                </a:solidFill>
                <a:effectLst/>
                <a:latin typeface="Lucida Sans"/>
                <a:ea typeface="ＭＳ Ｐゴシック" charset="-128"/>
                <a:cs typeface="+mn-cs"/>
              </a:rPr>
              <a:t>Training Module 4, Working with Information Sources, Version 1, © 2016 FIRST</a:t>
            </a:r>
            <a:endParaRPr lang="en-US" sz="800" kern="1200" dirty="0">
              <a:solidFill>
                <a:schemeClr val="bg1"/>
              </a:solidFill>
              <a:effectLst/>
              <a:latin typeface="Lucida Sans"/>
              <a:ea typeface="ＭＳ Ｐゴシック" charset="-128"/>
              <a:cs typeface="+mn-cs"/>
            </a:endParaRPr>
          </a:p>
        </p:txBody>
      </p:sp>
    </p:spTree>
    <p:extLst>
      <p:ext uri="{BB962C8B-B14F-4D97-AF65-F5344CB8AC3E}">
        <p14:creationId xmlns:p14="http://schemas.microsoft.com/office/powerpoint/2010/main" val="2031006102"/>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pPr indent="-342900">
              <a:buFont typeface="Arial" charset="0"/>
              <a:buNone/>
            </a:pPr>
            <a:r>
              <a:rPr lang="en-US" altLang="en-US" dirty="0"/>
              <a:t>Scenario 2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a:defRPr/>
            </a:pPr>
            <a:r>
              <a:rPr lang="en-US" sz="2800" dirty="0" smtClean="0"/>
              <a:t>What are some advisories of interest, articles, and blog posts that may be used as primary sources of information?</a:t>
            </a:r>
            <a:br>
              <a:rPr lang="en-US" sz="2800" dirty="0" smtClean="0"/>
            </a:br>
            <a:endParaRPr lang="en-US" sz="2800" dirty="0" smtClean="0"/>
          </a:p>
          <a:p>
            <a:pPr marL="800100" lvl="1" indent="-457200">
              <a:buSzTx/>
              <a:buFont typeface="+mj-lt"/>
              <a:buAutoNum type="arabicPeriod"/>
              <a:defRPr/>
            </a:pPr>
            <a:r>
              <a:rPr lang="en-US" sz="2800" dirty="0" smtClean="0"/>
              <a:t>If your organization runs Windows 8 and </a:t>
            </a:r>
            <a:br>
              <a:rPr lang="en-US" sz="2800" dirty="0" smtClean="0"/>
            </a:br>
            <a:r>
              <a:rPr lang="en-US" sz="2800" dirty="0" smtClean="0"/>
              <a:t>Internet Explorer 10, should you be concerned?</a:t>
            </a:r>
          </a:p>
        </p:txBody>
      </p:sp>
    </p:spTree>
    <p:extLst>
      <p:ext uri="{BB962C8B-B14F-4D97-AF65-F5344CB8AC3E}">
        <p14:creationId xmlns:p14="http://schemas.microsoft.com/office/powerpoint/2010/main" val="4015701979"/>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lvl="0" indent="-342900">
              <a:buSzTx/>
              <a:buFont typeface="Arial" charset="0"/>
              <a:buNone/>
              <a:defRPr/>
            </a:pPr>
            <a:r>
              <a:rPr lang="en-US" altLang="en-US" dirty="0"/>
              <a:t>Scenario 2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3"/>
              <a:defRPr/>
            </a:pPr>
            <a:r>
              <a:rPr lang="en-US" sz="2800" dirty="0" smtClean="0"/>
              <a:t>According to NIST, what is the CVSS score (out of 10+10+10 or 30)? Does that make you more concerned or less?</a:t>
            </a:r>
            <a:br>
              <a:rPr lang="en-US" sz="2800" dirty="0" smtClean="0"/>
            </a:br>
            <a:endParaRPr lang="en-US" sz="2800" dirty="0" smtClean="0"/>
          </a:p>
          <a:p>
            <a:pPr marL="800100" lvl="1" indent="-457200">
              <a:buSzTx/>
              <a:buFont typeface="+mj-lt"/>
              <a:buAutoNum type="arabicPeriod" startAt="3"/>
              <a:defRPr/>
            </a:pPr>
            <a:r>
              <a:rPr lang="en-US" sz="2800" dirty="0" smtClean="0"/>
              <a:t>According to the Adobe Security Bulletin, what are the adverse effects of this malware?</a:t>
            </a:r>
          </a:p>
        </p:txBody>
      </p:sp>
    </p:spTree>
    <p:extLst>
      <p:ext uri="{BB962C8B-B14F-4D97-AF65-F5344CB8AC3E}">
        <p14:creationId xmlns:p14="http://schemas.microsoft.com/office/powerpoint/2010/main" val="789479813"/>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lvl="0" indent="-342900">
              <a:buSzTx/>
              <a:buFont typeface="Arial" charset="0"/>
              <a:buNone/>
              <a:defRPr/>
            </a:pPr>
            <a:r>
              <a:rPr lang="en-US" altLang="en-US" dirty="0"/>
              <a:t>Scenario 2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5"/>
              <a:defRPr/>
            </a:pPr>
            <a:r>
              <a:rPr lang="en-US" sz="2800" dirty="0" smtClean="0"/>
              <a:t>Which release or releases are the </a:t>
            </a:r>
            <a:br>
              <a:rPr lang="en-US" sz="2800" dirty="0" smtClean="0"/>
            </a:br>
            <a:r>
              <a:rPr lang="en-US" sz="2800" dirty="0" smtClean="0"/>
              <a:t>vulnerable ones?</a:t>
            </a:r>
            <a:br>
              <a:rPr lang="en-US" sz="2800" dirty="0" smtClean="0"/>
            </a:br>
            <a:endParaRPr lang="en-US" sz="2800" dirty="0" smtClean="0"/>
          </a:p>
          <a:p>
            <a:pPr marL="800100" lvl="1" indent="-457200">
              <a:buSzTx/>
              <a:buFont typeface="+mj-lt"/>
              <a:buAutoNum type="arabicPeriod" startAt="5"/>
              <a:defRPr/>
            </a:pPr>
            <a:r>
              <a:rPr lang="en-US" sz="2800" dirty="0"/>
              <a:t>What are some ways to detect whether a computer has been infected by this vulnerability?</a:t>
            </a:r>
            <a:endParaRPr lang="en-US" sz="2800" dirty="0" smtClean="0"/>
          </a:p>
        </p:txBody>
      </p:sp>
    </p:spTree>
    <p:extLst>
      <p:ext uri="{BB962C8B-B14F-4D97-AF65-F5344CB8AC3E}">
        <p14:creationId xmlns:p14="http://schemas.microsoft.com/office/powerpoint/2010/main" val="2754988589"/>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lvl="0" indent="-342900">
              <a:buSzTx/>
              <a:buFont typeface="Arial" charset="0"/>
              <a:buNone/>
              <a:defRPr/>
            </a:pPr>
            <a:r>
              <a:rPr lang="en-US" altLang="en-US" dirty="0"/>
              <a:t>Scenario 2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7"/>
              <a:defRPr/>
            </a:pPr>
            <a:r>
              <a:rPr lang="en-US" sz="2800" dirty="0" smtClean="0"/>
              <a:t>What are the two ways your users can get </a:t>
            </a:r>
            <a:br>
              <a:rPr lang="en-US" sz="2800" dirty="0" smtClean="0"/>
            </a:br>
            <a:r>
              <a:rPr lang="en-US" sz="2800" dirty="0" smtClean="0"/>
              <a:t>the update?</a:t>
            </a:r>
            <a:br>
              <a:rPr lang="en-US" sz="2800" dirty="0" smtClean="0"/>
            </a:br>
            <a:endParaRPr lang="en-US" sz="2800" dirty="0" smtClean="0"/>
          </a:p>
          <a:p>
            <a:pPr marL="800100" lvl="1" indent="-457200">
              <a:buSzTx/>
              <a:buFont typeface="+mj-lt"/>
              <a:buAutoNum type="arabicPeriod" startAt="7"/>
              <a:defRPr/>
            </a:pPr>
            <a:r>
              <a:rPr lang="en-US" sz="2800" dirty="0" smtClean="0"/>
              <a:t>Based on your CSIRT policies, how will </a:t>
            </a:r>
            <a:br>
              <a:rPr lang="en-US" sz="2800" dirty="0" smtClean="0"/>
            </a:br>
            <a:r>
              <a:rPr lang="en-US" sz="2800" dirty="0" smtClean="0"/>
              <a:t>you communicate about this incident to </a:t>
            </a:r>
            <a:br>
              <a:rPr lang="en-US" sz="2800" dirty="0" smtClean="0"/>
            </a:br>
            <a:r>
              <a:rPr lang="en-US" sz="2800" dirty="0" smtClean="0"/>
              <a:t>your users? </a:t>
            </a:r>
          </a:p>
        </p:txBody>
      </p:sp>
    </p:spTree>
    <p:extLst>
      <p:ext uri="{BB962C8B-B14F-4D97-AF65-F5344CB8AC3E}">
        <p14:creationId xmlns:p14="http://schemas.microsoft.com/office/powerpoint/2010/main" val="543600786"/>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690167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lvl="0" indent="-342900">
              <a:buSzTx/>
              <a:buFont typeface="Arial" charset="0"/>
              <a:buNone/>
              <a:defRPr/>
            </a:pPr>
            <a:r>
              <a:rPr lang="en-US" altLang="en-US" dirty="0"/>
              <a:t>Scenario 2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9"/>
              <a:defRPr/>
            </a:pPr>
            <a:r>
              <a:rPr lang="en-US" sz="2800" dirty="0" smtClean="0"/>
              <a:t>What other useful information did you learn along the way that you can share? </a:t>
            </a:r>
            <a:endParaRPr lang="en-US" sz="2800" dirty="0"/>
          </a:p>
        </p:txBody>
      </p:sp>
    </p:spTree>
    <p:extLst>
      <p:ext uri="{BB962C8B-B14F-4D97-AF65-F5344CB8AC3E}">
        <p14:creationId xmlns:p14="http://schemas.microsoft.com/office/powerpoint/2010/main" val="2660475557"/>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How can dividing information into primary, secondary, and tertiary help in scenarios like the ones in this lab?</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7" name="Rectangle 6"/>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4, Working with Information Sources,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344950"/>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3297291419"/>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2723" y="2774936"/>
            <a:ext cx="4574077" cy="3043996"/>
          </a:xfrm>
          <a:prstGeom prst="rect">
            <a:avLst/>
          </a:prstGeom>
        </p:spPr>
      </p:pic>
    </p:spTree>
    <p:extLst>
      <p:ext uri="{BB962C8B-B14F-4D97-AF65-F5344CB8AC3E}">
        <p14:creationId xmlns:p14="http://schemas.microsoft.com/office/powerpoint/2010/main" val="32373601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For Each Scenario</a:t>
            </a:r>
          </a:p>
        </p:txBody>
      </p:sp>
      <p:sp>
        <p:nvSpPr>
          <p:cNvPr id="3" name="Text Placeholder 2"/>
          <p:cNvSpPr>
            <a:spLocks noGrp="1"/>
          </p:cNvSpPr>
          <p:nvPr>
            <p:ph type="body" sz="quarter" idx="10"/>
          </p:nvPr>
        </p:nvSpPr>
        <p:spPr/>
        <p:txBody>
          <a:bodyPr/>
          <a:lstStyle/>
          <a:p>
            <a:endParaRPr lang="en-US" dirty="0" smtClean="0"/>
          </a:p>
          <a:p>
            <a:endParaRPr lang="en-US"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8" name="Content Placeholder 4"/>
          <p:cNvSpPr txBox="1">
            <a:spLocks/>
          </p:cNvSpPr>
          <p:nvPr/>
        </p:nvSpPr>
        <p:spPr bwMode="auto">
          <a:xfrm>
            <a:off x="167951" y="1119353"/>
            <a:ext cx="8676503" cy="573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0">
              <a:buSzTx/>
              <a:buNone/>
            </a:pPr>
            <a:r>
              <a:rPr lang="en-US" altLang="en-US" dirty="0"/>
              <a:t>For each question in each </a:t>
            </a:r>
            <a:r>
              <a:rPr lang="en-US" altLang="en-US" dirty="0" smtClean="0"/>
              <a:t>scenario, ask:</a:t>
            </a:r>
          </a:p>
          <a:p>
            <a:pPr lvl="1">
              <a:buSzTx/>
            </a:pPr>
            <a:r>
              <a:rPr lang="en-US" altLang="en-US" dirty="0" smtClean="0"/>
              <a:t>Which tools </a:t>
            </a:r>
            <a:r>
              <a:rPr lang="en-US" altLang="en-US" dirty="0"/>
              <a:t>are appropriate </a:t>
            </a:r>
            <a:r>
              <a:rPr lang="en-US" altLang="en-US" dirty="0" smtClean="0"/>
              <a:t>for investigating the </a:t>
            </a:r>
            <a:r>
              <a:rPr lang="en-US" altLang="en-US" dirty="0"/>
              <a:t>information presented in this </a:t>
            </a:r>
            <a:r>
              <a:rPr lang="en-US" altLang="en-US" dirty="0" smtClean="0"/>
              <a:t>question?</a:t>
            </a:r>
          </a:p>
          <a:p>
            <a:pPr lvl="1">
              <a:buSzTx/>
            </a:pPr>
            <a:r>
              <a:rPr lang="en-US" altLang="en-US" dirty="0" smtClean="0"/>
              <a:t>Would </a:t>
            </a:r>
            <a:r>
              <a:rPr lang="en-US" altLang="en-US" dirty="0"/>
              <a:t>you categorize this information as </a:t>
            </a:r>
            <a:r>
              <a:rPr lang="en-US" altLang="en-US" dirty="0" smtClean="0"/>
              <a:t>primary, secondary, </a:t>
            </a:r>
            <a:br>
              <a:rPr lang="en-US" altLang="en-US" dirty="0" smtClean="0"/>
            </a:br>
            <a:r>
              <a:rPr lang="en-US" altLang="en-US" dirty="0" smtClean="0"/>
              <a:t>or tertiary?</a:t>
            </a:r>
            <a:endParaRPr lang="en-US" altLang="en-US" dirty="0"/>
          </a:p>
          <a:p>
            <a:pPr lvl="2">
              <a:buSzTx/>
            </a:pPr>
            <a:r>
              <a:rPr lang="en-US" altLang="en-US" dirty="0" smtClean="0"/>
              <a:t>Primary: the </a:t>
            </a:r>
            <a:r>
              <a:rPr lang="en-US" altLang="en-US" dirty="0"/>
              <a:t>original source of a </a:t>
            </a:r>
            <a:r>
              <a:rPr lang="en-US" altLang="en-US" dirty="0" smtClean="0"/>
              <a:t>vulnerability</a:t>
            </a:r>
            <a:endParaRPr lang="en-US" altLang="en-US" dirty="0"/>
          </a:p>
          <a:p>
            <a:pPr lvl="2">
              <a:buSzTx/>
            </a:pPr>
            <a:r>
              <a:rPr lang="en-US" altLang="en-US" dirty="0" smtClean="0"/>
              <a:t>Secondary: information </a:t>
            </a:r>
            <a:r>
              <a:rPr lang="en-US" altLang="en-US" dirty="0"/>
              <a:t>derived from </a:t>
            </a:r>
            <a:r>
              <a:rPr lang="en-US" altLang="en-US" dirty="0" smtClean="0"/>
              <a:t/>
            </a:r>
            <a:br>
              <a:rPr lang="en-US" altLang="en-US" dirty="0" smtClean="0"/>
            </a:br>
            <a:r>
              <a:rPr lang="en-US" altLang="en-US" dirty="0" smtClean="0"/>
              <a:t>that </a:t>
            </a:r>
            <a:r>
              <a:rPr lang="en-US" altLang="en-US" dirty="0"/>
              <a:t>primary information </a:t>
            </a:r>
            <a:r>
              <a:rPr lang="en-US" altLang="en-US" dirty="0" smtClean="0"/>
              <a:t/>
            </a:r>
            <a:br>
              <a:rPr lang="en-US" altLang="en-US" dirty="0" smtClean="0"/>
            </a:br>
            <a:r>
              <a:rPr lang="en-US" altLang="en-US" dirty="0" smtClean="0"/>
              <a:t>or </a:t>
            </a:r>
            <a:r>
              <a:rPr lang="en-US" altLang="en-US" dirty="0"/>
              <a:t>from a security </a:t>
            </a:r>
            <a:r>
              <a:rPr lang="en-US" altLang="en-US" dirty="0" smtClean="0"/>
              <a:t/>
            </a:r>
            <a:br>
              <a:rPr lang="en-US" altLang="en-US" dirty="0" smtClean="0"/>
            </a:br>
            <a:r>
              <a:rPr lang="en-US" altLang="en-US" dirty="0" smtClean="0"/>
              <a:t>database</a:t>
            </a:r>
            <a:r>
              <a:rPr lang="en-US" altLang="en-US" dirty="0"/>
              <a:t>, </a:t>
            </a:r>
            <a:r>
              <a:rPr lang="en-US" altLang="en-US" dirty="0" smtClean="0"/>
              <a:t>article, </a:t>
            </a:r>
            <a:br>
              <a:rPr lang="en-US" altLang="en-US" dirty="0" smtClean="0"/>
            </a:br>
            <a:r>
              <a:rPr lang="en-US" altLang="en-US" dirty="0" smtClean="0"/>
              <a:t>or </a:t>
            </a:r>
            <a:r>
              <a:rPr lang="en-US" altLang="en-US" dirty="0"/>
              <a:t>journal </a:t>
            </a:r>
          </a:p>
          <a:p>
            <a:pPr lvl="2">
              <a:buSzTx/>
            </a:pPr>
            <a:r>
              <a:rPr lang="en-US" altLang="en-US" dirty="0" smtClean="0"/>
              <a:t>Tertiary: information </a:t>
            </a:r>
            <a:br>
              <a:rPr lang="en-US" altLang="en-US" dirty="0" smtClean="0"/>
            </a:br>
            <a:r>
              <a:rPr lang="en-US" altLang="en-US" dirty="0" smtClean="0"/>
              <a:t>derived </a:t>
            </a:r>
            <a:r>
              <a:rPr lang="en-US" altLang="en-US" dirty="0"/>
              <a:t>from secondary </a:t>
            </a:r>
            <a:r>
              <a:rPr lang="en-US" altLang="en-US" dirty="0" smtClean="0"/>
              <a:t/>
            </a:r>
            <a:br>
              <a:rPr lang="en-US" altLang="en-US" dirty="0" smtClean="0"/>
            </a:br>
            <a:r>
              <a:rPr lang="en-US" altLang="en-US" dirty="0" smtClean="0"/>
              <a:t>information</a:t>
            </a:r>
            <a:endParaRPr lang="en-US" altLang="en-US" dirty="0"/>
          </a:p>
        </p:txBody>
      </p:sp>
      <p:grpSp>
        <p:nvGrpSpPr>
          <p:cNvPr id="16" name="Group 15"/>
          <p:cNvGrpSpPr/>
          <p:nvPr/>
        </p:nvGrpSpPr>
        <p:grpSpPr>
          <a:xfrm>
            <a:off x="4475014" y="3781459"/>
            <a:ext cx="4433980" cy="2501667"/>
            <a:chOff x="4460466" y="3889636"/>
            <a:chExt cx="4433980" cy="2501667"/>
          </a:xfrm>
        </p:grpSpPr>
        <p:sp>
          <p:nvSpPr>
            <p:cNvPr id="9" name="Oval 8"/>
            <p:cNvSpPr/>
            <p:nvPr/>
          </p:nvSpPr>
          <p:spPr>
            <a:xfrm>
              <a:off x="4460466" y="3889636"/>
              <a:ext cx="4433980" cy="2501667"/>
            </a:xfrm>
            <a:prstGeom prst="ellipse">
              <a:avLst/>
            </a:prstGeom>
            <a:solidFill>
              <a:schemeClr val="accent5">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p>
          </p:txBody>
        </p:sp>
        <p:sp>
          <p:nvSpPr>
            <p:cNvPr id="10" name="Oval 9"/>
            <p:cNvSpPr/>
            <p:nvPr/>
          </p:nvSpPr>
          <p:spPr>
            <a:xfrm>
              <a:off x="5023812" y="4031089"/>
              <a:ext cx="3307289" cy="1865984"/>
            </a:xfrm>
            <a:prstGeom prst="ellipse">
              <a:avLst/>
            </a:prstGeom>
            <a:solidFill>
              <a:schemeClr val="accent1">
                <a:lumMod val="75000"/>
                <a:lumOff val="25000"/>
              </a:schemeClr>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1" name="Oval 10"/>
            <p:cNvSpPr/>
            <p:nvPr/>
          </p:nvSpPr>
          <p:spPr>
            <a:xfrm>
              <a:off x="5640984" y="4218352"/>
              <a:ext cx="2072944" cy="1195078"/>
            </a:xfrm>
            <a:prstGeom prst="ellipse">
              <a:avLst/>
            </a:prstGeom>
            <a:solidFill>
              <a:srgbClr val="92D050"/>
            </a:solidFill>
            <a:ln>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dirty="0">
                <a:latin typeface="Lucida Sans"/>
              </a:endParaRPr>
            </a:p>
          </p:txBody>
        </p:sp>
        <p:sp>
          <p:nvSpPr>
            <p:cNvPr id="12" name="Oval 11"/>
            <p:cNvSpPr/>
            <p:nvPr/>
          </p:nvSpPr>
          <p:spPr>
            <a:xfrm>
              <a:off x="6225186" y="4486718"/>
              <a:ext cx="976850" cy="47736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sz="800" b="1" dirty="0" smtClean="0">
                  <a:solidFill>
                    <a:schemeClr val="tx1"/>
                  </a:solidFill>
                  <a:latin typeface="Lucida Sans"/>
                </a:rPr>
                <a:t>Vulnerability</a:t>
              </a:r>
              <a:endParaRPr lang="en-US" sz="800" b="1" dirty="0">
                <a:solidFill>
                  <a:schemeClr val="tx1"/>
                </a:solidFill>
                <a:latin typeface="Lucida Sans"/>
              </a:endParaRPr>
            </a:p>
          </p:txBody>
        </p:sp>
        <p:sp>
          <p:nvSpPr>
            <p:cNvPr id="2" name="TextBox 1"/>
            <p:cNvSpPr txBox="1"/>
            <p:nvPr/>
          </p:nvSpPr>
          <p:spPr>
            <a:xfrm>
              <a:off x="6521003" y="4955804"/>
              <a:ext cx="312906" cy="369332"/>
            </a:xfrm>
            <a:prstGeom prst="rect">
              <a:avLst/>
            </a:prstGeom>
            <a:noFill/>
          </p:spPr>
          <p:txBody>
            <a:bodyPr wrap="none" rtlCol="0">
              <a:spAutoFit/>
            </a:bodyPr>
            <a:lstStyle/>
            <a:p>
              <a:r>
                <a:rPr lang="en-GB" dirty="0" smtClean="0"/>
                <a:t>1</a:t>
              </a:r>
              <a:endParaRPr lang="en-GB" dirty="0"/>
            </a:p>
          </p:txBody>
        </p:sp>
        <p:sp>
          <p:nvSpPr>
            <p:cNvPr id="6" name="TextBox 5"/>
            <p:cNvSpPr txBox="1"/>
            <p:nvPr/>
          </p:nvSpPr>
          <p:spPr>
            <a:xfrm>
              <a:off x="6521003" y="5469248"/>
              <a:ext cx="312906" cy="369332"/>
            </a:xfrm>
            <a:prstGeom prst="rect">
              <a:avLst/>
            </a:prstGeom>
            <a:noFill/>
          </p:spPr>
          <p:txBody>
            <a:bodyPr wrap="none" rtlCol="0">
              <a:spAutoFit/>
            </a:bodyPr>
            <a:lstStyle/>
            <a:p>
              <a:r>
                <a:rPr lang="en-GB" dirty="0" smtClean="0"/>
                <a:t>2</a:t>
              </a:r>
              <a:endParaRPr lang="en-GB" dirty="0"/>
            </a:p>
          </p:txBody>
        </p:sp>
        <p:sp>
          <p:nvSpPr>
            <p:cNvPr id="7" name="TextBox 6"/>
            <p:cNvSpPr txBox="1"/>
            <p:nvPr/>
          </p:nvSpPr>
          <p:spPr>
            <a:xfrm>
              <a:off x="6521003" y="5902675"/>
              <a:ext cx="312906" cy="369332"/>
            </a:xfrm>
            <a:prstGeom prst="rect">
              <a:avLst/>
            </a:prstGeom>
            <a:noFill/>
          </p:spPr>
          <p:txBody>
            <a:bodyPr wrap="none" rtlCol="0">
              <a:spAutoFit/>
            </a:bodyPr>
            <a:lstStyle/>
            <a:p>
              <a:r>
                <a:rPr lang="en-GB" smtClean="0"/>
                <a:t>3</a:t>
              </a:r>
              <a:endParaRPr lang="en-GB"/>
            </a:p>
          </p:txBody>
        </p:sp>
      </p:grpSp>
    </p:spTree>
    <p:extLst>
      <p:ext uri="{BB962C8B-B14F-4D97-AF65-F5344CB8AC3E}">
        <p14:creationId xmlns:p14="http://schemas.microsoft.com/office/powerpoint/2010/main" val="39499591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fade">
                                      <p:cBhvr>
                                        <p:cTn id="2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1"/>
          </p:nvPr>
        </p:nvSpPr>
        <p:spPr/>
        <p:txBody>
          <a:bodyPr>
            <a:normAutofit/>
          </a:bodyPr>
          <a:lstStyle/>
          <a:p>
            <a:pPr lvl="1">
              <a:buSzTx/>
              <a:buFont typeface="Arial" charset="0"/>
              <a:buChar char="•"/>
              <a:defRPr/>
            </a:pPr>
            <a:r>
              <a:rPr lang="en-US" dirty="0"/>
              <a:t>You </a:t>
            </a:r>
            <a:r>
              <a:rPr lang="en-US" dirty="0" smtClean="0"/>
              <a:t>notice </a:t>
            </a:r>
            <a:r>
              <a:rPr lang="en-US" dirty="0"/>
              <a:t>there is a system within your organization </a:t>
            </a:r>
            <a:r>
              <a:rPr lang="en-US" dirty="0" smtClean="0"/>
              <a:t>that </a:t>
            </a:r>
            <a:r>
              <a:rPr lang="en-US" dirty="0"/>
              <a:t>is performing downloads from unusual domains </a:t>
            </a:r>
            <a:r>
              <a:rPr lang="en-US" dirty="0" smtClean="0"/>
              <a:t>on the Internet</a:t>
            </a:r>
          </a:p>
          <a:p>
            <a:pPr lvl="1">
              <a:buSzTx/>
              <a:buFont typeface="Arial" charset="0"/>
              <a:buChar char="•"/>
              <a:defRPr/>
            </a:pPr>
            <a:r>
              <a:rPr lang="en-US" dirty="0" smtClean="0"/>
              <a:t>You find </a:t>
            </a:r>
            <a:r>
              <a:rPr lang="en-US" dirty="0"/>
              <a:t>the system is Joan’s computer in </a:t>
            </a:r>
            <a:r>
              <a:rPr lang="en-US" dirty="0" smtClean="0"/>
              <a:t>Finance</a:t>
            </a:r>
          </a:p>
          <a:p>
            <a:pPr lvl="1">
              <a:buSzTx/>
              <a:buFont typeface="Arial" charset="0"/>
              <a:buChar char="•"/>
              <a:defRPr/>
            </a:pPr>
            <a:r>
              <a:rPr lang="en-US" dirty="0" smtClean="0"/>
              <a:t>You </a:t>
            </a:r>
            <a:r>
              <a:rPr lang="en-US" dirty="0"/>
              <a:t>see that </a:t>
            </a:r>
            <a:r>
              <a:rPr lang="en-US" dirty="0" smtClean="0"/>
              <a:t>Joan’s </a:t>
            </a:r>
            <a:r>
              <a:rPr lang="en-US" dirty="0"/>
              <a:t>antivirus and system update processes are not active </a:t>
            </a:r>
            <a:endParaRPr lang="en-US" dirty="0" smtClean="0"/>
          </a:p>
          <a:p>
            <a:pPr lvl="1">
              <a:buSzTx/>
              <a:buFont typeface="Arial" charset="0"/>
              <a:buChar char="•"/>
              <a:defRPr/>
            </a:pPr>
            <a:r>
              <a:rPr lang="en-US" dirty="0" smtClean="0"/>
              <a:t>You </a:t>
            </a:r>
            <a:r>
              <a:rPr lang="en-US" dirty="0"/>
              <a:t>discover the first download was trafficconverter.biz and from then on there was the strange download every </a:t>
            </a:r>
            <a:r>
              <a:rPr lang="en-US" dirty="0" smtClean="0"/>
              <a:t>day</a:t>
            </a:r>
          </a:p>
          <a:p>
            <a:pPr lvl="1">
              <a:buSzTx/>
              <a:buFont typeface="Arial" charset="0"/>
              <a:buChar char="•"/>
              <a:defRPr/>
            </a:pPr>
            <a:r>
              <a:rPr lang="en-US" dirty="0" smtClean="0"/>
              <a:t>You </a:t>
            </a:r>
            <a:r>
              <a:rPr lang="en-US" dirty="0"/>
              <a:t>create a hash of the executable, </a:t>
            </a:r>
            <a:r>
              <a:rPr lang="en-US" u="sng" dirty="0" smtClean="0"/>
              <a:t>59c23e92625559f541b0cbed46f07dc</a:t>
            </a:r>
            <a:r>
              <a:rPr lang="en-US" dirty="0" smtClean="0"/>
              <a:t>, and find </a:t>
            </a:r>
            <a:r>
              <a:rPr lang="en-US" dirty="0"/>
              <a:t>out that Norton named this worm “Conficker” and Symantec called it “</a:t>
            </a:r>
            <a:r>
              <a:rPr lang="en-US" dirty="0" smtClean="0"/>
              <a:t>W32.Downadup”</a:t>
            </a:r>
            <a:endParaRPr lang="en-US" dirty="0"/>
          </a:p>
        </p:txBody>
      </p:sp>
      <p:sp>
        <p:nvSpPr>
          <p:cNvPr id="23554" name="Title 6"/>
          <p:cNvSpPr>
            <a:spLocks noGrp="1"/>
          </p:cNvSpPr>
          <p:nvPr>
            <p:ph type="title"/>
          </p:nvPr>
        </p:nvSpPr>
        <p:spPr/>
        <p:txBody>
          <a:bodyPr>
            <a:normAutofit/>
          </a:bodyPr>
          <a:lstStyle/>
          <a:p>
            <a:r>
              <a:rPr lang="en-US" altLang="en-US" dirty="0" smtClean="0"/>
              <a:t>Scenario 1: </a:t>
            </a:r>
            <a:r>
              <a:rPr lang="en-US" dirty="0" smtClean="0"/>
              <a:t>Incident </a:t>
            </a:r>
            <a:r>
              <a:rPr lang="en-US" dirty="0"/>
              <a:t>Mitigation</a:t>
            </a:r>
            <a:endParaRPr lang="en-US" altLang="en-US" dirty="0" smtClean="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8" name="Rectangle 7"/>
          <p:cNvSpPr/>
          <p:nvPr/>
        </p:nvSpPr>
        <p:spPr>
          <a:xfrm>
            <a:off x="0"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800" kern="1200" dirty="0" smtClean="0">
                <a:solidFill>
                  <a:schemeClr val="bg1"/>
                </a:solidFill>
                <a:effectLst/>
                <a:latin typeface="Lucida Sans"/>
                <a:ea typeface="ＭＳ Ｐゴシック" charset="-128"/>
                <a:cs typeface="+mn-cs"/>
              </a:rPr>
              <a:t>Training Module 4, Working with Information Sources, Version 1, © 2016 FIRST</a:t>
            </a:r>
            <a:endParaRPr lang="en-US" sz="800" kern="1200" dirty="0">
              <a:solidFill>
                <a:schemeClr val="bg1"/>
              </a:solidFill>
              <a:effectLst/>
              <a:latin typeface="Lucida Sans"/>
              <a:ea typeface="ＭＳ Ｐゴシック" charset="-128"/>
              <a:cs typeface="+mn-cs"/>
            </a:endParaRPr>
          </a:p>
        </p:txBody>
      </p:sp>
    </p:spTree>
    <p:extLst>
      <p:ext uri="{BB962C8B-B14F-4D97-AF65-F5344CB8AC3E}">
        <p14:creationId xmlns:p14="http://schemas.microsoft.com/office/powerpoint/2010/main" val="386896906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1"/>
          </p:nvPr>
        </p:nvSpPr>
        <p:spPr/>
        <p:txBody>
          <a:bodyPr>
            <a:normAutofit/>
          </a:bodyPr>
          <a:lstStyle/>
          <a:p>
            <a:pPr marL="800100" lvl="1" indent="-457200">
              <a:buSzTx/>
              <a:buFont typeface="+mj-lt"/>
              <a:buAutoNum type="arabicPeriod"/>
              <a:defRPr/>
            </a:pPr>
            <a:r>
              <a:rPr lang="en-US" sz="1600" dirty="0"/>
              <a:t>What can you find out from the network traffic log </a:t>
            </a:r>
            <a:r>
              <a:rPr lang="en-US" sz="1600" dirty="0" smtClean="0"/>
              <a:t>file?</a:t>
            </a:r>
          </a:p>
          <a:p>
            <a:pPr marL="800100" lvl="1" indent="-457200">
              <a:buSzTx/>
              <a:buFont typeface="+mj-lt"/>
              <a:buAutoNum type="arabicPeriod"/>
              <a:defRPr/>
            </a:pPr>
            <a:r>
              <a:rPr lang="en-US" sz="1600" dirty="0" smtClean="0"/>
              <a:t>How </a:t>
            </a:r>
            <a:r>
              <a:rPr lang="en-US" sz="1600" dirty="0"/>
              <a:t>could you determine that it was Joan’s machine? </a:t>
            </a:r>
          </a:p>
          <a:p>
            <a:pPr marL="800100" lvl="1" indent="-457200">
              <a:buSzTx/>
              <a:buFont typeface="+mj-lt"/>
              <a:buAutoNum type="arabicPeriod"/>
              <a:defRPr/>
            </a:pPr>
            <a:r>
              <a:rPr lang="en-US" sz="1600" dirty="0"/>
              <a:t>Is there any general information on the Web about malware that “</a:t>
            </a:r>
            <a:r>
              <a:rPr lang="en-US" sz="1600" dirty="0" smtClean="0"/>
              <a:t>disables </a:t>
            </a:r>
            <a:br>
              <a:rPr lang="en-US" sz="1600" dirty="0" smtClean="0"/>
            </a:br>
            <a:r>
              <a:rPr lang="en-US" sz="1600" dirty="0" smtClean="0"/>
              <a:t>antivirus </a:t>
            </a:r>
            <a:r>
              <a:rPr lang="en-US" sz="1600" dirty="0"/>
              <a:t>software?” </a:t>
            </a:r>
            <a:endParaRPr lang="en-US" sz="1600" dirty="0" smtClean="0"/>
          </a:p>
          <a:p>
            <a:pPr marL="800100" lvl="1" indent="-457200">
              <a:buSzTx/>
              <a:buFont typeface="+mj-lt"/>
              <a:buAutoNum type="arabicPeriod"/>
              <a:defRPr/>
            </a:pPr>
            <a:r>
              <a:rPr lang="en-US" sz="1600" dirty="0" smtClean="0"/>
              <a:t>What </a:t>
            </a:r>
            <a:r>
              <a:rPr lang="en-US" sz="1600" dirty="0"/>
              <a:t>does a search indicate about the </a:t>
            </a:r>
            <a:r>
              <a:rPr lang="en-US" sz="1600" u="sng" dirty="0"/>
              <a:t>trafficconverter.biz</a:t>
            </a:r>
            <a:r>
              <a:rPr lang="en-US" sz="1600" dirty="0"/>
              <a:t> site?</a:t>
            </a:r>
          </a:p>
          <a:p>
            <a:pPr marL="800100" lvl="1" indent="-457200">
              <a:buSzTx/>
              <a:buFont typeface="+mj-lt"/>
              <a:buAutoNum type="arabicPeriod"/>
              <a:defRPr/>
            </a:pPr>
            <a:r>
              <a:rPr lang="en-US" sz="1600" dirty="0"/>
              <a:t>What can you find out from the hash and what does it tell you?	</a:t>
            </a:r>
          </a:p>
          <a:p>
            <a:pPr marL="800100" lvl="1" indent="-457200">
              <a:buSzTx/>
              <a:buFont typeface="+mj-lt"/>
              <a:buAutoNum type="arabicPeriod"/>
              <a:defRPr/>
            </a:pPr>
            <a:r>
              <a:rPr lang="en-US" sz="1600" dirty="0"/>
              <a:t>What type of file is it and where does it run?</a:t>
            </a:r>
          </a:p>
          <a:p>
            <a:pPr marL="800100" lvl="1" indent="-457200">
              <a:buSzTx/>
              <a:buFont typeface="+mj-lt"/>
              <a:buAutoNum type="arabicPeriod"/>
              <a:defRPr/>
            </a:pPr>
            <a:r>
              <a:rPr lang="en-US" sz="1600" dirty="0"/>
              <a:t>What are the vulnerabilities that were exploited? </a:t>
            </a:r>
            <a:endParaRPr lang="en-US" sz="1600" dirty="0" smtClean="0"/>
          </a:p>
          <a:p>
            <a:pPr marL="800100" lvl="1" indent="-457200">
              <a:buSzTx/>
              <a:buFont typeface="+mj-lt"/>
              <a:buAutoNum type="arabicPeriod"/>
              <a:defRPr/>
            </a:pPr>
            <a:r>
              <a:rPr lang="en-US" sz="1600" dirty="0" smtClean="0"/>
              <a:t>What </a:t>
            </a:r>
            <a:r>
              <a:rPr lang="en-US" sz="1600" dirty="0"/>
              <a:t>could have been done to prevent this incident from arising within your organization? </a:t>
            </a:r>
          </a:p>
          <a:p>
            <a:pPr marL="800100" lvl="1" indent="-457200">
              <a:buSzTx/>
              <a:buFont typeface="+mj-lt"/>
              <a:buAutoNum type="arabicPeriod"/>
              <a:defRPr/>
            </a:pPr>
            <a:r>
              <a:rPr lang="en-US" sz="1600" dirty="0"/>
              <a:t>What is the family of the malware, e.g</a:t>
            </a:r>
            <a:r>
              <a:rPr lang="en-US" sz="1600" dirty="0" smtClean="0"/>
              <a:t>., </a:t>
            </a:r>
            <a:r>
              <a:rPr lang="en-US" sz="1600" dirty="0"/>
              <a:t>is it a virus, </a:t>
            </a:r>
            <a:r>
              <a:rPr lang="en-US" sz="1600" dirty="0" smtClean="0"/>
              <a:t>Trojan, </a:t>
            </a:r>
            <a:r>
              <a:rPr lang="en-US" sz="1600" dirty="0"/>
              <a:t>or other type </a:t>
            </a:r>
            <a:r>
              <a:rPr lang="en-US" sz="1600" dirty="0" smtClean="0"/>
              <a:t>of malware</a:t>
            </a:r>
            <a:r>
              <a:rPr lang="en-US" sz="1600" dirty="0"/>
              <a:t>? </a:t>
            </a:r>
          </a:p>
          <a:p>
            <a:pPr marL="800100" lvl="1" indent="-457200">
              <a:buSzTx/>
              <a:buFont typeface="+mj-lt"/>
              <a:buAutoNum type="arabicPeriod"/>
              <a:defRPr/>
            </a:pPr>
            <a:r>
              <a:rPr lang="en-US" sz="1600" dirty="0"/>
              <a:t>Are your Windows 7 systems affected? </a:t>
            </a:r>
          </a:p>
          <a:p>
            <a:pPr marL="800100" lvl="1" indent="-457200">
              <a:buSzTx/>
              <a:buFont typeface="+mj-lt"/>
              <a:buAutoNum type="arabicPeriod"/>
              <a:defRPr/>
            </a:pPr>
            <a:r>
              <a:rPr lang="en-US" sz="1600" dirty="0"/>
              <a:t>How can you determine whether other machines in your organization </a:t>
            </a:r>
            <a:r>
              <a:rPr lang="en-US" sz="1600" dirty="0" smtClean="0"/>
              <a:t>are infected</a:t>
            </a:r>
            <a:r>
              <a:rPr lang="en-US" sz="1600" dirty="0"/>
              <a:t>? </a:t>
            </a:r>
            <a:endParaRPr lang="en-US" sz="1600" dirty="0" smtClean="0"/>
          </a:p>
          <a:p>
            <a:pPr marL="800100" lvl="1" indent="-457200">
              <a:buSzTx/>
              <a:buFont typeface="+mj-lt"/>
              <a:buAutoNum type="arabicPeriod"/>
              <a:defRPr/>
            </a:pPr>
            <a:r>
              <a:rPr lang="en-US" sz="1600" dirty="0" smtClean="0"/>
              <a:t>Is </a:t>
            </a:r>
            <a:r>
              <a:rPr lang="en-US" sz="1600" dirty="0"/>
              <a:t>this an advanced persistent </a:t>
            </a:r>
            <a:r>
              <a:rPr lang="en-US" sz="1600" dirty="0" smtClean="0"/>
              <a:t>threat (APT)? </a:t>
            </a:r>
            <a:r>
              <a:rPr lang="en-US" sz="1600" dirty="0"/>
              <a:t>How can you tell? </a:t>
            </a:r>
            <a:endParaRPr lang="en-US" sz="1600" dirty="0" smtClean="0"/>
          </a:p>
          <a:p>
            <a:pPr marL="800100" lvl="1" indent="-457200">
              <a:buSzTx/>
              <a:buFont typeface="+mj-lt"/>
              <a:buAutoNum type="arabicPeriod"/>
              <a:defRPr/>
            </a:pPr>
            <a:r>
              <a:rPr lang="en-US" sz="1600" dirty="0"/>
              <a:t>What other useful information did you learn along the way that you can share? </a:t>
            </a:r>
          </a:p>
          <a:p>
            <a:pPr marL="800100" lvl="1" indent="-457200">
              <a:buSzTx/>
              <a:buFont typeface="+mj-lt"/>
              <a:buAutoNum type="arabicPeriod"/>
              <a:defRPr/>
            </a:pPr>
            <a:endParaRPr lang="en-US" sz="1600" dirty="0"/>
          </a:p>
        </p:txBody>
      </p:sp>
      <p:sp>
        <p:nvSpPr>
          <p:cNvPr id="23554" name="Title 6"/>
          <p:cNvSpPr>
            <a:spLocks noGrp="1"/>
          </p:cNvSpPr>
          <p:nvPr>
            <p:ph type="title"/>
          </p:nvPr>
        </p:nvSpPr>
        <p:spPr/>
        <p:txBody>
          <a:bodyPr>
            <a:normAutofit/>
          </a:bodyPr>
          <a:lstStyle/>
          <a:p>
            <a:r>
              <a:rPr lang="en-US" altLang="en-US" dirty="0" smtClean="0"/>
              <a:t>Scenario 1 Questions: </a:t>
            </a:r>
            <a:r>
              <a:rPr lang="en-US" dirty="0" smtClean="0"/>
              <a:t>Incident </a:t>
            </a:r>
            <a:r>
              <a:rPr lang="en-US" dirty="0"/>
              <a:t>Mitigation</a:t>
            </a:r>
            <a:endParaRPr lang="en-US" altLang="en-US" dirty="0" smtClean="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8" name="Rectangle 7"/>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bg1"/>
                </a:solidFill>
                <a:effectLst/>
                <a:latin typeface="Lucida Sans"/>
                <a:ea typeface="ＭＳ Ｐゴシック" charset="-128"/>
                <a:cs typeface="+mn-cs"/>
              </a:rPr>
              <a:t>Training Module 4, Working with Information Sources, Version 1, © 2016 FIRST</a:t>
            </a:r>
            <a:endParaRPr lang="en-US" sz="800" kern="1200" dirty="0">
              <a:solidFill>
                <a:schemeClr val="bg1"/>
              </a:solidFill>
              <a:effectLst/>
              <a:latin typeface="Lucida Sans"/>
              <a:ea typeface="ＭＳ Ｐゴシック" charset="-128"/>
              <a:cs typeface="+mn-cs"/>
            </a:endParaRPr>
          </a:p>
        </p:txBody>
      </p:sp>
    </p:spTree>
    <p:extLst>
      <p:ext uri="{BB962C8B-B14F-4D97-AF65-F5344CB8AC3E}">
        <p14:creationId xmlns:p14="http://schemas.microsoft.com/office/powerpoint/2010/main" val="2444433777"/>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Scenario 1 Question Review</a:t>
            </a:r>
          </a:p>
        </p:txBody>
      </p:sp>
      <p:sp>
        <p:nvSpPr>
          <p:cNvPr id="7" name="Content Placeholder 4"/>
          <p:cNvSpPr>
            <a:spLocks noGrp="1"/>
          </p:cNvSpPr>
          <p:nvPr>
            <p:ph type="body" sz="quarter" idx="10"/>
          </p:nvPr>
        </p:nvSpPr>
        <p:spPr/>
        <p:txBody>
          <a:bodyPr/>
          <a:lstStyle/>
          <a:p>
            <a:pPr marL="800100" lvl="1" indent="-457200">
              <a:buSzTx/>
              <a:buFont typeface="+mj-lt"/>
              <a:buAutoNum type="arabicPeriod"/>
              <a:defRPr/>
            </a:pPr>
            <a:r>
              <a:rPr lang="en-US" sz="2800" dirty="0" smtClean="0"/>
              <a:t>What can you find out from the network </a:t>
            </a:r>
            <a:br>
              <a:rPr lang="en-US" sz="2800" dirty="0" smtClean="0"/>
            </a:br>
            <a:r>
              <a:rPr lang="en-US" sz="2800" dirty="0" smtClean="0"/>
              <a:t>traffic log file?</a:t>
            </a:r>
            <a:br>
              <a:rPr lang="en-US" sz="2800" dirty="0" smtClean="0"/>
            </a:br>
            <a:endParaRPr lang="en-US" sz="2800" dirty="0" smtClean="0"/>
          </a:p>
          <a:p>
            <a:pPr marL="800100" lvl="1" indent="-457200">
              <a:buSzTx/>
              <a:buFont typeface="+mj-lt"/>
              <a:buAutoNum type="arabicPeriod"/>
              <a:defRPr/>
            </a:pPr>
            <a:r>
              <a:rPr lang="en-US" sz="2800" dirty="0" smtClean="0"/>
              <a:t>How could you determine that it was </a:t>
            </a:r>
            <a:br>
              <a:rPr lang="en-US" sz="2800" dirty="0" smtClean="0"/>
            </a:br>
            <a:r>
              <a:rPr lang="en-US" sz="2800" dirty="0" smtClean="0"/>
              <a:t>Joan’s machine? </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4038035856"/>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3"/>
              <a:defRPr/>
            </a:pPr>
            <a:r>
              <a:rPr lang="en-US" sz="2800" dirty="0" smtClean="0"/>
              <a:t>Is there any general information on the </a:t>
            </a:r>
            <a:br>
              <a:rPr lang="en-US" sz="2800" dirty="0" smtClean="0"/>
            </a:br>
            <a:r>
              <a:rPr lang="en-US" sz="2800" dirty="0" smtClean="0"/>
              <a:t>Web about malware that “disables </a:t>
            </a:r>
            <a:br>
              <a:rPr lang="en-US" sz="2800" dirty="0" smtClean="0"/>
            </a:br>
            <a:r>
              <a:rPr lang="en-US" sz="2800" dirty="0" smtClean="0"/>
              <a:t>antivirus software?” </a:t>
            </a:r>
            <a:br>
              <a:rPr lang="en-US" sz="2800" dirty="0" smtClean="0"/>
            </a:br>
            <a:endParaRPr lang="en-US" sz="2800" dirty="0" smtClean="0"/>
          </a:p>
          <a:p>
            <a:pPr marL="800100" lvl="1" indent="-457200">
              <a:buSzTx/>
              <a:buFont typeface="+mj-lt"/>
              <a:buAutoNum type="arabicPeriod" startAt="3"/>
              <a:defRPr/>
            </a:pPr>
            <a:r>
              <a:rPr lang="en-US" sz="2800" dirty="0" smtClean="0"/>
              <a:t>What does a search indicate about the </a:t>
            </a:r>
            <a:r>
              <a:rPr lang="en-US" sz="2800" u="sng" dirty="0" smtClean="0"/>
              <a:t>trafficconverter.biz</a:t>
            </a:r>
            <a:r>
              <a:rPr lang="en-US" sz="2800" dirty="0" smtClean="0"/>
              <a:t> site?</a:t>
            </a:r>
          </a:p>
        </p:txBody>
      </p:sp>
    </p:spTree>
    <p:extLst>
      <p:ext uri="{BB962C8B-B14F-4D97-AF65-F5344CB8AC3E}">
        <p14:creationId xmlns:p14="http://schemas.microsoft.com/office/powerpoint/2010/main" val="1458976367"/>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altLang="en-US" dirty="0"/>
              <a:t>Scenario 1 </a:t>
            </a:r>
            <a:r>
              <a:rPr lang="en-US" altLang="en-US" dirty="0" smtClean="0"/>
              <a:t>Question Review</a:t>
            </a:r>
            <a:endParaRPr lang="en-US" dirty="0"/>
          </a:p>
        </p:txBody>
      </p:sp>
      <p:sp>
        <p:nvSpPr>
          <p:cNvPr id="3" name="Text Placeholder 2"/>
          <p:cNvSpPr>
            <a:spLocks noGrp="1"/>
          </p:cNvSpPr>
          <p:nvPr>
            <p:ph type="body" sz="quarter" idx="10"/>
          </p:nvPr>
        </p:nvSpPr>
        <p:spPr/>
        <p:txBody>
          <a:bodyPr/>
          <a:lstStyle/>
          <a:p>
            <a:pPr marL="800100" lvl="1" indent="-457200">
              <a:buSzTx/>
              <a:buFont typeface="+mj-lt"/>
              <a:buAutoNum type="arabicPeriod" startAt="5"/>
              <a:defRPr/>
            </a:pPr>
            <a:r>
              <a:rPr lang="en-US" sz="2800" dirty="0" smtClean="0"/>
              <a:t>What can you find out from the hash and what does it tell you?	</a:t>
            </a:r>
          </a:p>
          <a:p>
            <a:pPr marL="800100" lvl="1" indent="-457200">
              <a:buSzTx/>
              <a:buFont typeface="+mj-lt"/>
              <a:buAutoNum type="arabicPeriod" startAt="5"/>
              <a:defRPr/>
            </a:pPr>
            <a:endParaRPr lang="en-US" sz="2800" dirty="0" smtClean="0"/>
          </a:p>
          <a:p>
            <a:pPr marL="800100" lvl="1" indent="-457200">
              <a:buSzTx/>
              <a:buFont typeface="+mj-lt"/>
              <a:buAutoNum type="arabicPeriod" startAt="5"/>
              <a:defRPr/>
            </a:pPr>
            <a:r>
              <a:rPr lang="en-US" sz="2800" dirty="0" smtClean="0"/>
              <a:t>What type of file is it and where does it run?</a:t>
            </a:r>
          </a:p>
        </p:txBody>
      </p:sp>
    </p:spTree>
    <p:extLst>
      <p:ext uri="{BB962C8B-B14F-4D97-AF65-F5344CB8AC3E}">
        <p14:creationId xmlns:p14="http://schemas.microsoft.com/office/powerpoint/2010/main" val="2120476693"/>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15684</TotalTime>
  <Words>3698</Words>
  <Application>Microsoft Macintosh PowerPoint</Application>
  <PresentationFormat>On-screen Show (4:3)</PresentationFormat>
  <Paragraphs>316</Paragraphs>
  <Slides>23</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Aharoni</vt:lpstr>
      <vt:lpstr>Arial Black</vt:lpstr>
      <vt:lpstr>Calibri</vt:lpstr>
      <vt:lpstr>Lucida Sans</vt:lpstr>
      <vt:lpstr>Mangal</vt:lpstr>
      <vt:lpstr>ＭＳ Ｐゴシック</vt:lpstr>
      <vt:lpstr>Symbol</vt:lpstr>
      <vt:lpstr>Wingdings</vt:lpstr>
      <vt:lpstr>Arial</vt:lpstr>
      <vt:lpstr>Custom Design</vt:lpstr>
      <vt:lpstr>Lab for Module 4:  Working with Information Sources</vt:lpstr>
      <vt:lpstr>Copyright</vt:lpstr>
      <vt:lpstr>Lab Introduction</vt:lpstr>
      <vt:lpstr>For Each Scenario</vt:lpstr>
      <vt:lpstr>Scenario 1: Incident Mitigation</vt:lpstr>
      <vt:lpstr>Scenario 1 Questions: Incident Mitigation</vt:lpstr>
      <vt:lpstr>Scenario 1 Question Review</vt:lpstr>
      <vt:lpstr>Scenario 1 Question Review</vt:lpstr>
      <vt:lpstr>Scenario 1 Question Review</vt:lpstr>
      <vt:lpstr>Scenario 1 Question Review</vt:lpstr>
      <vt:lpstr>Scenario 1 Question Review</vt:lpstr>
      <vt:lpstr>Scenario 1 Question Review</vt:lpstr>
      <vt:lpstr>Scenario 1 Question Review</vt:lpstr>
      <vt:lpstr>Scenario 2: Vulnerability Research</vt:lpstr>
      <vt:lpstr>Scenario 2 Questions:  Vulnerability Research</vt:lpstr>
      <vt:lpstr>Scenario 2 Question Review</vt:lpstr>
      <vt:lpstr>Scenario 2 Question Review</vt:lpstr>
      <vt:lpstr>Scenario 2 Question Review</vt:lpstr>
      <vt:lpstr>Scenario 2 Question Review</vt:lpstr>
      <vt:lpstr>Scenario 2 Question Review</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4 Lab</dc:title>
  <dc:creator>Alan Reade</dc:creator>
  <cp:lastModifiedBy>Serge Droz</cp:lastModifiedBy>
  <cp:revision>435</cp:revision>
  <cp:lastPrinted>2015-06-01T04:47:11Z</cp:lastPrinted>
  <dcterms:created xsi:type="dcterms:W3CDTF">2008-12-23T18:42:52Z</dcterms:created>
  <dcterms:modified xsi:type="dcterms:W3CDTF">2017-05-07T12:30:43Z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