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7" r:id="rId1"/>
  </p:sldMasterIdLst>
  <p:notesMasterIdLst>
    <p:notesMasterId r:id="rId43"/>
  </p:notesMasterIdLst>
  <p:handoutMasterIdLst>
    <p:handoutMasterId r:id="rId44"/>
  </p:handoutMasterIdLst>
  <p:sldIdLst>
    <p:sldId id="256" r:id="rId2"/>
    <p:sldId id="461" r:id="rId3"/>
    <p:sldId id="297" r:id="rId4"/>
    <p:sldId id="426" r:id="rId5"/>
    <p:sldId id="427" r:id="rId6"/>
    <p:sldId id="428" r:id="rId7"/>
    <p:sldId id="429" r:id="rId8"/>
    <p:sldId id="430" r:id="rId9"/>
    <p:sldId id="431" r:id="rId10"/>
    <p:sldId id="458" r:id="rId11"/>
    <p:sldId id="459" r:id="rId12"/>
    <p:sldId id="460" r:id="rId13"/>
    <p:sldId id="436" r:id="rId14"/>
    <p:sldId id="437" r:id="rId15"/>
    <p:sldId id="438" r:id="rId16"/>
    <p:sldId id="439" r:id="rId17"/>
    <p:sldId id="440" r:id="rId18"/>
    <p:sldId id="435" r:id="rId19"/>
    <p:sldId id="462" r:id="rId20"/>
    <p:sldId id="451" r:id="rId21"/>
    <p:sldId id="452" r:id="rId22"/>
    <p:sldId id="453" r:id="rId23"/>
    <p:sldId id="454" r:id="rId24"/>
    <p:sldId id="456" r:id="rId25"/>
    <p:sldId id="463" r:id="rId26"/>
    <p:sldId id="450" r:id="rId27"/>
    <p:sldId id="441" r:id="rId28"/>
    <p:sldId id="442" r:id="rId29"/>
    <p:sldId id="421" r:id="rId30"/>
    <p:sldId id="411" r:id="rId31"/>
    <p:sldId id="404" r:id="rId32"/>
    <p:sldId id="443" r:id="rId33"/>
    <p:sldId id="444" r:id="rId34"/>
    <p:sldId id="445" r:id="rId35"/>
    <p:sldId id="446" r:id="rId36"/>
    <p:sldId id="447" r:id="rId37"/>
    <p:sldId id="448" r:id="rId38"/>
    <p:sldId id="449" r:id="rId39"/>
    <p:sldId id="407" r:id="rId40"/>
    <p:sldId id="464" r:id="rId41"/>
    <p:sldId id="409" r:id="rId4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4800"/>
    <a:srgbClr val="3176C9"/>
    <a:srgbClr val="22538E"/>
    <a:srgbClr val="800000"/>
    <a:srgbClr val="990000"/>
    <a:srgbClr val="043686"/>
    <a:srgbClr val="285000"/>
    <a:srgbClr val="245794"/>
    <a:srgbClr val="17385F"/>
    <a:srgbClr val="499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824" autoAdjust="0"/>
    <p:restoredTop sz="59794" autoAdjust="0"/>
  </p:normalViewPr>
  <p:slideViewPr>
    <p:cSldViewPr snapToGrid="0">
      <p:cViewPr varScale="1">
        <p:scale>
          <a:sx n="78" d="100"/>
          <a:sy n="78" d="100"/>
        </p:scale>
        <p:origin x="1488"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02" d="100"/>
          <a:sy n="102" d="100"/>
        </p:scale>
        <p:origin x="2928" y="200"/>
      </p:cViewPr>
      <p:guideLst>
        <p:guide orient="horz" pos="2880"/>
        <p:guide pos="2160"/>
      </p:guideLst>
    </p:cSldViewPr>
  </p:notesViewPr>
  <p:gridSpacing cx="91439" cy="91439"/>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handoutMaster" Target="handoutMasters/handoutMaster1.xml"/><Relationship Id="rId4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7.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b="1" dirty="0">
                <a:latin typeface="Lucida Sans"/>
              </a:rPr>
              <a:t>Student Guide</a:t>
            </a:r>
          </a:p>
          <a:p>
            <a:endParaRPr lang="en-US" b="1" dirty="0">
              <a:latin typeface="Lucida Sans"/>
            </a:endParaRPr>
          </a:p>
        </p:txBody>
      </p:sp>
      <p:sp>
        <p:nvSpPr>
          <p:cNvPr id="8" name="Footer Placeholder 3"/>
          <p:cNvSpPr>
            <a:spLocks noGrp="1"/>
          </p:cNvSpPr>
          <p:nvPr>
            <p:ph type="ftr" sz="quarter" idx="2"/>
          </p:nvPr>
        </p:nvSpPr>
        <p:spPr>
          <a:xfrm>
            <a:off x="-1" y="8685213"/>
            <a:ext cx="3884614" cy="457200"/>
          </a:xfrm>
          <a:prstGeom prst="rect">
            <a:avLst/>
          </a:prstGeom>
        </p:spPr>
        <p:txBody>
          <a:bodyPr vert="horz" lIns="91440" tIns="45720" rIns="91440" bIns="45720" rtlCol="0" anchor="b"/>
          <a:lstStyle>
            <a:lvl1pPr algn="l">
              <a:defRPr sz="1200"/>
            </a:lvl1pPr>
          </a:lstStyle>
          <a:p>
            <a:r>
              <a:rPr lang="en-GB" sz="800" dirty="0"/>
              <a:t>© FIRST Inc. </a:t>
            </a:r>
            <a:r>
              <a:rPr lang="mr-IN" sz="800" dirty="0"/>
              <a:t>(CC BY-NC-SA 4.0)</a:t>
            </a:r>
            <a:r>
              <a:rPr lang="en-US" sz="800" dirty="0"/>
              <a:t> </a:t>
            </a:r>
            <a:endParaRPr lang="en-GB" sz="800" dirty="0"/>
          </a:p>
        </p:txBody>
      </p:sp>
      <p:sp>
        <p:nvSpPr>
          <p:cNvPr id="9"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A0CCC7-7E1B-4CF2-A4EE-141B2747F2FA}" type="slidenum">
              <a:rPr lang="en-US" sz="800" smtClean="0">
                <a:latin typeface="Lucida Sans"/>
              </a:rPr>
              <a:t>‹#›</a:t>
            </a:fld>
            <a:endParaRPr lang="en-US" sz="800" dirty="0">
              <a:latin typeface="Lucida Sans"/>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8900"/>
            <a:ext cx="1270000" cy="635000"/>
          </a:xfrm>
          <a:prstGeom prst="rect">
            <a:avLst/>
          </a:prstGeom>
        </p:spPr>
      </p:pic>
    </p:spTree>
    <p:extLst>
      <p:ext uri="{BB962C8B-B14F-4D97-AF65-F5344CB8AC3E}">
        <p14:creationId xmlns:p14="http://schemas.microsoft.com/office/powerpoint/2010/main" val="38465702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128"/>
              </a:defRPr>
            </a:lvl1pPr>
          </a:lstStyle>
          <a:p>
            <a:pPr>
              <a:defRPr/>
            </a:pPr>
            <a:endParaRPr lang="en-US" altLang="en-US" dirty="0"/>
          </a:p>
        </p:txBody>
      </p:sp>
      <p:sp>
        <p:nvSpPr>
          <p:cNvPr id="23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128"/>
              </a:defRPr>
            </a:lvl1pPr>
          </a:lstStyle>
          <a:p>
            <a:pPr>
              <a:defRPr/>
            </a:pPr>
            <a:fld id="{81892EE4-E14D-4FAA-B9C1-98613337A36C}" type="datetime1">
              <a:rPr lang="en-US" altLang="en-US"/>
              <a:pPr>
                <a:defRPr/>
              </a:pPr>
              <a:t>5/7/17</a:t>
            </a:fld>
            <a:endParaRPr lang="en-US" altLang="en-US" dirty="0"/>
          </a:p>
        </p:txBody>
      </p:sp>
      <p:sp>
        <p:nvSpPr>
          <p:cNvPr id="4100" name="Rectangle 4"/>
          <p:cNvSpPr>
            <a:spLocks noGrp="1" noRot="1" noChangeAspect="1" noChangeArrowheads="1" noTextEdit="1"/>
          </p:cNvSpPr>
          <p:nvPr>
            <p:ph type="sldImg" idx="2"/>
          </p:nvPr>
        </p:nvSpPr>
        <p:spPr bwMode="auto">
          <a:xfrm>
            <a:off x="914400" y="514350"/>
            <a:ext cx="5029200" cy="37719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2355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GB" dirty="0" smtClean="0"/>
              <a:t>© FIRST Inc. </a:t>
            </a:r>
            <a:r>
              <a:rPr lang="mr-IN" dirty="0" smtClean="0"/>
              <a:t>(CC BY-NC-SA 4.0)</a:t>
            </a:r>
            <a:r>
              <a:rPr lang="en-US" dirty="0" smtClean="0"/>
              <a:t> </a:t>
            </a:r>
            <a:endParaRPr lang="en-GB" dirty="0" smtClean="0"/>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a:pPr/>
              <a:t>‹#›</a:t>
            </a:fld>
            <a:endParaRPr lang="en-US" altLang="en-US" dirty="0"/>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charset="0"/>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defRPr/>
            </a:pPr>
            <a:r>
              <a:rPr lang="en-US" sz="1000" b="1" dirty="0" smtClean="0">
                <a:latin typeface="Lucida Sans"/>
                <a:ea typeface="ＭＳ Ｐゴシック" pitchFamily="34" charset="-128"/>
                <a:cs typeface="Arial" charset="0"/>
              </a:rPr>
              <a:t>Welcome: </a:t>
            </a:r>
            <a:r>
              <a:rPr lang="en-US" sz="1000" i="1" dirty="0" smtClean="0">
                <a:latin typeface="Lucida Sans"/>
                <a:ea typeface="ＭＳ Ｐゴシック" pitchFamily="34" charset="-128"/>
                <a:cs typeface="Arial" charset="0"/>
              </a:rPr>
              <a:t>2 minutes</a:t>
            </a:r>
            <a:endParaRPr lang="en-US" sz="1000" dirty="0" smtClean="0">
              <a:latin typeface="Lucida Sans"/>
              <a:ea typeface="ＭＳ Ｐゴシック" pitchFamily="34" charset="-128"/>
              <a:cs typeface="Arial" charset="0"/>
            </a:endParaRPr>
          </a:p>
          <a:p>
            <a:pPr eaLnBrk="1" hangingPunct="1">
              <a:lnSpc>
                <a:spcPct val="90000"/>
              </a:lnSpc>
              <a:defRPr/>
            </a:pPr>
            <a:r>
              <a:rPr lang="en-US" sz="1000" b="1" dirty="0" smtClean="0">
                <a:latin typeface="Lucida Sans"/>
                <a:ea typeface="ＭＳ Ｐゴシック" pitchFamily="34" charset="-128"/>
                <a:cs typeface="Arial" charset="0"/>
              </a:rPr>
              <a:t>Facilitator Room Setup and Tools</a:t>
            </a:r>
            <a:endParaRPr lang="en-US" sz="1000" dirty="0" smtClean="0">
              <a:latin typeface="Lucida Sans"/>
              <a:ea typeface="ＭＳ Ｐゴシック" pitchFamily="34" charset="-128"/>
              <a:cs typeface="Arial" charset="0"/>
            </a:endParaRPr>
          </a:p>
          <a:p>
            <a:pPr eaLnBrk="1" hangingPunct="1">
              <a:lnSpc>
                <a:spcPct val="90000"/>
              </a:lnSpc>
              <a:defRPr/>
            </a:pPr>
            <a:r>
              <a:rPr lang="en-US" sz="1000" dirty="0" smtClean="0">
                <a:latin typeface="Lucida Sans"/>
                <a:ea typeface="ＭＳ Ｐゴシック" pitchFamily="34" charset="-128"/>
                <a:cs typeface="Arial" charset="0"/>
              </a:rPr>
              <a:t>Before you start the meeting, make sure you have the following tools and/or room setup:</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Computer</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Projector</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Whiteboard or flipchart and markers</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Pens</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Optional: Post-it notes</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Optional: Squish ball you can toss to learners to get their attention</a:t>
            </a:r>
          </a:p>
          <a:p>
            <a:pPr eaLnBrk="1" hangingPunct="1">
              <a:lnSpc>
                <a:spcPct val="90000"/>
              </a:lnSpc>
              <a:defRPr/>
            </a:pPr>
            <a:r>
              <a:rPr lang="en-US" sz="1000" b="1" dirty="0" smtClean="0">
                <a:latin typeface="Lucida Sans"/>
                <a:ea typeface="ＭＳ Ｐゴシック" pitchFamily="34" charset="-128"/>
                <a:cs typeface="Arial" charset="0"/>
              </a:rPr>
              <a:t>Welcome</a:t>
            </a:r>
            <a:r>
              <a:rPr lang="en-US" sz="1000" dirty="0" smtClean="0">
                <a:latin typeface="Lucida Sans"/>
                <a:ea typeface="ＭＳ Ｐゴシック" pitchFamily="34" charset="-128"/>
                <a:cs typeface="Arial" charset="0"/>
              </a:rPr>
              <a:t> everyone to the course.</a:t>
            </a:r>
          </a:p>
          <a:p>
            <a:pPr eaLnBrk="1" hangingPunct="1">
              <a:lnSpc>
                <a:spcPct val="90000"/>
              </a:lnSpc>
              <a:defRPr/>
            </a:pPr>
            <a:r>
              <a:rPr lang="en-US" sz="1000" b="1" dirty="0" smtClean="0">
                <a:latin typeface="Lucida Sans"/>
                <a:ea typeface="ＭＳ Ｐゴシック" pitchFamily="34" charset="-128"/>
                <a:cs typeface="Arial" charset="0"/>
              </a:rPr>
              <a:t>Briefly introduce </a:t>
            </a:r>
            <a:r>
              <a:rPr lang="en-US" sz="1000" dirty="0" smtClean="0">
                <a:latin typeface="Lucida Sans"/>
                <a:ea typeface="ＭＳ Ｐゴシック" pitchFamily="34" charset="-128"/>
                <a:cs typeface="Arial" charset="0"/>
              </a:rPr>
              <a:t>yourself to the learners.</a:t>
            </a:r>
          </a:p>
          <a:p>
            <a:pPr marL="0" marR="0" indent="0" algn="l" defTabSz="457200" rtl="0" eaLnBrk="1" fontAlgn="base" latinLnBrk="0" hangingPunct="1">
              <a:lnSpc>
                <a:spcPct val="90000"/>
              </a:lnSpc>
              <a:spcBef>
                <a:spcPct val="30000"/>
              </a:spcBef>
              <a:spcAft>
                <a:spcPct val="0"/>
              </a:spcAft>
              <a:buClrTx/>
              <a:buSzTx/>
              <a:buFontTx/>
              <a:buNone/>
              <a:tabLst/>
              <a:defRPr/>
            </a:pPr>
            <a:r>
              <a:rPr lang="en-US" sz="1000" b="1" dirty="0" smtClean="0">
                <a:latin typeface="Lucida Sans"/>
                <a:ea typeface="ＭＳ Ｐゴシック" pitchFamily="34" charset="-128"/>
                <a:cs typeface="Arial" charset="0"/>
              </a:rPr>
              <a:t>Time for course and lab: </a:t>
            </a:r>
            <a:r>
              <a:rPr lang="en-US" sz="1000" b="0" dirty="0" smtClean="0">
                <a:latin typeface="Lucida Sans"/>
                <a:ea typeface="ＭＳ Ｐゴシック" pitchFamily="34" charset="-128"/>
                <a:cs typeface="Arial" charset="0"/>
              </a:rPr>
              <a:t>60 to 90 minutes</a:t>
            </a:r>
            <a:endParaRPr lang="en-US" sz="1000" dirty="0" smtClean="0">
              <a:latin typeface="Lucida Sans"/>
              <a:ea typeface="ＭＳ Ｐゴシック" pitchFamily="34" charset="-128"/>
              <a:cs typeface="Arial" charset="0"/>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a:t>
            </a:fld>
            <a:endParaRPr lang="en-US" altLang="en-US" sz="800" dirty="0">
              <a:latin typeface="Lucida San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Information</a:t>
            </a:r>
            <a:r>
              <a:rPr lang="en-US" altLang="en-US" sz="1000" b="1" baseline="0" dirty="0" smtClean="0">
                <a:latin typeface="Lucida Sans"/>
                <a:cs typeface="Arial" charset="0"/>
              </a:rPr>
              <a:t> Sources in Use</a:t>
            </a:r>
            <a:r>
              <a:rPr lang="en-US" altLang="en-US" sz="1000" b="1" i="0" dirty="0" smtClean="0">
                <a:latin typeface="Lucida Sans"/>
                <a:cs typeface="Arial" charset="0"/>
              </a:rPr>
              <a:t>: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altLang="en-US" sz="1000" b="0" dirty="0" smtClean="0">
                <a:latin typeface="Lucida Sans"/>
                <a:cs typeface="Arial" charset="0"/>
              </a:rPr>
              <a:t>Let’s look at various</a:t>
            </a:r>
            <a:r>
              <a:rPr lang="en-US" altLang="en-US" sz="1000" b="0" baseline="0" dirty="0" smtClean="0">
                <a:latin typeface="Lucida Sans"/>
                <a:cs typeface="Arial" charset="0"/>
              </a:rPr>
              <a:t> information sources</a:t>
            </a:r>
            <a:r>
              <a:rPr lang="en-US" altLang="en-US" sz="1000" b="0" dirty="0" smtClean="0">
                <a:latin typeface="Lucida Sans"/>
                <a:cs typeface="Arial" charset="0"/>
              </a:rPr>
              <a:t> in action.</a:t>
            </a:r>
            <a:r>
              <a:rPr lang="en-US" altLang="en-US" sz="1000" b="0" baseline="0" dirty="0" smtClean="0">
                <a:latin typeface="Lucida Sans"/>
                <a:cs typeface="Arial" charset="0"/>
              </a:rPr>
              <a:t> For example, a user reports a suspicious URL that asks for a login and password. </a:t>
            </a:r>
            <a:endParaRPr lang="en-US" altLang="en-US" sz="1000" b="0" dirty="0" smtClean="0">
              <a:latin typeface="Lucida Sans"/>
              <a:cs typeface="Arial" charset="0"/>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10</a:t>
            </a:fld>
            <a:endParaRPr lang="en-US" altLang="en-US" sz="800" dirty="0">
              <a:latin typeface="Lucida Sans"/>
            </a:endParaRPr>
          </a:p>
        </p:txBody>
      </p:sp>
    </p:spTree>
    <p:extLst>
      <p:ext uri="{BB962C8B-B14F-4D97-AF65-F5344CB8AC3E}">
        <p14:creationId xmlns:p14="http://schemas.microsoft.com/office/powerpoint/2010/main" val="1693454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Information</a:t>
            </a:r>
            <a:r>
              <a:rPr lang="en-US" altLang="en-US" sz="1000" b="1" baseline="0" dirty="0" smtClean="0">
                <a:latin typeface="Lucida Sans"/>
                <a:cs typeface="Arial" charset="0"/>
              </a:rPr>
              <a:t> Sources in Use</a:t>
            </a:r>
            <a:r>
              <a:rPr lang="en-US" altLang="en-US" sz="1000" b="1" i="0" dirty="0" smtClean="0">
                <a:latin typeface="Lucida Sans"/>
                <a:cs typeface="Arial" charset="0"/>
              </a:rPr>
              <a:t>: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altLang="en-US" sz="1000" b="0" dirty="0" smtClean="0">
                <a:latin typeface="Lucida Sans"/>
                <a:cs typeface="Arial" charset="0"/>
              </a:rPr>
              <a:t>Let’s look at various</a:t>
            </a:r>
            <a:r>
              <a:rPr lang="en-US" altLang="en-US" sz="1000" b="0" baseline="0" dirty="0" smtClean="0">
                <a:latin typeface="Lucida Sans"/>
                <a:cs typeface="Arial" charset="0"/>
              </a:rPr>
              <a:t> information sources</a:t>
            </a:r>
            <a:r>
              <a:rPr lang="en-US" altLang="en-US" sz="1000" b="0" dirty="0" smtClean="0">
                <a:latin typeface="Lucida Sans"/>
                <a:cs typeface="Arial" charset="0"/>
              </a:rPr>
              <a:t> in action.</a:t>
            </a:r>
            <a:r>
              <a:rPr lang="en-US" altLang="en-US" sz="1000" b="0" baseline="0" dirty="0" smtClean="0">
                <a:latin typeface="Lucida Sans"/>
                <a:cs typeface="Arial" charset="0"/>
              </a:rPr>
              <a:t> For example, a user reports a suspicious URL that asks for a login and password. </a:t>
            </a:r>
            <a:endParaRPr lang="en-US" altLang="en-US" sz="1000" b="0" dirty="0" smtClean="0">
              <a:latin typeface="Lucida Sans"/>
              <a:cs typeface="Arial" charset="0"/>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11</a:t>
            </a:fld>
            <a:endParaRPr lang="en-US" altLang="en-US" sz="800" dirty="0">
              <a:latin typeface="Lucida Sans"/>
            </a:endParaRPr>
          </a:p>
        </p:txBody>
      </p:sp>
    </p:spTree>
    <p:extLst>
      <p:ext uri="{BB962C8B-B14F-4D97-AF65-F5344CB8AC3E}">
        <p14:creationId xmlns:p14="http://schemas.microsoft.com/office/powerpoint/2010/main" val="2936514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Information</a:t>
            </a:r>
            <a:r>
              <a:rPr lang="en-US" altLang="en-US" sz="1000" b="1" baseline="0" dirty="0" smtClean="0">
                <a:latin typeface="Lucida Sans"/>
                <a:cs typeface="Arial" charset="0"/>
              </a:rPr>
              <a:t> Sources in Use</a:t>
            </a:r>
            <a:r>
              <a:rPr lang="en-US" altLang="en-US" sz="1000" b="1" i="0" dirty="0" smtClean="0">
                <a:latin typeface="Lucida Sans"/>
                <a:cs typeface="Arial" charset="0"/>
              </a:rPr>
              <a:t>: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altLang="en-US" sz="1000" b="0" dirty="0" smtClean="0">
                <a:latin typeface="Lucida Sans"/>
                <a:cs typeface="Arial" charset="0"/>
              </a:rPr>
              <a:t>Let’s look at various</a:t>
            </a:r>
            <a:r>
              <a:rPr lang="en-US" altLang="en-US" sz="1000" b="0" baseline="0" dirty="0" smtClean="0">
                <a:latin typeface="Lucida Sans"/>
                <a:cs typeface="Arial" charset="0"/>
              </a:rPr>
              <a:t> information sources</a:t>
            </a:r>
            <a:r>
              <a:rPr lang="en-US" altLang="en-US" sz="1000" b="0" dirty="0" smtClean="0">
                <a:latin typeface="Lucida Sans"/>
                <a:cs typeface="Arial" charset="0"/>
              </a:rPr>
              <a:t> in action.</a:t>
            </a:r>
            <a:r>
              <a:rPr lang="en-US" altLang="en-US" sz="1000" b="0" baseline="0" dirty="0" smtClean="0">
                <a:latin typeface="Lucida Sans"/>
                <a:cs typeface="Arial" charset="0"/>
              </a:rPr>
              <a:t> For example, a user reports a suspicious URL that asks for a login and password. </a:t>
            </a:r>
            <a:endParaRPr lang="en-US" altLang="en-US" sz="1000" b="0" dirty="0" smtClean="0">
              <a:latin typeface="Lucida Sans"/>
              <a:cs typeface="Arial" charset="0"/>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12</a:t>
            </a:fld>
            <a:endParaRPr lang="en-US" altLang="en-US" sz="800" dirty="0">
              <a:latin typeface="Lucida Sans"/>
            </a:endParaRPr>
          </a:p>
        </p:txBody>
      </p:sp>
    </p:spTree>
    <p:extLst>
      <p:ext uri="{BB962C8B-B14F-4D97-AF65-F5344CB8AC3E}">
        <p14:creationId xmlns:p14="http://schemas.microsoft.com/office/powerpoint/2010/main" val="17176775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Phishing </a:t>
            </a:r>
            <a:r>
              <a:rPr lang="en-US" sz="1000" b="1" kern="1200" dirty="0" smtClean="0">
                <a:solidFill>
                  <a:schemeClr val="tx1"/>
                </a:solidFill>
                <a:effectLst/>
                <a:latin typeface="Lucida Sans"/>
                <a:ea typeface="Lucida Sans" panose="020B0602040502020204" pitchFamily="34" charset="0"/>
                <a:cs typeface="Lucida Sans" panose="020B0602040502020204" pitchFamily="34" charset="0"/>
              </a:rPr>
              <a:t>Example</a:t>
            </a:r>
            <a:r>
              <a:rPr lang="en-US" altLang="en-US" sz="1000" b="1" i="0" dirty="0" smtClean="0">
                <a:latin typeface="Lucida Sans"/>
                <a:cs typeface="Arial" charset="0"/>
              </a:rPr>
              <a:t>: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altLang="en-US" sz="1000" b="0" baseline="0" dirty="0" smtClean="0">
                <a:latin typeface="Lucida Sans"/>
                <a:cs typeface="Arial" charset="0"/>
              </a:rPr>
              <a:t>Now let’s look at another example of primary, secondary, and tertiary information in more detail. Let’s say y</a:t>
            </a:r>
            <a:r>
              <a:rPr lang="en-US" sz="1000" b="0" dirty="0" smtClean="0">
                <a:latin typeface="Lucida Sans"/>
              </a:rPr>
              <a:t>our </a:t>
            </a:r>
            <a:r>
              <a:rPr lang="en-US" sz="1000" dirty="0" smtClean="0">
                <a:latin typeface="Lucida Sans"/>
              </a:rPr>
              <a:t>organization is being targeted by a phishing attack and you need to gather as much information as possible to resolve the incident. This is the information you would need to gather,</a:t>
            </a:r>
            <a:r>
              <a:rPr lang="en-US" sz="1000" baseline="0" dirty="0" smtClean="0">
                <a:latin typeface="Lucida Sans"/>
              </a:rPr>
              <a:t> classified as primary, secondary, and tertiary.</a:t>
            </a:r>
            <a:endParaRPr lang="en-US" sz="1000" dirty="0" smtClean="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13</a:t>
            </a:fld>
            <a:endParaRPr lang="en-US" altLang="en-US" sz="800" dirty="0">
              <a:latin typeface="Lucida Sans"/>
            </a:endParaRPr>
          </a:p>
        </p:txBody>
      </p:sp>
    </p:spTree>
    <p:extLst>
      <p:ext uri="{BB962C8B-B14F-4D97-AF65-F5344CB8AC3E}">
        <p14:creationId xmlns:p14="http://schemas.microsoft.com/office/powerpoint/2010/main" val="31720571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Phishing Example</a:t>
            </a:r>
            <a:r>
              <a:rPr lang="en-US" sz="1000" b="1" kern="1200" dirty="0" smtClean="0">
                <a:solidFill>
                  <a:schemeClr val="tx1"/>
                </a:solidFill>
                <a:effectLst/>
                <a:latin typeface="Lucida Sans"/>
                <a:ea typeface="Lucida Sans" panose="020B0602040502020204" pitchFamily="34" charset="0"/>
                <a:cs typeface="Lucida Sans" panose="020B0602040502020204" pitchFamily="34" charset="0"/>
              </a:rPr>
              <a:t>:</a:t>
            </a: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 </a:t>
            </a:r>
            <a:r>
              <a:rPr lang="en-US" sz="1000" b="1" kern="1200" dirty="0" smtClean="0">
                <a:solidFill>
                  <a:schemeClr val="tx1"/>
                </a:solidFill>
                <a:effectLst/>
                <a:latin typeface="Lucida Sans"/>
                <a:ea typeface="Lucida Sans" panose="020B0602040502020204" pitchFamily="34" charset="0"/>
                <a:cs typeface="Lucida Sans" panose="020B0602040502020204" pitchFamily="34" charset="0"/>
              </a:rPr>
              <a:t>Primary Information</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sz="1000" dirty="0" smtClean="0">
                <a:latin typeface="Lucida Sans"/>
              </a:rPr>
              <a:t>Primary </a:t>
            </a:r>
            <a:r>
              <a:rPr lang="en-US" sz="1000" b="0" dirty="0" smtClean="0">
                <a:latin typeface="Lucida Sans"/>
              </a:rPr>
              <a:t>information comes from determining</a:t>
            </a:r>
            <a:r>
              <a:rPr lang="en-US" sz="1000" b="0" baseline="0" dirty="0" smtClean="0">
                <a:latin typeface="Lucida Sans"/>
              </a:rPr>
              <a:t>:</a:t>
            </a:r>
            <a:endParaRPr lang="en-US" sz="1000" b="0" dirty="0" smtClean="0">
              <a:latin typeface="Lucida Sans"/>
            </a:endParaRPr>
          </a:p>
          <a:p>
            <a:pPr marL="342900" indent="-342900" eaLnBrk="1" hangingPunct="1">
              <a:buFont typeface="Arial" pitchFamily="34" charset="0"/>
              <a:buChar char="•"/>
              <a:defRPr/>
            </a:pPr>
            <a:r>
              <a:rPr lang="en-US" sz="1000" dirty="0" smtClean="0">
                <a:latin typeface="Lucida Sans"/>
              </a:rPr>
              <a:t>Who was the intended target of the attack?</a:t>
            </a:r>
          </a:p>
          <a:p>
            <a:pPr marL="342900" indent="-342900" eaLnBrk="1" hangingPunct="1">
              <a:buFont typeface="Arial" pitchFamily="34" charset="0"/>
              <a:buChar char="•"/>
              <a:defRPr/>
            </a:pPr>
            <a:r>
              <a:rPr lang="en-US" sz="1000" dirty="0" smtClean="0">
                <a:latin typeface="Lucida Sans"/>
              </a:rPr>
              <a:t>What is the URL and hostname of the attacker?</a:t>
            </a:r>
          </a:p>
          <a:p>
            <a:pPr marL="342900" indent="-342900" eaLnBrk="1" hangingPunct="1">
              <a:buFont typeface="Arial" pitchFamily="34" charset="0"/>
              <a:buChar char="•"/>
              <a:defRPr/>
            </a:pPr>
            <a:r>
              <a:rPr lang="en-US" sz="1000" dirty="0" smtClean="0">
                <a:latin typeface="Lucida Sans"/>
              </a:rPr>
              <a:t>What was the social engineering method used in</a:t>
            </a:r>
            <a:r>
              <a:rPr lang="en-US" sz="1000" baseline="0" dirty="0" smtClean="0">
                <a:latin typeface="Lucida Sans"/>
              </a:rPr>
              <a:t> the phishing attack</a:t>
            </a:r>
            <a:r>
              <a:rPr lang="en-US" sz="1000" dirty="0" smtClean="0">
                <a:latin typeface="Lucida Sans"/>
              </a:rPr>
              <a:t>?</a:t>
            </a:r>
          </a:p>
          <a:p>
            <a:pPr marL="342900" indent="-342900" eaLnBrk="1" hangingPunct="1">
              <a:buFont typeface="Arial" pitchFamily="34" charset="0"/>
              <a:buChar char="•"/>
              <a:defRPr/>
            </a:pPr>
            <a:endParaRPr lang="en-US" sz="1000" dirty="0" smtClean="0">
              <a:latin typeface="Lucida Sans"/>
            </a:endParaRPr>
          </a:p>
          <a:p>
            <a:pPr marL="0" marR="0" lvl="1" indent="0" algn="l" defTabSz="457200" rtl="0" eaLnBrk="1" fontAlgn="base" latinLnBrk="0" hangingPunct="1">
              <a:lnSpc>
                <a:spcPct val="100000"/>
              </a:lnSpc>
              <a:spcBef>
                <a:spcPct val="30000"/>
              </a:spcBef>
              <a:spcAft>
                <a:spcPct val="0"/>
              </a:spcAft>
              <a:buClrTx/>
              <a:buSzTx/>
              <a:buFont typeface="Arial" pitchFamily="34" charset="0"/>
              <a:buNone/>
              <a:tabLst/>
              <a:defRPr/>
            </a:pPr>
            <a:r>
              <a:rPr lang="en-US" sz="1000" dirty="0" smtClean="0">
                <a:latin typeface="Lucida Sans"/>
              </a:rPr>
              <a:t>(1)</a:t>
            </a:r>
            <a:r>
              <a:rPr lang="en-US" sz="1000" baseline="0" dirty="0" smtClean="0">
                <a:latin typeface="Lucida Sans"/>
              </a:rPr>
              <a:t> </a:t>
            </a:r>
            <a:r>
              <a:rPr lang="en-US" sz="1000" dirty="0" smtClean="0">
                <a:latin typeface="Lucida Sans"/>
              </a:rPr>
              <a:t>Here</a:t>
            </a:r>
            <a:r>
              <a:rPr lang="en-US" sz="1000" baseline="0" dirty="0" smtClean="0">
                <a:latin typeface="Lucida Sans"/>
              </a:rPr>
              <a:t> is what that information may look like.</a:t>
            </a:r>
            <a:endParaRPr lang="en-US" sz="1000" dirty="0" smtClean="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14</a:t>
            </a:fld>
            <a:endParaRPr lang="en-US" altLang="en-US" sz="800" dirty="0">
              <a:latin typeface="Lucida Sans"/>
            </a:endParaRPr>
          </a:p>
        </p:txBody>
      </p:sp>
    </p:spTree>
    <p:extLst>
      <p:ext uri="{BB962C8B-B14F-4D97-AF65-F5344CB8AC3E}">
        <p14:creationId xmlns:p14="http://schemas.microsoft.com/office/powerpoint/2010/main" val="31720571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Phishing Example</a:t>
            </a:r>
            <a:r>
              <a:rPr lang="en-US" sz="1000" b="1" kern="1200" dirty="0" smtClean="0">
                <a:solidFill>
                  <a:schemeClr val="tx1"/>
                </a:solidFill>
                <a:effectLst/>
                <a:latin typeface="Lucida Sans"/>
                <a:ea typeface="Lucida Sans" panose="020B0602040502020204" pitchFamily="34" charset="0"/>
                <a:cs typeface="Lucida Sans" panose="020B0602040502020204" pitchFamily="34" charset="0"/>
              </a:rPr>
              <a:t>:</a:t>
            </a: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 </a:t>
            </a:r>
            <a:r>
              <a:rPr lang="en-US" sz="1000" b="1" kern="1200" dirty="0" smtClean="0">
                <a:solidFill>
                  <a:schemeClr val="tx1"/>
                </a:solidFill>
                <a:effectLst/>
                <a:latin typeface="Lucida Sans"/>
                <a:ea typeface="Lucida Sans" panose="020B0602040502020204" pitchFamily="34" charset="0"/>
                <a:cs typeface="Lucida Sans" panose="020B0602040502020204" pitchFamily="34" charset="0"/>
              </a:rPr>
              <a:t>Secondary Information</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sz="1000" dirty="0" smtClean="0">
                <a:latin typeface="Lucida Sans"/>
              </a:rPr>
              <a:t>Secondary </a:t>
            </a:r>
            <a:r>
              <a:rPr lang="en-US" sz="1000" b="0" dirty="0" smtClean="0">
                <a:latin typeface="Lucida Sans"/>
              </a:rPr>
              <a:t>information comes from evaluating:</a:t>
            </a:r>
          </a:p>
          <a:p>
            <a:pPr marL="342900" indent="-342900">
              <a:buClrTx/>
              <a:buSzTx/>
              <a:buFont typeface="Arial" panose="020B0604020202020204" pitchFamily="34" charset="0"/>
              <a:buChar char="•"/>
              <a:defRPr/>
            </a:pPr>
            <a:r>
              <a:rPr lang="en-US" sz="1000" dirty="0" smtClean="0">
                <a:latin typeface="Lucida Sans"/>
              </a:rPr>
              <a:t>Who is the owner of the URL and </a:t>
            </a:r>
            <a:r>
              <a:rPr lang="en-US" sz="1000" b="0" dirty="0" smtClean="0">
                <a:latin typeface="Lucida Sans"/>
              </a:rPr>
              <a:t>what is his or her</a:t>
            </a:r>
            <a:r>
              <a:rPr lang="en-US" sz="1000" b="1" dirty="0" smtClean="0">
                <a:latin typeface="Lucida Sans"/>
              </a:rPr>
              <a:t> </a:t>
            </a:r>
            <a:r>
              <a:rPr lang="en-US" sz="1000" dirty="0" smtClean="0">
                <a:latin typeface="Lucida Sans"/>
              </a:rPr>
              <a:t>location?</a:t>
            </a:r>
          </a:p>
          <a:p>
            <a:pPr marL="342900" indent="-342900">
              <a:buClrTx/>
              <a:buSzTx/>
              <a:buFont typeface="Arial" panose="020B0604020202020204" pitchFamily="34" charset="0"/>
              <a:buChar char="•"/>
              <a:defRPr/>
            </a:pPr>
            <a:r>
              <a:rPr lang="en-US" sz="1000" dirty="0" smtClean="0">
                <a:latin typeface="Lucida Sans"/>
              </a:rPr>
              <a:t>What is the sender’s name and location? </a:t>
            </a:r>
          </a:p>
          <a:p>
            <a:pPr marL="342900" indent="-342900" eaLnBrk="1" hangingPunct="1">
              <a:buFont typeface="Arial" pitchFamily="34" charset="0"/>
              <a:buChar char="•"/>
              <a:defRPr/>
            </a:pPr>
            <a:r>
              <a:rPr lang="en-US" sz="1000" dirty="0" smtClean="0">
                <a:latin typeface="Lucida Sans"/>
              </a:rPr>
              <a:t>Has anyone already been phished inside the organization?</a:t>
            </a:r>
          </a:p>
          <a:p>
            <a:pPr marL="342900" indent="-342900" eaLnBrk="1" hangingPunct="1">
              <a:buFont typeface="Arial" pitchFamily="34" charset="0"/>
              <a:buChar char="•"/>
              <a:defRPr/>
            </a:pPr>
            <a:r>
              <a:rPr lang="en-US" sz="1000" dirty="0" smtClean="0">
                <a:latin typeface="Lucida Sans"/>
              </a:rPr>
              <a:t>What type of data has been compromised?</a:t>
            </a:r>
          </a:p>
          <a:p>
            <a:pPr marL="342900" indent="-342900" eaLnBrk="1" hangingPunct="1">
              <a:buFont typeface="Arial" pitchFamily="34" charset="0"/>
              <a:buChar char="•"/>
              <a:defRPr/>
            </a:pPr>
            <a:r>
              <a:rPr lang="en-US" sz="1000" dirty="0" smtClean="0">
                <a:latin typeface="Lucida Sans"/>
              </a:rPr>
              <a:t>How was the system initially accessed?</a:t>
            </a:r>
          </a:p>
          <a:p>
            <a:pPr marL="342900" indent="-342900" eaLnBrk="1" hangingPunct="1">
              <a:buFont typeface="Arial" pitchFamily="34" charset="0"/>
              <a:buChar char="•"/>
              <a:defRPr/>
            </a:pPr>
            <a:r>
              <a:rPr lang="en-US" sz="1000" dirty="0" smtClean="0">
                <a:latin typeface="Lucida Sans"/>
              </a:rPr>
              <a:t>Which passwords were used to access the system? For this, you would check the</a:t>
            </a:r>
            <a:r>
              <a:rPr lang="en-US" sz="1000" baseline="0" dirty="0" smtClean="0">
                <a:latin typeface="Lucida Sans"/>
              </a:rPr>
              <a:t> </a:t>
            </a:r>
            <a:r>
              <a:rPr lang="en-US" sz="1000" dirty="0" smtClean="0">
                <a:latin typeface="Lucida Sans"/>
              </a:rPr>
              <a:t>file log.</a:t>
            </a:r>
          </a:p>
          <a:p>
            <a:pPr marL="342900" indent="-342900" eaLnBrk="1" hangingPunct="1">
              <a:buFont typeface="Arial" pitchFamily="34" charset="0"/>
              <a:buChar char="•"/>
              <a:defRPr/>
            </a:pPr>
            <a:endParaRPr lang="en-US" sz="1000" dirty="0" smtClean="0">
              <a:latin typeface="Lucida Sans"/>
            </a:endParaRPr>
          </a:p>
          <a:p>
            <a:pPr marL="0" marR="0" lvl="1" indent="0" algn="l" defTabSz="457200" rtl="0" eaLnBrk="1" fontAlgn="base" latinLnBrk="0" hangingPunct="1">
              <a:lnSpc>
                <a:spcPct val="100000"/>
              </a:lnSpc>
              <a:spcBef>
                <a:spcPct val="30000"/>
              </a:spcBef>
              <a:spcAft>
                <a:spcPct val="0"/>
              </a:spcAft>
              <a:buClrTx/>
              <a:buSzTx/>
              <a:buFont typeface="Arial" pitchFamily="34" charset="0"/>
              <a:buNone/>
              <a:tabLst/>
              <a:defRPr/>
            </a:pPr>
            <a:r>
              <a:rPr lang="en-US" sz="1000" dirty="0" smtClean="0">
                <a:latin typeface="Lucida Sans"/>
              </a:rPr>
              <a:t>(1)</a:t>
            </a:r>
            <a:r>
              <a:rPr lang="en-US" sz="1000" baseline="0" dirty="0" smtClean="0">
                <a:latin typeface="Lucida Sans"/>
              </a:rPr>
              <a:t> </a:t>
            </a:r>
            <a:r>
              <a:rPr lang="en-US" sz="1000" dirty="0" smtClean="0">
                <a:latin typeface="Lucida Sans"/>
              </a:rPr>
              <a:t>Here</a:t>
            </a:r>
            <a:r>
              <a:rPr lang="en-US" sz="1000" baseline="0" dirty="0" smtClean="0">
                <a:latin typeface="Lucida Sans"/>
              </a:rPr>
              <a:t> is what that information may look like.</a:t>
            </a:r>
            <a:endParaRPr lang="en-US" sz="1000" dirty="0" smtClean="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15</a:t>
            </a:fld>
            <a:endParaRPr lang="en-US" altLang="en-US" sz="800" dirty="0">
              <a:latin typeface="Lucida Sans"/>
            </a:endParaRPr>
          </a:p>
        </p:txBody>
      </p:sp>
    </p:spTree>
    <p:extLst>
      <p:ext uri="{BB962C8B-B14F-4D97-AF65-F5344CB8AC3E}">
        <p14:creationId xmlns:p14="http://schemas.microsoft.com/office/powerpoint/2010/main" val="31720571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Phishing Example</a:t>
            </a:r>
            <a:r>
              <a:rPr lang="en-US" sz="1000" b="1" kern="1200" dirty="0" smtClean="0">
                <a:solidFill>
                  <a:schemeClr val="tx1"/>
                </a:solidFill>
                <a:effectLst/>
                <a:latin typeface="Lucida Sans"/>
                <a:ea typeface="Lucida Sans" panose="020B0602040502020204" pitchFamily="34" charset="0"/>
                <a:cs typeface="Lucida Sans" panose="020B0602040502020204" pitchFamily="34" charset="0"/>
              </a:rPr>
              <a:t>:</a:t>
            </a: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 </a:t>
            </a:r>
            <a:r>
              <a:rPr lang="en-US" sz="1000" b="1" kern="1200" dirty="0" smtClean="0">
                <a:solidFill>
                  <a:schemeClr val="tx1"/>
                </a:solidFill>
                <a:effectLst/>
                <a:latin typeface="Lucida Sans"/>
                <a:ea typeface="Lucida Sans" panose="020B0602040502020204" pitchFamily="34" charset="0"/>
                <a:cs typeface="Lucida Sans" panose="020B0602040502020204" pitchFamily="34" charset="0"/>
              </a:rPr>
              <a:t>Tertiary Information</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sz="1000" dirty="0" smtClean="0">
                <a:latin typeface="Lucida Sans"/>
              </a:rPr>
              <a:t>Tertiary i</a:t>
            </a:r>
            <a:r>
              <a:rPr lang="en-US" sz="1000" b="0" dirty="0" smtClean="0">
                <a:latin typeface="Lucida Sans"/>
              </a:rPr>
              <a:t>nformation comes from evaluating:</a:t>
            </a:r>
          </a:p>
          <a:p>
            <a:pPr marL="342900" marR="0" lvl="1" indent="-34290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sz="1000" dirty="0" smtClean="0">
                <a:latin typeface="Lucida Sans"/>
              </a:rPr>
              <a:t>Whether there are internal reports in your CSIRT’s database about similar phishing incidents in the past.</a:t>
            </a:r>
          </a:p>
          <a:p>
            <a:pPr marL="342900" marR="0" lvl="1" indent="-34290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sz="1000" dirty="0" smtClean="0">
                <a:latin typeface="Lucida Sans"/>
              </a:rPr>
              <a:t>What other attacks, if any, have been documented online on this URL or domain.</a:t>
            </a:r>
          </a:p>
          <a:p>
            <a:pPr marL="0" marR="0" lvl="1" indent="0" algn="l" defTabSz="457200" rtl="0" eaLnBrk="1" fontAlgn="base" latinLnBrk="0" hangingPunct="1">
              <a:lnSpc>
                <a:spcPct val="100000"/>
              </a:lnSpc>
              <a:spcBef>
                <a:spcPct val="30000"/>
              </a:spcBef>
              <a:spcAft>
                <a:spcPct val="0"/>
              </a:spcAft>
              <a:buClrTx/>
              <a:buSzTx/>
              <a:buFont typeface="Arial" pitchFamily="34" charset="0"/>
              <a:buNone/>
              <a:tabLst/>
              <a:defRPr/>
            </a:pPr>
            <a:endParaRPr lang="en-US" sz="1000" dirty="0" smtClean="0">
              <a:latin typeface="Lucida Sans"/>
            </a:endParaRPr>
          </a:p>
          <a:p>
            <a:pPr marL="0" marR="0" lvl="1" indent="0" algn="l" defTabSz="457200" rtl="0" eaLnBrk="1" fontAlgn="base" latinLnBrk="0" hangingPunct="1">
              <a:lnSpc>
                <a:spcPct val="100000"/>
              </a:lnSpc>
              <a:spcBef>
                <a:spcPct val="30000"/>
              </a:spcBef>
              <a:spcAft>
                <a:spcPct val="0"/>
              </a:spcAft>
              <a:buClrTx/>
              <a:buSzTx/>
              <a:buFont typeface="Arial" pitchFamily="34" charset="0"/>
              <a:buNone/>
              <a:tabLst/>
              <a:defRPr/>
            </a:pPr>
            <a:r>
              <a:rPr lang="en-US" sz="1000" dirty="0" smtClean="0">
                <a:latin typeface="Lucida Sans"/>
              </a:rPr>
              <a:t>(1)</a:t>
            </a:r>
            <a:r>
              <a:rPr lang="en-US" sz="1000" baseline="0" dirty="0" smtClean="0">
                <a:latin typeface="Lucida Sans"/>
              </a:rPr>
              <a:t> </a:t>
            </a:r>
            <a:r>
              <a:rPr lang="en-US" sz="1000" dirty="0" smtClean="0">
                <a:latin typeface="Lucida Sans"/>
              </a:rPr>
              <a:t>Here</a:t>
            </a:r>
            <a:r>
              <a:rPr lang="en-US" sz="1000" baseline="0" dirty="0" smtClean="0">
                <a:latin typeface="Lucida Sans"/>
              </a:rPr>
              <a:t> is what that information may look like.</a:t>
            </a:r>
            <a:endParaRPr lang="en-US" sz="1000" dirty="0" smtClean="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16</a:t>
            </a:fld>
            <a:endParaRPr lang="en-US" altLang="en-US" sz="800" dirty="0">
              <a:latin typeface="Lucida Sans"/>
            </a:endParaRPr>
          </a:p>
        </p:txBody>
      </p:sp>
    </p:spTree>
    <p:extLst>
      <p:ext uri="{BB962C8B-B14F-4D97-AF65-F5344CB8AC3E}">
        <p14:creationId xmlns:p14="http://schemas.microsoft.com/office/powerpoint/2010/main" val="31720571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Circle</a:t>
            </a:r>
            <a:r>
              <a:rPr lang="en-US" altLang="en-US" sz="1000" b="1" baseline="0" dirty="0" smtClean="0">
                <a:latin typeface="Lucida Sans"/>
                <a:cs typeface="Arial" charset="0"/>
              </a:rPr>
              <a:t> of Information</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The “Circle of Information” in the slide represents data broken down into graphic form for our phishing example. You can see the security event in</a:t>
            </a:r>
            <a:r>
              <a:rPr lang="en-US" sz="1000" baseline="0" dirty="0" smtClean="0">
                <a:latin typeface="Lucida Sans"/>
              </a:rPr>
              <a:t> the center </a:t>
            </a:r>
            <a:r>
              <a:rPr lang="en-US" sz="1000" dirty="0" smtClean="0">
                <a:latin typeface="Lucida Sans"/>
              </a:rPr>
              <a:t>in yellow. In the center circle is</a:t>
            </a:r>
            <a:r>
              <a:rPr lang="en-US" sz="1000" baseline="0" dirty="0" smtClean="0">
                <a:latin typeface="Lucida Sans"/>
              </a:rPr>
              <a:t> the primary information. The middle circle includes secondary information. And everything in the outer circle is tertiary information</a:t>
            </a:r>
            <a:r>
              <a:rPr lang="en-US" sz="1000" dirty="0" smtClean="0">
                <a:latin typeface="Lucida Sans"/>
              </a:rPr>
              <a:t>.</a:t>
            </a: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17</a:t>
            </a:fld>
            <a:endParaRPr lang="en-US" altLang="en-US" sz="800" dirty="0">
              <a:latin typeface="Lucida Sans"/>
            </a:endParaRPr>
          </a:p>
        </p:txBody>
      </p:sp>
    </p:spTree>
    <p:extLst>
      <p:ext uri="{BB962C8B-B14F-4D97-AF65-F5344CB8AC3E}">
        <p14:creationId xmlns:p14="http://schemas.microsoft.com/office/powerpoint/2010/main" val="31720571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Learning Check</a:t>
            </a:r>
            <a:r>
              <a:rPr lang="en-US" altLang="en-US" sz="1000" b="1" i="0" dirty="0" smtClean="0">
                <a:latin typeface="Lucida Sans"/>
                <a:cs typeface="Arial" charset="0"/>
              </a:rPr>
              <a:t>: </a:t>
            </a:r>
            <a:r>
              <a:rPr lang="en-US" altLang="en-US" sz="1000" i="1" dirty="0" smtClean="0">
                <a:latin typeface="Lucida Sans"/>
                <a:cs typeface="Arial" charset="0"/>
              </a:rPr>
              <a:t>4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Now let’s have a learning check!</a:t>
            </a:r>
          </a:p>
          <a:p>
            <a:pPr lvl="0">
              <a:buSzTx/>
              <a:defRPr/>
            </a:pPr>
            <a:r>
              <a:rPr lang="en-US" sz="1000" b="1" baseline="0" dirty="0" smtClean="0">
                <a:latin typeface="Lucida Sans"/>
              </a:rPr>
              <a:t>Ask: </a:t>
            </a:r>
            <a:r>
              <a:rPr lang="en-US" sz="1000" baseline="0" dirty="0" smtClean="0">
                <a:latin typeface="Lucida Sans"/>
              </a:rPr>
              <a:t>If the primary, secondary, and tertiary information sources about an incident differ from each other, what do you do?</a:t>
            </a:r>
          </a:p>
          <a:p>
            <a:pPr lvl="0">
              <a:buSzTx/>
              <a:defRPr/>
            </a:pPr>
            <a:r>
              <a:rPr lang="en-US" sz="1000" b="1" baseline="0" dirty="0" smtClean="0">
                <a:latin typeface="Lucida Sans"/>
              </a:rPr>
              <a:t>After gathering ideas, say: </a:t>
            </a:r>
            <a:r>
              <a:rPr lang="en-US" sz="1000" baseline="0" dirty="0" smtClean="0">
                <a:latin typeface="Lucida Sans"/>
              </a:rPr>
              <a:t>If the information sources differ from each other, evaluate the validity of the information via the secondary and tertiary information sources. For instance, a user may think that a problem is caused by one thing and the problem turns out to be something entirely different after you gather information on the vulnerability or threat.</a:t>
            </a:r>
            <a:endParaRPr lang="en-US" sz="1000" dirty="0" smtClean="0">
              <a:latin typeface="Lucida Sans"/>
            </a:endParaRPr>
          </a:p>
        </p:txBody>
      </p:sp>
      <p:sp>
        <p:nvSpPr>
          <p:cNvPr id="6"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7"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18</a:t>
            </a:fld>
            <a:endParaRPr lang="en-US" altLang="en-US" sz="800" dirty="0">
              <a:latin typeface="Lucida San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Section 2: Types of Information:</a:t>
            </a:r>
            <a:r>
              <a:rPr lang="en-US" altLang="en-US" sz="1000" i="1" dirty="0" smtClean="0">
                <a:latin typeface="Lucida Sans"/>
                <a:cs typeface="Arial" charset="0"/>
              </a:rPr>
              <a:t> 0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Now let’s go to </a:t>
            </a:r>
            <a:r>
              <a:rPr lang="en-US" altLang="en-US" sz="1000" dirty="0" smtClean="0">
                <a:latin typeface="Lucida Sans"/>
                <a:cs typeface="Arial" charset="0"/>
              </a:rPr>
              <a:t>Section 2,</a:t>
            </a:r>
            <a:r>
              <a:rPr lang="en-US" altLang="en-US" sz="1000" baseline="0" dirty="0" smtClean="0">
                <a:latin typeface="Lucida Sans"/>
                <a:cs typeface="Arial" charset="0"/>
              </a:rPr>
              <a:t> </a:t>
            </a:r>
            <a:r>
              <a:rPr lang="en-US" altLang="en-US" sz="1000" dirty="0" smtClean="0">
                <a:latin typeface="Lucida Sans"/>
                <a:cs typeface="Arial" charset="0"/>
              </a:rPr>
              <a:t>Types of Information.</a:t>
            </a:r>
          </a:p>
        </p:txBody>
      </p:sp>
      <p:sp>
        <p:nvSpPr>
          <p:cNvPr id="6"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7"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20</a:t>
            </a:fld>
            <a:endParaRPr lang="en-US" altLang="en-US" sz="800" dirty="0">
              <a:latin typeface="Lucida San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smtClean="0"/>
              <a:t>FIRST training materials</a:t>
            </a:r>
            <a:r>
              <a:rPr lang="en-GB" baseline="0" dirty="0" smtClean="0"/>
              <a:t> 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7469908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Types of Information</a:t>
            </a:r>
            <a:r>
              <a:rPr lang="en-US" altLang="en-US" sz="1000" b="1" i="0" dirty="0" smtClean="0">
                <a:latin typeface="Lucida Sans"/>
                <a:cs typeface="Arial" charset="0"/>
              </a:rPr>
              <a:t>: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Types of common information you might need to gather include:</a:t>
            </a:r>
          </a:p>
          <a:p>
            <a:pPr marL="342900" lvl="0" indent="-342900">
              <a:buSzTx/>
              <a:buFont typeface="Arial" pitchFamily="34" charset="0"/>
              <a:buChar char="•"/>
              <a:defRPr/>
            </a:pPr>
            <a:r>
              <a:rPr lang="en-US" sz="1000" dirty="0" smtClean="0">
                <a:latin typeface="Lucida Sans"/>
              </a:rPr>
              <a:t>IP address (source and destination);</a:t>
            </a:r>
          </a:p>
          <a:p>
            <a:pPr marL="342900" lvl="0" indent="-342900">
              <a:buSzTx/>
              <a:buFont typeface="Arial" pitchFamily="34" charset="0"/>
              <a:buChar char="•"/>
              <a:defRPr/>
            </a:pPr>
            <a:r>
              <a:rPr lang="en-US" sz="1000" dirty="0" smtClean="0">
                <a:latin typeface="Lucida Sans"/>
              </a:rPr>
              <a:t>Domain name;</a:t>
            </a:r>
          </a:p>
          <a:p>
            <a:pPr marL="342900" lvl="0" indent="-342900">
              <a:buSzTx/>
              <a:buFont typeface="Arial" pitchFamily="34" charset="0"/>
              <a:buChar char="•"/>
              <a:defRPr/>
            </a:pPr>
            <a:r>
              <a:rPr lang="en-US" sz="1000" dirty="0" smtClean="0">
                <a:latin typeface="Lucida Sans"/>
              </a:rPr>
              <a:t>Internet service provider, or ISP;</a:t>
            </a:r>
          </a:p>
          <a:p>
            <a:pPr marL="342900" lvl="0" indent="-342900">
              <a:buSzTx/>
              <a:buFont typeface="Arial" pitchFamily="34" charset="0"/>
              <a:buChar char="•"/>
              <a:defRPr/>
            </a:pPr>
            <a:r>
              <a:rPr lang="en-US" sz="1000" dirty="0" smtClean="0">
                <a:latin typeface="Lucida Sans"/>
              </a:rPr>
              <a:t>Email address (if possible); and</a:t>
            </a:r>
          </a:p>
          <a:p>
            <a:pPr marL="342900" lvl="0" indent="-342900">
              <a:buSzTx/>
              <a:buFont typeface="Arial" pitchFamily="34" charset="0"/>
              <a:buChar char="•"/>
              <a:defRPr/>
            </a:pPr>
            <a:r>
              <a:rPr lang="en-US" sz="1000" dirty="0" smtClean="0">
                <a:latin typeface="Lucida Sans"/>
              </a:rPr>
              <a:t>System logs.</a:t>
            </a:r>
          </a:p>
          <a:p>
            <a:endParaRPr lang="en-US" sz="1000" dirty="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21</a:t>
            </a:fld>
            <a:endParaRPr lang="en-US" altLang="en-US" sz="800" dirty="0">
              <a:latin typeface="Lucida Sans"/>
            </a:endParaRPr>
          </a:p>
        </p:txBody>
      </p:sp>
    </p:spTree>
    <p:extLst>
      <p:ext uri="{BB962C8B-B14F-4D97-AF65-F5344CB8AC3E}">
        <p14:creationId xmlns:p14="http://schemas.microsoft.com/office/powerpoint/2010/main" val="38625387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Open-Source Intelligence</a:t>
            </a:r>
            <a:r>
              <a:rPr lang="en-US" altLang="en-US" sz="1000" b="1" i="0" dirty="0" smtClean="0">
                <a:latin typeface="Lucida Sans"/>
                <a:cs typeface="Arial" charset="0"/>
              </a:rPr>
              <a:t>: </a:t>
            </a:r>
            <a:r>
              <a:rPr lang="en-US" altLang="en-US" sz="1000" i="1" dirty="0" smtClean="0">
                <a:latin typeface="Lucida Sans"/>
                <a:cs typeface="Arial" charset="0"/>
              </a:rPr>
              <a:t>3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Open-source intelligence is information made available for public consumption that can be accessed over the Internet by anyone at anytime. This information is commonly used for information gathering purposes.</a:t>
            </a:r>
          </a:p>
          <a:p>
            <a:pPr lvl="0">
              <a:buSzTx/>
              <a:defRPr/>
            </a:pPr>
            <a:r>
              <a:rPr lang="en-US" sz="1000" dirty="0" smtClean="0">
                <a:latin typeface="Lucida Sans"/>
              </a:rPr>
              <a:t>(1) Types of open-source intelligence include:</a:t>
            </a:r>
          </a:p>
          <a:p>
            <a:pPr marL="342900" lvl="0" indent="-342900">
              <a:buSzTx/>
              <a:buFont typeface="Arial" pitchFamily="34" charset="0"/>
              <a:buChar char="•"/>
              <a:defRPr/>
            </a:pPr>
            <a:r>
              <a:rPr lang="en-US" sz="1000" dirty="0" smtClean="0">
                <a:latin typeface="Lucida Sans"/>
              </a:rPr>
              <a:t>nslookup – A network administration command line that can be used to obtain domain names and IP addresses for suspected vulnerabilities.</a:t>
            </a:r>
          </a:p>
          <a:p>
            <a:pPr marL="342900" lvl="0" indent="-342900">
              <a:buSzTx/>
              <a:buFont typeface="Arial" pitchFamily="34" charset="0"/>
              <a:buChar char="•"/>
              <a:defRPr/>
            </a:pPr>
            <a:r>
              <a:rPr lang="en-US" sz="1000" dirty="0" smtClean="0">
                <a:latin typeface="Lucida Sans"/>
              </a:rPr>
              <a:t>ht://Dig – A free indexing and searching system for small domains and intranets that can be used to obtain domain names and IP addresses.</a:t>
            </a:r>
          </a:p>
          <a:p>
            <a:pPr marL="342900" lvl="0" indent="-342900">
              <a:buSzTx/>
              <a:buFont typeface="Arial" pitchFamily="34" charset="0"/>
              <a:buChar char="•"/>
              <a:defRPr/>
            </a:pPr>
            <a:r>
              <a:rPr lang="en-US" sz="1000" dirty="0" smtClean="0">
                <a:latin typeface="Lucida Sans"/>
              </a:rPr>
              <a:t>Google – The most popular search engine in the world. This can be used to check collected data against existing data on the internet to see if domain names and IP addresses relate to multiple vulnerabilities.</a:t>
            </a:r>
          </a:p>
          <a:p>
            <a:pPr marL="342900" lvl="0" indent="-342900">
              <a:buSzTx/>
              <a:buFont typeface="Arial" pitchFamily="34" charset="0"/>
              <a:buChar char="•"/>
              <a:defRPr/>
            </a:pPr>
            <a:r>
              <a:rPr lang="en-US" sz="1000" dirty="0" smtClean="0">
                <a:latin typeface="Lucida Sans"/>
              </a:rPr>
              <a:t>Social media – Websites like Facebook and Twitter can be used to track vulnerabilities through search features and user information.</a:t>
            </a:r>
          </a:p>
          <a:p>
            <a:pPr marL="171450" indent="-171450">
              <a:buFont typeface="Arial" pitchFamily="34" charset="0"/>
              <a:buChar char="•"/>
            </a:pPr>
            <a:endParaRPr lang="en-US" sz="1000" dirty="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22</a:t>
            </a:fld>
            <a:endParaRPr lang="en-US" altLang="en-US" sz="800" dirty="0">
              <a:latin typeface="Lucida Sans"/>
            </a:endParaRPr>
          </a:p>
        </p:txBody>
      </p:sp>
    </p:spTree>
    <p:extLst>
      <p:ext uri="{BB962C8B-B14F-4D97-AF65-F5344CB8AC3E}">
        <p14:creationId xmlns:p14="http://schemas.microsoft.com/office/powerpoint/2010/main" val="5884262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Proprietary Intelligence</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Proprietary intelligence describes a technology</a:t>
            </a:r>
            <a:r>
              <a:rPr lang="en-US" sz="1000" baseline="0" dirty="0" smtClean="0">
                <a:latin typeface="Lucida Sans"/>
              </a:rPr>
              <a:t> </a:t>
            </a:r>
            <a:r>
              <a:rPr lang="en-US" sz="1000" dirty="0" smtClean="0">
                <a:latin typeface="Lucida Sans"/>
              </a:rPr>
              <a:t>owned exclusively by a single company that carefully guards knowledge about the technology or the product’s inner workings.</a:t>
            </a:r>
          </a:p>
          <a:p>
            <a:pPr lvl="0">
              <a:buSzTx/>
              <a:defRPr/>
            </a:pPr>
            <a:r>
              <a:rPr lang="en-US" sz="1000" dirty="0" smtClean="0">
                <a:latin typeface="Lucida Sans"/>
              </a:rPr>
              <a:t>(1) Types of proprietary intelligence include:</a:t>
            </a:r>
          </a:p>
          <a:p>
            <a:pPr marL="342900" lvl="0" indent="-342900">
              <a:buSzTx/>
              <a:buFont typeface="Arial"/>
              <a:buChar char="•"/>
              <a:defRPr/>
            </a:pPr>
            <a:r>
              <a:rPr lang="en-US" sz="1000" dirty="0" smtClean="0">
                <a:latin typeface="Lucida Sans"/>
              </a:rPr>
              <a:t>Maltego – A proprietary software that takes multiple data sets and visualizes them in graph form. This software can connect an IP address or domain name across multiple websites, networks and social media affiliations.</a:t>
            </a:r>
          </a:p>
          <a:p>
            <a:pPr marL="342900" lvl="0" indent="-342900">
              <a:buSzTx/>
              <a:buFont typeface="Arial"/>
              <a:buChar char="•"/>
              <a:defRPr/>
            </a:pPr>
            <a:r>
              <a:rPr lang="en-US" sz="1000" dirty="0" smtClean="0">
                <a:latin typeface="Lucida Sans"/>
              </a:rPr>
              <a:t>Deep Magic – a search tool used for DNS records.</a:t>
            </a:r>
          </a:p>
          <a:p>
            <a:pPr marL="342900" lvl="0" indent="-342900">
              <a:buSzTx/>
              <a:buFont typeface="Arial"/>
              <a:buChar char="•"/>
              <a:defRPr/>
            </a:pPr>
            <a:r>
              <a:rPr lang="en-US" sz="1000" dirty="0" smtClean="0">
                <a:latin typeface="Lucida Sans"/>
              </a:rPr>
              <a:t>Cuckoo Sandbox – a malware analysis system that produces raw data beneficial to preventing future malware attacks.</a:t>
            </a:r>
          </a:p>
          <a:p>
            <a:endParaRPr lang="en-US" sz="1000" dirty="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23</a:t>
            </a:fld>
            <a:endParaRPr lang="en-US" altLang="en-US" sz="800" dirty="0">
              <a:latin typeface="Lucida Sans"/>
            </a:endParaRPr>
          </a:p>
        </p:txBody>
      </p:sp>
    </p:spTree>
    <p:extLst>
      <p:ext uri="{BB962C8B-B14F-4D97-AF65-F5344CB8AC3E}">
        <p14:creationId xmlns:p14="http://schemas.microsoft.com/office/powerpoint/2010/main" val="35767255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Learning Check</a:t>
            </a:r>
            <a:r>
              <a:rPr lang="en-US" altLang="en-US" sz="1000" b="1" i="0" dirty="0" smtClean="0">
                <a:latin typeface="Lucida Sans"/>
                <a:cs typeface="Arial" charset="0"/>
              </a:rPr>
              <a:t>: </a:t>
            </a:r>
            <a:r>
              <a:rPr lang="en-US" altLang="en-US" sz="1000" i="1" dirty="0" smtClean="0">
                <a:latin typeface="Lucida Sans"/>
                <a:cs typeface="Arial" charset="0"/>
              </a:rPr>
              <a:t>4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Now let’s have another learning check!</a:t>
            </a:r>
          </a:p>
          <a:p>
            <a:pPr marL="0" indent="0">
              <a:buNone/>
              <a:defRPr/>
            </a:pPr>
            <a:r>
              <a:rPr lang="en-US" altLang="en-US" sz="1000" b="1" dirty="0" smtClean="0">
                <a:latin typeface="Lucida Sans"/>
                <a:cs typeface="Arial" charset="0"/>
              </a:rPr>
              <a:t>Ask</a:t>
            </a:r>
            <a:r>
              <a:rPr lang="en-US" altLang="en-US" sz="1000" dirty="0" smtClean="0">
                <a:latin typeface="Lucida Sans"/>
                <a:cs typeface="Arial" charset="0"/>
              </a:rPr>
              <a:t> </a:t>
            </a:r>
            <a:r>
              <a:rPr lang="en-US" sz="1000" dirty="0" smtClean="0">
                <a:latin typeface="Lucida Sans"/>
              </a:rPr>
              <a:t>What are the protocol</a:t>
            </a:r>
            <a:r>
              <a:rPr lang="en-US" sz="1000" b="0" dirty="0" smtClean="0">
                <a:latin typeface="Lucida Sans"/>
              </a:rPr>
              <a:t>s in your organization for the types of information </a:t>
            </a:r>
            <a:r>
              <a:rPr lang="is-IS" sz="1000" b="0" dirty="0" smtClean="0">
                <a:latin typeface="Lucida Sans"/>
              </a:rPr>
              <a:t>that can or cannot be shared</a:t>
            </a:r>
            <a:r>
              <a:rPr lang="en-US" sz="1000" dirty="0" smtClean="0">
                <a:latin typeface="Lucida Sans"/>
              </a:rPr>
              <a:t>, and how will the information be distributed?</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After gathering input, say: </a:t>
            </a:r>
            <a:r>
              <a:rPr lang="en-US" altLang="en-US" sz="1000" dirty="0" smtClean="0">
                <a:latin typeface="Lucida Sans"/>
                <a:cs typeface="Arial" charset="0"/>
              </a:rPr>
              <a:t>Each organization has its own rules around this, but as a CSIRT team, you can make sure the protocol is written down and thus followed by those</a:t>
            </a:r>
            <a:r>
              <a:rPr lang="en-US" altLang="en-US" sz="1000" baseline="0" dirty="0" smtClean="0">
                <a:latin typeface="Lucida Sans"/>
                <a:cs typeface="Arial" charset="0"/>
              </a:rPr>
              <a:t> on your team and the rest of the organization.</a:t>
            </a:r>
            <a:endParaRPr lang="en-US" altLang="en-US" sz="1000" dirty="0" smtClean="0">
              <a:latin typeface="Lucida Sans"/>
              <a:cs typeface="Arial" charset="0"/>
            </a:endParaRPr>
          </a:p>
          <a:p>
            <a:pPr eaLnBrk="1" hangingPunct="1"/>
            <a:endParaRPr lang="en-US" altLang="en-US" sz="1000" dirty="0" smtClean="0">
              <a:latin typeface="Lucida Sans"/>
              <a:cs typeface="Arial" charset="0"/>
            </a:endParaRPr>
          </a:p>
        </p:txBody>
      </p:sp>
      <p:sp>
        <p:nvSpPr>
          <p:cNvPr id="6"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7"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24</a:t>
            </a:fld>
            <a:endParaRPr lang="en-US" altLang="en-US" sz="800" dirty="0">
              <a:latin typeface="Lucida San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Section 3: Information Gathering Process:</a:t>
            </a:r>
            <a:r>
              <a:rPr lang="en-US" altLang="en-US" sz="1000" i="1" dirty="0" smtClean="0">
                <a:latin typeface="Lucida Sans"/>
                <a:cs typeface="Arial" charset="0"/>
              </a:rPr>
              <a:t> 0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Now let’s go to </a:t>
            </a:r>
            <a:r>
              <a:rPr lang="en-US" altLang="en-US" sz="1000" dirty="0" smtClean="0">
                <a:latin typeface="Lucida Sans"/>
                <a:cs typeface="Arial" charset="0"/>
              </a:rPr>
              <a:t>Section 3,</a:t>
            </a:r>
            <a:r>
              <a:rPr lang="en-US" altLang="en-US" sz="1000" baseline="0" dirty="0" smtClean="0">
                <a:latin typeface="Lucida Sans"/>
                <a:cs typeface="Arial" charset="0"/>
              </a:rPr>
              <a:t> </a:t>
            </a:r>
            <a:r>
              <a:rPr lang="en-US" altLang="en-US" sz="1000" dirty="0" smtClean="0">
                <a:latin typeface="Lucida Sans"/>
                <a:cs typeface="Arial" charset="0"/>
              </a:rPr>
              <a:t>Information Gathering Process.</a:t>
            </a:r>
          </a:p>
        </p:txBody>
      </p:sp>
      <p:sp>
        <p:nvSpPr>
          <p:cNvPr id="6"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7"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26</a:t>
            </a:fld>
            <a:endParaRPr lang="en-US" altLang="en-US" sz="800" dirty="0">
              <a:latin typeface="Lucida San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Information Gathering</a:t>
            </a:r>
            <a:r>
              <a:rPr lang="en-US" altLang="en-US" sz="1000" b="1" baseline="0" dirty="0" smtClean="0">
                <a:latin typeface="Lucida Sans"/>
                <a:cs typeface="Arial" charset="0"/>
              </a:rPr>
              <a:t> Process</a:t>
            </a:r>
            <a:r>
              <a:rPr lang="en-US" altLang="en-US" sz="1000" b="1" i="0" dirty="0" smtClean="0">
                <a:latin typeface="Lucida Sans"/>
                <a:cs typeface="Arial" charset="0"/>
              </a:rPr>
              <a:t>: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This is the</a:t>
            </a:r>
            <a:r>
              <a:rPr lang="en-US" sz="1000" baseline="0" dirty="0" smtClean="0">
                <a:latin typeface="Lucida Sans"/>
              </a:rPr>
              <a:t> information gathering process to follow, once you establish your primary, secondary, and tertiary information sources</a:t>
            </a:r>
            <a:r>
              <a:rPr lang="en-US" sz="1000" dirty="0" smtClean="0">
                <a:latin typeface="Lucida Sans"/>
              </a:rPr>
              <a:t>. Remember</a:t>
            </a:r>
            <a:r>
              <a:rPr lang="en-US" sz="1000" baseline="0" dirty="0" smtClean="0">
                <a:latin typeface="Lucida Sans"/>
              </a:rPr>
              <a:t> these two points:</a:t>
            </a:r>
            <a:endParaRPr lang="en-US" sz="1000" dirty="0" smtClean="0">
              <a:latin typeface="Lucida Sans"/>
            </a:endParaRPr>
          </a:p>
          <a:p>
            <a:pPr eaLnBrk="1" hangingPunct="1">
              <a:defRPr/>
            </a:pPr>
            <a:r>
              <a:rPr lang="en-US" sz="1000" dirty="0" smtClean="0">
                <a:latin typeface="Lucida Sans"/>
              </a:rPr>
              <a:t>(1) When researching a vulnerability, the information you collect is your weapon against it, so it is imperative that you be thorough.</a:t>
            </a:r>
          </a:p>
          <a:p>
            <a:pPr lvl="0">
              <a:buSzTx/>
              <a:defRPr/>
            </a:pPr>
            <a:r>
              <a:rPr lang="en-US" sz="1000" dirty="0" smtClean="0">
                <a:latin typeface="Lucida Sans"/>
              </a:rPr>
              <a:t>(2) When a vulnerability is detected, a CSIRT will need to  accumulate all relevant information to identify the threat. This process can vary from organization to organization, so be sure you’re familiar with the information gathering process inside your CSIRT.</a:t>
            </a: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27</a:t>
            </a:fld>
            <a:endParaRPr lang="en-US" altLang="en-US" sz="800" dirty="0">
              <a:latin typeface="Lucida Sans"/>
            </a:endParaRPr>
          </a:p>
        </p:txBody>
      </p:sp>
    </p:spTree>
    <p:extLst>
      <p:ext uri="{BB962C8B-B14F-4D97-AF65-F5344CB8AC3E}">
        <p14:creationId xmlns:p14="http://schemas.microsoft.com/office/powerpoint/2010/main" val="27406827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Information Gathering</a:t>
            </a:r>
            <a:r>
              <a:rPr lang="en-US" altLang="en-US" sz="1000" b="1" baseline="0" dirty="0" smtClean="0">
                <a:latin typeface="Lucida Sans"/>
                <a:cs typeface="Arial" charset="0"/>
              </a:rPr>
              <a:t> Process</a:t>
            </a:r>
            <a:r>
              <a:rPr lang="en-US" altLang="en-US" sz="1000" b="1" i="0" dirty="0" smtClean="0">
                <a:latin typeface="Lucida Sans"/>
                <a:cs typeface="Arial" charset="0"/>
              </a:rPr>
              <a:t>: </a:t>
            </a:r>
            <a:r>
              <a:rPr lang="en-US" altLang="en-US" sz="1000" i="1" dirty="0" smtClean="0">
                <a:latin typeface="Lucida Sans"/>
                <a:cs typeface="Arial" charset="0"/>
              </a:rPr>
              <a:t>0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altLang="en-US" sz="1000" b="0" dirty="0" smtClean="0">
                <a:latin typeface="Lucida Sans"/>
                <a:cs typeface="Arial" charset="0"/>
              </a:rPr>
              <a:t>First, let’s look at gathering and handling information</a:t>
            </a:r>
            <a:r>
              <a:rPr lang="en-US" sz="1000" dirty="0" smtClean="0">
                <a:latin typeface="Lucida Sans"/>
              </a:rPr>
              <a:t>.</a:t>
            </a: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28</a:t>
            </a:fld>
            <a:endParaRPr lang="en-US" altLang="en-US" sz="800" dirty="0">
              <a:latin typeface="Lucida Sans"/>
            </a:endParaRPr>
          </a:p>
        </p:txBody>
      </p:sp>
    </p:spTree>
    <p:extLst>
      <p:ext uri="{BB962C8B-B14F-4D97-AF65-F5344CB8AC3E}">
        <p14:creationId xmlns:p14="http://schemas.microsoft.com/office/powerpoint/2010/main" val="27406827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Gathering</a:t>
            </a:r>
            <a:r>
              <a:rPr lang="en-US" altLang="en-US" sz="1000" b="1" baseline="0" dirty="0" smtClean="0">
                <a:latin typeface="Lucida Sans"/>
                <a:cs typeface="Arial" charset="0"/>
              </a:rPr>
              <a:t> and </a:t>
            </a:r>
            <a:r>
              <a:rPr lang="en-US" altLang="en-US" sz="1000" b="1" dirty="0" smtClean="0">
                <a:latin typeface="Lucida Sans"/>
                <a:cs typeface="Arial" charset="0"/>
              </a:rPr>
              <a:t>Handling Information</a:t>
            </a:r>
            <a:r>
              <a:rPr lang="en-US" altLang="en-US" sz="1000" b="1" i="0" dirty="0" smtClean="0">
                <a:latin typeface="Lucida Sans"/>
                <a:cs typeface="Arial" charset="0"/>
              </a:rPr>
              <a:t>: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There are two forms of information gathering: proactive and reactive.</a:t>
            </a:r>
          </a:p>
          <a:p>
            <a:pPr lvl="0">
              <a:buSzTx/>
              <a:defRPr/>
            </a:pPr>
            <a:r>
              <a:rPr lang="en-US" sz="1000" dirty="0" smtClean="0">
                <a:latin typeface="Lucida Sans"/>
              </a:rPr>
              <a:t>(1) Proactive information gathering is forecasting the possibility of a threat and taking the necessary precautions to avert it. </a:t>
            </a:r>
          </a:p>
          <a:p>
            <a:pPr lvl="0">
              <a:buSzTx/>
              <a:defRPr/>
            </a:pPr>
            <a:r>
              <a:rPr lang="en-US" sz="1000" dirty="0" smtClean="0">
                <a:latin typeface="Lucida Sans"/>
              </a:rPr>
              <a:t>(2) Reactive information gathering is waiting for a threat to happen and reacting appropriately to that particular type of threat.</a:t>
            </a:r>
          </a:p>
          <a:p>
            <a:endParaRPr lang="en-US" sz="1000" dirty="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29</a:t>
            </a:fld>
            <a:endParaRPr lang="en-US" altLang="en-US" sz="800" dirty="0">
              <a:latin typeface="Lucida Sans"/>
            </a:endParaRPr>
          </a:p>
        </p:txBody>
      </p:sp>
    </p:spTree>
    <p:extLst>
      <p:ext uri="{BB962C8B-B14F-4D97-AF65-F5344CB8AC3E}">
        <p14:creationId xmlns:p14="http://schemas.microsoft.com/office/powerpoint/2010/main" val="31720571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Gathering and Handling Information: Proactive</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altLang="en-US" sz="1000" b="0" dirty="0" smtClean="0">
                <a:latin typeface="Lucida Sans"/>
              </a:rPr>
              <a:t>A</a:t>
            </a:r>
            <a:r>
              <a:rPr lang="en-US" altLang="en-US" sz="1000" b="0" baseline="0" dirty="0" smtClean="0">
                <a:latin typeface="Lucida Sans"/>
              </a:rPr>
              <a:t> p</a:t>
            </a:r>
            <a:r>
              <a:rPr lang="en-US" sz="1000" dirty="0" smtClean="0">
                <a:latin typeface="Lucida Sans"/>
              </a:rPr>
              <a:t>roactive information gathering example is: Signing up for RSS feeds to stay informed of the latest security threats that could potentially pose a problem.</a:t>
            </a:r>
          </a:p>
          <a:p>
            <a:pPr lvl="0">
              <a:buSzTx/>
              <a:defRPr/>
            </a:pPr>
            <a:r>
              <a:rPr lang="en-US" sz="1000" dirty="0" smtClean="0">
                <a:latin typeface="Lucida Sans"/>
              </a:rPr>
              <a:t>(1) Other forms of proactive information gathering include:</a:t>
            </a:r>
          </a:p>
          <a:p>
            <a:pPr marL="342900" lvl="0" indent="-342900">
              <a:buSzTx/>
              <a:buFont typeface="Arial" pitchFamily="34" charset="0"/>
              <a:buChar char="•"/>
              <a:defRPr/>
            </a:pPr>
            <a:r>
              <a:rPr lang="en-US" sz="1000" dirty="0" smtClean="0">
                <a:latin typeface="Lucida Sans"/>
              </a:rPr>
              <a:t>Regular system checks to monitor stability;</a:t>
            </a:r>
          </a:p>
          <a:p>
            <a:pPr marL="342900" lvl="0" indent="-342900">
              <a:buSzTx/>
              <a:buFont typeface="Arial" pitchFamily="34" charset="0"/>
              <a:buChar char="•"/>
              <a:defRPr/>
            </a:pPr>
            <a:r>
              <a:rPr lang="en-US" sz="1000" dirty="0" smtClean="0">
                <a:latin typeface="Lucida Sans"/>
              </a:rPr>
              <a:t>Periodic CSIRT team drills to judge timeliness and effectiveness;</a:t>
            </a:r>
          </a:p>
          <a:p>
            <a:pPr marL="342900" lvl="0" indent="-342900">
              <a:buSzTx/>
              <a:buFont typeface="Arial" pitchFamily="34" charset="0"/>
              <a:buChar char="•"/>
              <a:defRPr/>
            </a:pPr>
            <a:r>
              <a:rPr lang="en-US" sz="1000" dirty="0" smtClean="0">
                <a:latin typeface="Lucida Sans"/>
              </a:rPr>
              <a:t>Subscribing to email lists;</a:t>
            </a:r>
          </a:p>
          <a:p>
            <a:pPr marL="342900" lvl="0" indent="-342900">
              <a:buSzTx/>
              <a:buFont typeface="Arial" pitchFamily="34" charset="0"/>
              <a:buChar char="•"/>
              <a:defRPr/>
            </a:pPr>
            <a:r>
              <a:rPr lang="en-US" sz="1000" dirty="0" smtClean="0">
                <a:latin typeface="Lucida Sans"/>
              </a:rPr>
              <a:t>Setting the appropriate level of logging and checking periodically;</a:t>
            </a:r>
          </a:p>
          <a:p>
            <a:pPr marL="342900" lvl="0" indent="-342900">
              <a:buSzTx/>
              <a:buFont typeface="Arial" pitchFamily="34" charset="0"/>
              <a:buChar char="•"/>
              <a:defRPr/>
            </a:pPr>
            <a:r>
              <a:rPr lang="en-US" sz="1000" dirty="0" smtClean="0">
                <a:latin typeface="Lucida Sans"/>
              </a:rPr>
              <a:t>Developing a background script that analyzes a system against the known norm and sends an email upon unusual behavior.</a:t>
            </a:r>
          </a:p>
          <a:p>
            <a:pPr lvl="0">
              <a:buSzTx/>
              <a:defRPr/>
            </a:pPr>
            <a:r>
              <a:rPr lang="en-US" sz="1000" dirty="0" smtClean="0">
                <a:latin typeface="Lucida Sans"/>
              </a:rPr>
              <a:t>Proactive information gathering is the most efficient way to stay apprised of threat developments.</a:t>
            </a:r>
            <a:r>
              <a:rPr lang="en-US" sz="1000" baseline="0" dirty="0" smtClean="0">
                <a:latin typeface="Lucida Sans"/>
              </a:rPr>
              <a:t> </a:t>
            </a:r>
            <a:r>
              <a:rPr lang="en-US" sz="1000" dirty="0" smtClean="0">
                <a:latin typeface="Lucida Sans"/>
              </a:rPr>
              <a:t>Staying vigilant and keeping your finger on the pulse of the current threat culture can yield positive results. In short: The best defense is a good offense. </a:t>
            </a:r>
            <a:endParaRPr lang="en-US" sz="1000" dirty="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30</a:t>
            </a:fld>
            <a:endParaRPr lang="en-US" altLang="en-US" sz="800" dirty="0">
              <a:latin typeface="Lucida Sans"/>
            </a:endParaRPr>
          </a:p>
        </p:txBody>
      </p:sp>
    </p:spTree>
    <p:extLst>
      <p:ext uri="{BB962C8B-B14F-4D97-AF65-F5344CB8AC3E}">
        <p14:creationId xmlns:p14="http://schemas.microsoft.com/office/powerpoint/2010/main" val="31710144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Gathering and Handling Information: Reactive</a:t>
            </a:r>
            <a:r>
              <a:rPr lang="en-US" altLang="en-US" sz="1000" b="1" i="0" dirty="0" smtClean="0">
                <a:latin typeface="Lucida Sans"/>
                <a:cs typeface="Arial" charset="0"/>
              </a:rPr>
              <a:t>: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A reactive information gathering example is: Using Google to research the threat, its effects, and how to properly eradicate the vulnerability.</a:t>
            </a:r>
          </a:p>
          <a:p>
            <a:pPr lvl="0">
              <a:buSzTx/>
              <a:defRPr/>
            </a:pPr>
            <a:r>
              <a:rPr lang="en-US" sz="1000" dirty="0" smtClean="0">
                <a:latin typeface="Lucida Sans"/>
              </a:rPr>
              <a:t>(1)</a:t>
            </a:r>
            <a:r>
              <a:rPr lang="en-US" sz="1000" baseline="0" dirty="0" smtClean="0">
                <a:latin typeface="Lucida Sans"/>
              </a:rPr>
              <a:t> </a:t>
            </a:r>
            <a:r>
              <a:rPr lang="en-US" sz="1000" dirty="0" smtClean="0">
                <a:latin typeface="Lucida Sans"/>
              </a:rPr>
              <a:t>Reactive information gathering is any attempt at gathering information made after a threat is detected. </a:t>
            </a:r>
            <a:endParaRPr lang="en-US" sz="1000" dirty="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31</a:t>
            </a:fld>
            <a:endParaRPr lang="en-US" altLang="en-US" sz="800" dirty="0">
              <a:latin typeface="Lucida Sans"/>
            </a:endParaRPr>
          </a:p>
        </p:txBody>
      </p:sp>
    </p:spTree>
    <p:extLst>
      <p:ext uri="{BB962C8B-B14F-4D97-AF65-F5344CB8AC3E}">
        <p14:creationId xmlns:p14="http://schemas.microsoft.com/office/powerpoint/2010/main" val="2397463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Agenda: </a:t>
            </a:r>
            <a:r>
              <a:rPr lang="en-US" altLang="en-US" sz="1000" i="1" dirty="0" smtClean="0">
                <a:latin typeface="Lucida Sans"/>
                <a:cs typeface="Arial" charset="0"/>
              </a:rPr>
              <a:t>1 minute</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Let’s take</a:t>
            </a:r>
            <a:r>
              <a:rPr lang="en-US" altLang="en-US" sz="1000" baseline="0" dirty="0" smtClean="0">
                <a:latin typeface="Lucida Sans"/>
                <a:cs typeface="Arial" charset="0"/>
              </a:rPr>
              <a:t> a look at some goals for today. Any questions about what we’ll be covering?</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Tell </a:t>
            </a:r>
            <a:r>
              <a:rPr lang="en-US" altLang="en-US" sz="1000" dirty="0" smtClean="0">
                <a:latin typeface="Lucida Sans"/>
                <a:cs typeface="Arial" charset="0"/>
              </a:rPr>
              <a:t>learners how this pertains to their everyday jobs.</a:t>
            </a:r>
          </a:p>
        </p:txBody>
      </p:sp>
      <p:sp>
        <p:nvSpPr>
          <p:cNvPr id="6"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7"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a:t>
            </a:fld>
            <a:endParaRPr lang="en-US" altLang="en-US" sz="800" dirty="0">
              <a:latin typeface="Lucida Sans"/>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Information Gathering</a:t>
            </a:r>
            <a:r>
              <a:rPr lang="en-US" altLang="en-US" sz="1000" b="1" baseline="0" dirty="0" smtClean="0">
                <a:latin typeface="Lucida Sans"/>
                <a:cs typeface="Arial" charset="0"/>
              </a:rPr>
              <a:t> Process</a:t>
            </a:r>
            <a:r>
              <a:rPr lang="en-US" altLang="en-US" sz="1000" b="1" i="0" dirty="0" smtClean="0">
                <a:latin typeface="Lucida Sans"/>
                <a:cs typeface="Arial" charset="0"/>
              </a:rPr>
              <a:t>: </a:t>
            </a:r>
            <a:r>
              <a:rPr lang="en-US" altLang="en-US" sz="1000" i="1" dirty="0" smtClean="0">
                <a:latin typeface="Lucida Sans"/>
                <a:cs typeface="Arial" charset="0"/>
              </a:rPr>
              <a:t>0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altLang="en-US" sz="1000" b="0" dirty="0" smtClean="0">
                <a:latin typeface="Lucida Sans"/>
                <a:cs typeface="Arial" charset="0"/>
              </a:rPr>
              <a:t>Next, let’s look at verifying</a:t>
            </a:r>
            <a:r>
              <a:rPr lang="en-US" altLang="en-US" sz="1000" b="0" baseline="0" dirty="0" smtClean="0">
                <a:latin typeface="Lucida Sans"/>
                <a:cs typeface="Arial" charset="0"/>
              </a:rPr>
              <a:t> and scoring </a:t>
            </a:r>
            <a:r>
              <a:rPr lang="en-US" altLang="en-US" sz="1000" b="0" dirty="0" smtClean="0">
                <a:latin typeface="Lucida Sans"/>
                <a:cs typeface="Arial" charset="0"/>
              </a:rPr>
              <a:t>information</a:t>
            </a:r>
            <a:r>
              <a:rPr lang="en-US" sz="1000" dirty="0" smtClean="0">
                <a:latin typeface="Lucida Sans"/>
              </a:rPr>
              <a:t>.</a:t>
            </a: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32</a:t>
            </a:fld>
            <a:endParaRPr lang="en-US" altLang="en-US" sz="800" dirty="0">
              <a:latin typeface="Lucida Sans"/>
            </a:endParaRPr>
          </a:p>
        </p:txBody>
      </p:sp>
    </p:spTree>
    <p:extLst>
      <p:ext uri="{BB962C8B-B14F-4D97-AF65-F5344CB8AC3E}">
        <p14:creationId xmlns:p14="http://schemas.microsoft.com/office/powerpoint/2010/main" val="27406827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Verifying</a:t>
            </a:r>
            <a:r>
              <a:rPr lang="en-US" altLang="en-US" sz="1000" b="1" baseline="0" dirty="0" smtClean="0">
                <a:latin typeface="Lucida Sans"/>
                <a:cs typeface="Arial" charset="0"/>
              </a:rPr>
              <a:t> and </a:t>
            </a:r>
            <a:r>
              <a:rPr lang="en-US" altLang="en-US" sz="1000" b="1" dirty="0" smtClean="0">
                <a:latin typeface="Lucida Sans"/>
                <a:cs typeface="Arial" charset="0"/>
              </a:rPr>
              <a:t>Scoring Collected Information</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The verification process begins with your information source. </a:t>
            </a:r>
          </a:p>
          <a:p>
            <a:pPr lvl="0">
              <a:buSzTx/>
              <a:defRPr/>
            </a:pPr>
            <a:r>
              <a:rPr lang="en-US" sz="1000" dirty="0" smtClean="0">
                <a:latin typeface="Lucida Sans"/>
              </a:rPr>
              <a:t>(1) If you have a primary information source, your verification is as easy as speaking with that source. Remember to consider the trustworthiness and skill level of your sources and make sure you have original data to back up claims.</a:t>
            </a:r>
          </a:p>
          <a:p>
            <a:pPr lvl="0">
              <a:buSzTx/>
              <a:defRPr/>
            </a:pPr>
            <a:r>
              <a:rPr lang="en-US" sz="1000" dirty="0" smtClean="0">
                <a:latin typeface="Lucida Sans"/>
              </a:rPr>
              <a:t>(2) If you have only secondary information sources, additional research might be required for proper verification. For example, a CSIRT might need to communicate with the ISP and get a verification that the ISP concurs with your analysis of a vulnerability.</a:t>
            </a:r>
          </a:p>
          <a:p>
            <a:pPr lvl="0">
              <a:buSzTx/>
              <a:defRPr/>
            </a:pPr>
            <a:r>
              <a:rPr lang="en-US" sz="1000" dirty="0" smtClean="0">
                <a:latin typeface="Lucida Sans"/>
              </a:rPr>
              <a:t>(3) You can apply a score to information once it is verified</a:t>
            </a:r>
            <a:r>
              <a:rPr lang="en-US" sz="1000" baseline="0" dirty="0" smtClean="0">
                <a:latin typeface="Lucida Sans"/>
              </a:rPr>
              <a:t> to help you measure the data more accurately. After you have gathered all available information, you’ll want to sort the various bits of information, ranking or scoring them so the most trustworthy and complete are at the top. </a:t>
            </a:r>
            <a:endParaRPr lang="en-US" sz="1000" dirty="0" smtClean="0">
              <a:latin typeface="Lucida Sans"/>
            </a:endParaRPr>
          </a:p>
          <a:p>
            <a:endParaRPr lang="en-US" sz="1000" dirty="0" smtClean="0">
              <a:latin typeface="Lucida Sans"/>
            </a:endParaRPr>
          </a:p>
          <a:p>
            <a:endParaRPr lang="en-US" sz="1000" dirty="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33</a:t>
            </a:fld>
            <a:endParaRPr lang="en-US" altLang="en-US" sz="800" dirty="0">
              <a:latin typeface="Lucida Sans"/>
            </a:endParaRPr>
          </a:p>
        </p:txBody>
      </p:sp>
    </p:spTree>
    <p:extLst>
      <p:ext uri="{BB962C8B-B14F-4D97-AF65-F5344CB8AC3E}">
        <p14:creationId xmlns:p14="http://schemas.microsoft.com/office/powerpoint/2010/main" val="9577873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Information Gathering</a:t>
            </a:r>
            <a:r>
              <a:rPr lang="en-US" altLang="en-US" sz="1000" b="1" baseline="0" dirty="0" smtClean="0">
                <a:latin typeface="Lucida Sans"/>
                <a:cs typeface="Arial" charset="0"/>
              </a:rPr>
              <a:t> Process</a:t>
            </a:r>
            <a:r>
              <a:rPr lang="en-US" altLang="en-US" sz="1000" b="1" i="0" dirty="0" smtClean="0">
                <a:latin typeface="Lucida Sans"/>
                <a:cs typeface="Arial" charset="0"/>
              </a:rPr>
              <a:t>: </a:t>
            </a:r>
            <a:r>
              <a:rPr lang="en-US" altLang="en-US" sz="1000" i="1" dirty="0" smtClean="0">
                <a:latin typeface="Lucida Sans"/>
                <a:cs typeface="Arial" charset="0"/>
              </a:rPr>
              <a:t>0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altLang="en-US" sz="1000" b="0" dirty="0" smtClean="0">
                <a:latin typeface="Lucida Sans"/>
                <a:cs typeface="Arial" charset="0"/>
              </a:rPr>
              <a:t>Next, let’s look at saving information</a:t>
            </a:r>
            <a:r>
              <a:rPr lang="en-US" sz="1000" dirty="0" smtClean="0">
                <a:latin typeface="Lucida Sans"/>
              </a:rPr>
              <a:t>.</a:t>
            </a: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34</a:t>
            </a:fld>
            <a:endParaRPr lang="en-US" altLang="en-US" sz="800" dirty="0">
              <a:latin typeface="Lucida Sans"/>
            </a:endParaRPr>
          </a:p>
        </p:txBody>
      </p:sp>
    </p:spTree>
    <p:extLst>
      <p:ext uri="{BB962C8B-B14F-4D97-AF65-F5344CB8AC3E}">
        <p14:creationId xmlns:p14="http://schemas.microsoft.com/office/powerpoint/2010/main" val="27406827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Saving Information for Analysis</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All information collected should be saved and stored for analysis. </a:t>
            </a:r>
          </a:p>
          <a:p>
            <a:pPr eaLnBrk="1" hangingPunct="1">
              <a:defRPr/>
            </a:pPr>
            <a:r>
              <a:rPr lang="en-US" sz="1000" dirty="0" smtClean="0">
                <a:latin typeface="Lucida Sans"/>
              </a:rPr>
              <a:t>(1) This becomes “proactive information” and is beneficial for:</a:t>
            </a:r>
          </a:p>
          <a:p>
            <a:pPr marL="342900" lvl="0" indent="-342900">
              <a:buSzTx/>
              <a:buFont typeface="Arial" pitchFamily="34" charset="0"/>
              <a:buChar char="•"/>
              <a:defRPr/>
            </a:pPr>
            <a:r>
              <a:rPr lang="en-US" sz="1000" dirty="0" smtClean="0">
                <a:latin typeface="Lucida Sans"/>
              </a:rPr>
              <a:t>Training and tools for future CSIRT members;</a:t>
            </a:r>
          </a:p>
          <a:p>
            <a:pPr marL="342900" lvl="0" indent="-342900">
              <a:buSzTx/>
              <a:buFont typeface="Arial" pitchFamily="34" charset="0"/>
              <a:buChar char="•"/>
              <a:defRPr/>
            </a:pPr>
            <a:r>
              <a:rPr lang="en-US" sz="1000" dirty="0" smtClean="0">
                <a:latin typeface="Lucida Sans"/>
              </a:rPr>
              <a:t>Possible information sharing for other CSIRTs and organizations; and</a:t>
            </a:r>
          </a:p>
          <a:p>
            <a:pPr marL="342900" lvl="0" indent="-342900">
              <a:buSzTx/>
              <a:buFont typeface="Arial" pitchFamily="34" charset="0"/>
              <a:buChar char="•"/>
              <a:defRPr/>
            </a:pPr>
            <a:r>
              <a:rPr lang="en-US" sz="1000" dirty="0" smtClean="0">
                <a:latin typeface="Lucida Sans"/>
              </a:rPr>
              <a:t>Future analysis of the effectiveness of the CSIRT.</a:t>
            </a:r>
          </a:p>
          <a:p>
            <a:pPr marL="0" lvl="0" indent="0">
              <a:buSzTx/>
              <a:buFont typeface="Arial" pitchFamily="34" charset="0"/>
              <a:buNone/>
              <a:defRPr/>
            </a:pPr>
            <a:r>
              <a:rPr lang="en-US" sz="1000" dirty="0" smtClean="0">
                <a:latin typeface="Lucida Sans"/>
              </a:rPr>
              <a:t>(2) A simple method to save data is in an ordinary file system; for example, folders categorized by incident number. However, this solution is not easily searchable and there are many Incident Management systems on the market. Look first to your IT and customer service personnel in your organization; it is always better to use similar products across</a:t>
            </a:r>
            <a:r>
              <a:rPr lang="en-US" sz="1000" baseline="0" dirty="0" smtClean="0">
                <a:latin typeface="Lucida Sans"/>
              </a:rPr>
              <a:t> the organization</a:t>
            </a:r>
            <a:r>
              <a:rPr lang="en-US" sz="1000" dirty="0" smtClean="0">
                <a:latin typeface="Lucida Sans"/>
              </a:rPr>
              <a:t> so you have a seamless solution. But if that does not suit your needs,</a:t>
            </a:r>
            <a:r>
              <a:rPr lang="en-US" sz="1000" baseline="0" dirty="0" smtClean="0">
                <a:latin typeface="Lucida Sans"/>
              </a:rPr>
              <a:t> </a:t>
            </a:r>
            <a:r>
              <a:rPr lang="en-US" sz="1000" dirty="0" smtClean="0">
                <a:latin typeface="Lucida Sans"/>
              </a:rPr>
              <a:t>reach out to other CSIRTs and your FIRST community members. </a:t>
            </a:r>
          </a:p>
          <a:p>
            <a:endParaRPr lang="en-US" sz="1000" dirty="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35</a:t>
            </a:fld>
            <a:endParaRPr lang="en-US" altLang="en-US" sz="800" dirty="0">
              <a:latin typeface="Lucida Sans"/>
            </a:endParaRPr>
          </a:p>
        </p:txBody>
      </p:sp>
    </p:spTree>
    <p:extLst>
      <p:ext uri="{BB962C8B-B14F-4D97-AF65-F5344CB8AC3E}">
        <p14:creationId xmlns:p14="http://schemas.microsoft.com/office/powerpoint/2010/main" val="15921536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Information Gathering</a:t>
            </a:r>
            <a:r>
              <a:rPr lang="en-US" altLang="en-US" sz="1000" b="1" baseline="0" dirty="0" smtClean="0">
                <a:latin typeface="Lucida Sans"/>
                <a:cs typeface="Arial" charset="0"/>
              </a:rPr>
              <a:t> Process</a:t>
            </a:r>
            <a:r>
              <a:rPr lang="en-US" altLang="en-US" sz="1000" b="1" i="0" dirty="0" smtClean="0">
                <a:latin typeface="Lucida Sans"/>
                <a:cs typeface="Arial" charset="0"/>
              </a:rPr>
              <a:t>: </a:t>
            </a:r>
            <a:r>
              <a:rPr lang="en-US" altLang="en-US" sz="1000" i="1" dirty="0" smtClean="0">
                <a:latin typeface="Lucida Sans"/>
                <a:cs typeface="Arial" charset="0"/>
              </a:rPr>
              <a:t>0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altLang="en-US" sz="1000" b="0" dirty="0" smtClean="0">
                <a:latin typeface="Lucida Sans"/>
                <a:cs typeface="Arial" charset="0"/>
              </a:rPr>
              <a:t>Now let’s look at sharing information</a:t>
            </a:r>
            <a:r>
              <a:rPr lang="en-US" sz="1000" dirty="0" smtClean="0">
                <a:latin typeface="Lucida Sans"/>
              </a:rPr>
              <a:t>.</a:t>
            </a: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36</a:t>
            </a:fld>
            <a:endParaRPr lang="en-US" altLang="en-US" sz="800" dirty="0">
              <a:latin typeface="Lucida Sans"/>
            </a:endParaRPr>
          </a:p>
        </p:txBody>
      </p:sp>
    </p:spTree>
    <p:extLst>
      <p:ext uri="{BB962C8B-B14F-4D97-AF65-F5344CB8AC3E}">
        <p14:creationId xmlns:p14="http://schemas.microsoft.com/office/powerpoint/2010/main" val="27406827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Importance of Sharing Information</a:t>
            </a:r>
            <a:r>
              <a:rPr lang="en-US" altLang="en-US" sz="1000" b="1" i="0" dirty="0" smtClean="0">
                <a:latin typeface="Lucida Sans"/>
                <a:cs typeface="Arial" charset="0"/>
              </a:rPr>
              <a:t>: </a:t>
            </a:r>
            <a:r>
              <a:rPr lang="en-US" altLang="en-US" sz="1000" i="1" dirty="0" smtClean="0">
                <a:latin typeface="Lucida Sans"/>
                <a:cs typeface="Arial" charset="0"/>
              </a:rPr>
              <a:t>1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Sharing information is reciprocal in its benefits. The CSIRT doing the sharing should get just as much out of </a:t>
            </a:r>
            <a:r>
              <a:rPr lang="en-US" sz="1000" b="0" dirty="0" smtClean="0">
                <a:latin typeface="Lucida Sans"/>
              </a:rPr>
              <a:t>the process as </a:t>
            </a:r>
            <a:r>
              <a:rPr lang="en-US" sz="1000" dirty="0" smtClean="0">
                <a:latin typeface="Lucida Sans"/>
              </a:rPr>
              <a:t>those using the information. </a:t>
            </a:r>
          </a:p>
          <a:p>
            <a:pPr lvl="0">
              <a:buSzTx/>
              <a:defRPr/>
            </a:pPr>
            <a:r>
              <a:rPr lang="en-US" sz="1000" dirty="0" smtClean="0">
                <a:latin typeface="Lucida Sans"/>
              </a:rPr>
              <a:t>(1) Without the sharing of information, open-source intelligence would be far less beneficial and vulnerabilities would be more difficult to identify.</a:t>
            </a:r>
          </a:p>
          <a:p>
            <a:endParaRPr lang="en-US" sz="1000" dirty="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37</a:t>
            </a:fld>
            <a:endParaRPr lang="en-US" altLang="en-US" sz="800" dirty="0">
              <a:latin typeface="Lucida Sans"/>
            </a:endParaRPr>
          </a:p>
        </p:txBody>
      </p:sp>
    </p:spTree>
    <p:extLst>
      <p:ext uri="{BB962C8B-B14F-4D97-AF65-F5344CB8AC3E}">
        <p14:creationId xmlns:p14="http://schemas.microsoft.com/office/powerpoint/2010/main" val="28142688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Establishing/Maintaining Sharing Relationships</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Creating and maintaining relationships is crucial to the success of a CSIRT. When dealing with any vulnerability, time is of the essence, and having those relationships in</a:t>
            </a:r>
            <a:r>
              <a:rPr lang="en-US" sz="1000" baseline="0" dirty="0" smtClean="0">
                <a:latin typeface="Lucida Sans"/>
              </a:rPr>
              <a:t> place </a:t>
            </a:r>
            <a:r>
              <a:rPr lang="en-US" sz="1000" dirty="0" smtClean="0">
                <a:latin typeface="Lucida Sans"/>
              </a:rPr>
              <a:t>can prove highly efficient over the long term.</a:t>
            </a:r>
          </a:p>
          <a:p>
            <a:pPr lvl="0">
              <a:buSzTx/>
              <a:defRPr/>
            </a:pPr>
            <a:r>
              <a:rPr lang="en-US" sz="1000" dirty="0" smtClean="0">
                <a:latin typeface="Lucida Sans"/>
              </a:rPr>
              <a:t>(1) CSIRTs commonly establish relationships with:</a:t>
            </a:r>
          </a:p>
          <a:p>
            <a:pPr marL="342900" lvl="0" indent="-342900">
              <a:buSzTx/>
              <a:buFont typeface="Arial" pitchFamily="34" charset="0"/>
              <a:buChar char="•"/>
              <a:defRPr/>
            </a:pPr>
            <a:r>
              <a:rPr lang="en-US" sz="1000" dirty="0" smtClean="0">
                <a:latin typeface="Lucida Sans"/>
              </a:rPr>
              <a:t>Other CSIRTs at neighboring/like organizations;</a:t>
            </a:r>
          </a:p>
          <a:p>
            <a:pPr marL="342900" lvl="0" indent="-342900">
              <a:buSzTx/>
              <a:buFont typeface="Arial" pitchFamily="34" charset="0"/>
              <a:buChar char="•"/>
              <a:defRPr/>
            </a:pPr>
            <a:r>
              <a:rPr lang="en-US" sz="1000" dirty="0" smtClean="0">
                <a:latin typeface="Lucida Sans"/>
              </a:rPr>
              <a:t>ISPs; and</a:t>
            </a:r>
          </a:p>
          <a:p>
            <a:pPr marL="342900" lvl="0" indent="-342900">
              <a:buSzTx/>
              <a:buFont typeface="Arial" pitchFamily="34" charset="0"/>
              <a:buChar char="•"/>
              <a:defRPr/>
            </a:pPr>
            <a:r>
              <a:rPr lang="en-US" sz="1000" dirty="0" smtClean="0">
                <a:latin typeface="Lucida Sans"/>
              </a:rPr>
              <a:t>Social media outlets such as Facebook, Twitter, and various other</a:t>
            </a:r>
            <a:r>
              <a:rPr lang="en-US" sz="1000" baseline="0" dirty="0" smtClean="0">
                <a:latin typeface="Lucida Sans"/>
              </a:rPr>
              <a:t> sites and apps</a:t>
            </a:r>
            <a:r>
              <a:rPr lang="en-US" sz="1000" dirty="0" smtClean="0">
                <a:latin typeface="Lucida Sans"/>
              </a:rPr>
              <a:t>.</a:t>
            </a:r>
          </a:p>
          <a:p>
            <a:pPr marL="0" marR="0" lvl="0" indent="0" algn="l" defTabSz="457200" rtl="0" eaLnBrk="0" fontAlgn="base" latinLnBrk="0" hangingPunct="0">
              <a:lnSpc>
                <a:spcPct val="100000"/>
              </a:lnSpc>
              <a:spcBef>
                <a:spcPct val="30000"/>
              </a:spcBef>
              <a:spcAft>
                <a:spcPct val="0"/>
              </a:spcAft>
              <a:buClrTx/>
              <a:buSzTx/>
              <a:buFont typeface="Arial" pitchFamily="34" charset="0"/>
              <a:buNone/>
              <a:tabLst/>
              <a:defRPr/>
            </a:pPr>
            <a:r>
              <a:rPr lang="en-US" altLang="en-US" sz="1000" dirty="0" smtClean="0">
                <a:latin typeface="Lucida Sans"/>
                <a:cs typeface="Arial" charset="0"/>
              </a:rPr>
              <a:t>And that is what’s known</a:t>
            </a:r>
            <a:r>
              <a:rPr lang="en-US" altLang="en-US" sz="1000" baseline="0" dirty="0" smtClean="0">
                <a:latin typeface="Lucida Sans"/>
                <a:cs typeface="Arial" charset="0"/>
              </a:rPr>
              <a:t> as b</a:t>
            </a:r>
            <a:r>
              <a:rPr lang="en-US" altLang="en-US" sz="1000" dirty="0" smtClean="0">
                <a:latin typeface="Lucida Sans"/>
                <a:cs typeface="Arial" charset="0"/>
              </a:rPr>
              <a:t>uilding a community knowledge base. </a:t>
            </a:r>
            <a:r>
              <a:rPr lang="en-US" sz="1000" dirty="0" smtClean="0">
                <a:latin typeface="Lucida Sans"/>
              </a:rPr>
              <a:t>When a vulnerability presents itself, these relationships can speed along the process and save time and money for an organization.</a:t>
            </a:r>
          </a:p>
          <a:p>
            <a:endParaRPr lang="en-US" sz="1000" dirty="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38</a:t>
            </a:fld>
            <a:endParaRPr lang="en-US" altLang="en-US" sz="800" dirty="0">
              <a:latin typeface="Lucida Sans"/>
            </a:endParaRPr>
          </a:p>
        </p:txBody>
      </p:sp>
    </p:spTree>
    <p:extLst>
      <p:ext uri="{BB962C8B-B14F-4D97-AF65-F5344CB8AC3E}">
        <p14:creationId xmlns:p14="http://schemas.microsoft.com/office/powerpoint/2010/main" val="15304965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Learning Check</a:t>
            </a:r>
            <a:r>
              <a:rPr lang="en-US" altLang="en-US" sz="1000" b="1" i="0" dirty="0" smtClean="0">
                <a:latin typeface="Lucida Sans"/>
                <a:cs typeface="Arial" charset="0"/>
              </a:rPr>
              <a:t>: </a:t>
            </a:r>
            <a:r>
              <a:rPr lang="en-US" altLang="en-US" sz="1000" i="1" dirty="0" smtClean="0">
                <a:latin typeface="Lucida Sans"/>
                <a:cs typeface="Arial" charset="0"/>
              </a:rPr>
              <a:t>4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Now let’s have a learning check!</a:t>
            </a:r>
          </a:p>
          <a:p>
            <a:pPr marL="0" indent="0">
              <a:buNone/>
              <a:defRPr/>
            </a:pPr>
            <a:r>
              <a:rPr lang="en-US" altLang="en-US" sz="1000" b="1" dirty="0" smtClean="0">
                <a:latin typeface="Lucida Sans"/>
                <a:cs typeface="Arial" charset="0"/>
              </a:rPr>
              <a:t>Ask</a:t>
            </a:r>
            <a:r>
              <a:rPr lang="en-US" altLang="en-US" sz="1000" dirty="0" smtClean="0">
                <a:latin typeface="Lucida Sans"/>
                <a:cs typeface="Arial" charset="0"/>
              </a:rPr>
              <a:t> </a:t>
            </a:r>
            <a:r>
              <a:rPr lang="en-US" sz="1000" dirty="0" smtClean="0">
                <a:latin typeface="Lucida Sans"/>
              </a:rPr>
              <a:t>In which situations are differences in the way team members gather information helpful to your team? In which cases is varying from the norm not helpful?</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Emphasize: </a:t>
            </a:r>
            <a:r>
              <a:rPr lang="en-US" altLang="en-US" sz="1000" dirty="0" smtClean="0">
                <a:latin typeface="Lucida Sans"/>
                <a:cs typeface="Arial" charset="0"/>
              </a:rPr>
              <a:t>The information gathering process should be followed, but in a way augmented by the strengths of each of the team members. Some CSIRT team members may be focused more on one part</a:t>
            </a:r>
            <a:r>
              <a:rPr lang="en-US" altLang="en-US" sz="1000" baseline="0" dirty="0" smtClean="0">
                <a:latin typeface="Lucida Sans"/>
                <a:cs typeface="Arial" charset="0"/>
              </a:rPr>
              <a:t> of the process than others, and that’s fine, as long as the team can gather information in a thorough and timely manner. If thoroughness and timeliness suffers as a result of your team’s variations in process, use that diagnostically to revisit how you are implementing your process. </a:t>
            </a:r>
            <a:endParaRPr lang="en-US" altLang="en-US" sz="1000" dirty="0" smtClean="0">
              <a:latin typeface="Lucida Sans"/>
              <a:cs typeface="Arial" charset="0"/>
            </a:endParaRPr>
          </a:p>
          <a:p>
            <a:pPr eaLnBrk="1" hangingPunct="1"/>
            <a:endParaRPr lang="en-US" altLang="en-US" sz="1000" dirty="0" smtClean="0">
              <a:latin typeface="Lucida Sans"/>
              <a:cs typeface="Arial" charset="0"/>
            </a:endParaRPr>
          </a:p>
        </p:txBody>
      </p:sp>
      <p:sp>
        <p:nvSpPr>
          <p:cNvPr id="6"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7"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39</a:t>
            </a:fld>
            <a:endParaRPr lang="en-US" altLang="en-US" sz="800" dirty="0">
              <a:latin typeface="Lucida San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
        <p:nvSpPr>
          <p:cNvPr id="6"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7"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41</a:t>
            </a:fld>
            <a:endParaRPr lang="en-US" altLang="en-US" sz="800" dirty="0">
              <a:latin typeface="Lucida Sans"/>
            </a:endParaRPr>
          </a:p>
        </p:txBody>
      </p:sp>
    </p:spTree>
    <p:extLst>
      <p:ext uri="{BB962C8B-B14F-4D97-AF65-F5344CB8AC3E}">
        <p14:creationId xmlns:p14="http://schemas.microsoft.com/office/powerpoint/2010/main" val="17791833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Section 1: Working with Information Sources</a:t>
            </a:r>
          </a:p>
          <a:p>
            <a:pPr eaLnBrk="1" hangingPunct="1"/>
            <a:r>
              <a:rPr lang="en-US" altLang="en-US" sz="1000" b="1" dirty="0" smtClean="0">
                <a:latin typeface="Lucida Sans"/>
                <a:cs typeface="Arial" charset="0"/>
              </a:rPr>
              <a:t>Approximate time of this section:</a:t>
            </a:r>
            <a:r>
              <a:rPr lang="en-US" altLang="en-US" sz="1000" i="1" dirty="0" smtClean="0">
                <a:latin typeface="Lucida Sans"/>
                <a:cs typeface="Arial" charset="0"/>
              </a:rPr>
              <a:t> 0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Let’s start with </a:t>
            </a:r>
            <a:r>
              <a:rPr lang="en-US" altLang="en-US" sz="1000" dirty="0" smtClean="0">
                <a:latin typeface="Lucida Sans"/>
                <a:cs typeface="Arial" charset="0"/>
              </a:rPr>
              <a:t>Section 1,</a:t>
            </a:r>
            <a:r>
              <a:rPr lang="en-US" altLang="en-US" sz="1000" baseline="0" dirty="0" smtClean="0">
                <a:latin typeface="Lucida Sans"/>
                <a:cs typeface="Arial" charset="0"/>
              </a:rPr>
              <a:t> </a:t>
            </a:r>
            <a:r>
              <a:rPr lang="en-US" altLang="en-US" sz="1000" dirty="0" smtClean="0">
                <a:latin typeface="Lucida Sans"/>
                <a:cs typeface="Arial" charset="0"/>
              </a:rPr>
              <a:t>Categorizing Information Sources.</a:t>
            </a:r>
          </a:p>
        </p:txBody>
      </p:sp>
      <p:sp>
        <p:nvSpPr>
          <p:cNvPr id="6"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7"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4</a:t>
            </a:fld>
            <a:endParaRPr lang="en-US" altLang="en-US" sz="800" dirty="0">
              <a:latin typeface="Lucida San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Information Sources and Types</a:t>
            </a:r>
            <a:r>
              <a:rPr lang="en-US" altLang="en-US" sz="1000" b="1" i="0" dirty="0" smtClean="0">
                <a:latin typeface="Lucida Sans"/>
                <a:cs typeface="Arial" charset="0"/>
              </a:rPr>
              <a:t>: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a:t>
            </a:r>
            <a:r>
              <a:rPr lang="en-US" altLang="en-US" sz="1000" b="0" dirty="0" smtClean="0">
                <a:latin typeface="Lucida Sans"/>
                <a:cs typeface="Arial" charset="0"/>
              </a:rPr>
              <a:t> </a:t>
            </a:r>
            <a:r>
              <a:rPr lang="en-US" sz="1000" b="0" dirty="0" smtClean="0">
                <a:latin typeface="Lucida Sans"/>
              </a:rPr>
              <a:t>Information sources provide critical data for CSIRTs that can be used to identify, analyze and resolve</a:t>
            </a:r>
            <a:r>
              <a:rPr lang="en-US" sz="1000" b="0" baseline="0" dirty="0" smtClean="0">
                <a:latin typeface="Lucida Sans"/>
              </a:rPr>
              <a:t> vulnerabilities.</a:t>
            </a:r>
            <a:endParaRPr lang="en-US" sz="1000" b="0" dirty="0" smtClean="0">
              <a:latin typeface="Lucida Sans"/>
            </a:endParaRPr>
          </a:p>
          <a:p>
            <a:pPr lvl="0">
              <a:buSzTx/>
              <a:defRPr/>
            </a:pPr>
            <a:r>
              <a:rPr lang="en-US" sz="1000" dirty="0" smtClean="0">
                <a:latin typeface="Lucida Sans"/>
              </a:rPr>
              <a:t>There are three types of sources:</a:t>
            </a:r>
          </a:p>
          <a:p>
            <a:pPr marL="0" lvl="0" indent="0">
              <a:buSzTx/>
              <a:buFont typeface="Arial" pitchFamily="34" charset="0"/>
              <a:buNone/>
              <a:defRPr/>
            </a:pPr>
            <a:r>
              <a:rPr lang="en-US" sz="1000" dirty="0" smtClean="0">
                <a:latin typeface="Lucida Sans"/>
              </a:rPr>
              <a:t>(1) Primary;</a:t>
            </a:r>
          </a:p>
          <a:p>
            <a:pPr marL="0" lvl="0" indent="0">
              <a:buSzTx/>
              <a:buFont typeface="Arial" pitchFamily="34" charset="0"/>
              <a:buNone/>
              <a:defRPr/>
            </a:pPr>
            <a:r>
              <a:rPr lang="en-US" sz="1000" dirty="0" smtClean="0">
                <a:latin typeface="Lucida Sans"/>
              </a:rPr>
              <a:t>(2) Secondary; and</a:t>
            </a:r>
          </a:p>
          <a:p>
            <a:pPr marL="0" lvl="0" indent="0">
              <a:buSzTx/>
              <a:buFont typeface="Arial" pitchFamily="34" charset="0"/>
              <a:buNone/>
              <a:defRPr/>
            </a:pPr>
            <a:r>
              <a:rPr lang="en-US" sz="1000" dirty="0" smtClean="0">
                <a:latin typeface="Lucida Sans"/>
              </a:rPr>
              <a:t>(3) Tertiary.</a:t>
            </a:r>
          </a:p>
          <a:p>
            <a:pPr marL="342900" lvl="0" indent="-342900">
              <a:buSzTx/>
              <a:buFont typeface="Arial" pitchFamily="34" charset="0"/>
              <a:buChar char="•"/>
              <a:defRPr/>
            </a:pPr>
            <a:endParaRPr lang="en-US" sz="1000" dirty="0" smtClean="0">
              <a:latin typeface="Lucida Sans"/>
            </a:endParaRPr>
          </a:p>
          <a:p>
            <a:pPr marL="0" lvl="0" indent="0">
              <a:buSzTx/>
              <a:buFont typeface="Arial" pitchFamily="34" charset="0"/>
              <a:buNone/>
              <a:defRPr/>
            </a:pPr>
            <a:r>
              <a:rPr lang="en-US" sz="1000" dirty="0" smtClean="0">
                <a:latin typeface="Lucida Sans"/>
              </a:rPr>
              <a:t>We will explore those three concepts in the following slides.</a:t>
            </a:r>
          </a:p>
          <a:p>
            <a:endParaRPr lang="en-US" sz="1000" dirty="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5</a:t>
            </a:fld>
            <a:endParaRPr lang="en-US" altLang="en-US" sz="800" dirty="0">
              <a:latin typeface="Lucida Sans"/>
            </a:endParaRPr>
          </a:p>
        </p:txBody>
      </p:sp>
    </p:spTree>
    <p:extLst>
      <p:ext uri="{BB962C8B-B14F-4D97-AF65-F5344CB8AC3E}">
        <p14:creationId xmlns:p14="http://schemas.microsoft.com/office/powerpoint/2010/main" val="2624915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i="0" dirty="0" smtClean="0">
                <a:latin typeface="Lucida Sans"/>
                <a:cs typeface="Arial" charset="0"/>
              </a:rPr>
              <a:t>Primary</a:t>
            </a:r>
            <a:r>
              <a:rPr lang="en-US" altLang="en-US" sz="1000" b="1" i="0" baseline="0" dirty="0" smtClean="0">
                <a:latin typeface="Lucida Sans"/>
                <a:cs typeface="Arial" charset="0"/>
              </a:rPr>
              <a:t> Information Source</a:t>
            </a:r>
            <a:r>
              <a:rPr lang="en-US" altLang="en-US" sz="1000" b="1" i="0" dirty="0" smtClean="0">
                <a:latin typeface="Lucida Sans"/>
                <a:cs typeface="Arial" charset="0"/>
              </a:rPr>
              <a:t>: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A primary information source is, generally, the first person to </a:t>
            </a:r>
            <a:r>
              <a:rPr lang="en-US" sz="1000" b="0" dirty="0" smtClean="0">
                <a:latin typeface="Lucida Sans"/>
              </a:rPr>
              <a:t>discover</a:t>
            </a:r>
            <a:r>
              <a:rPr lang="en-US" sz="1000" b="0" baseline="0" dirty="0" smtClean="0">
                <a:latin typeface="Lucida Sans"/>
              </a:rPr>
              <a:t> a vulnerability or report it to the CSIRT.</a:t>
            </a:r>
            <a:r>
              <a:rPr lang="en-US" sz="1000" b="1" baseline="0" dirty="0" smtClean="0">
                <a:latin typeface="Lucida Sans"/>
              </a:rPr>
              <a:t> </a:t>
            </a:r>
            <a:r>
              <a:rPr lang="en-US" sz="1000" dirty="0" smtClean="0">
                <a:latin typeface="Lucida Sans"/>
              </a:rPr>
              <a:t>Because they are the information’s point of origin, these people are the most reliable sources a CSIRT can work with.</a:t>
            </a:r>
          </a:p>
          <a:p>
            <a:pPr lvl="0">
              <a:buSzTx/>
              <a:defRPr/>
            </a:pPr>
            <a:r>
              <a:rPr lang="en-US" sz="1000" dirty="0" smtClean="0">
                <a:latin typeface="Lucida Sans"/>
              </a:rPr>
              <a:t>For example, if the vulnerability in question is a piece of malware, the primary source would be the individual who first noticed the malware.</a:t>
            </a:r>
          </a:p>
          <a:p>
            <a:endParaRPr lang="en-US" sz="1000" dirty="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6</a:t>
            </a:fld>
            <a:endParaRPr lang="en-US" altLang="en-US" sz="800" dirty="0">
              <a:latin typeface="Lucida Sans"/>
            </a:endParaRPr>
          </a:p>
        </p:txBody>
      </p:sp>
    </p:spTree>
    <p:extLst>
      <p:ext uri="{BB962C8B-B14F-4D97-AF65-F5344CB8AC3E}">
        <p14:creationId xmlns:p14="http://schemas.microsoft.com/office/powerpoint/2010/main" val="18107547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Secondary Information Source</a:t>
            </a:r>
            <a:r>
              <a:rPr lang="en-US" altLang="en-US" sz="1000" b="1" i="0" dirty="0" smtClean="0">
                <a:latin typeface="Lucida Sans"/>
                <a:cs typeface="Arial" charset="0"/>
              </a:rPr>
              <a:t>: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marL="0" marR="0" lvl="1"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Say: </a:t>
            </a:r>
            <a:r>
              <a:rPr lang="en-US" sz="1000" dirty="0" smtClean="0">
                <a:latin typeface="Lucida Sans"/>
              </a:rPr>
              <a:t>A secondary information source is a security database, article, or journal whose data can be used to analyze and/or resolve the vulnerability. </a:t>
            </a:r>
            <a:r>
              <a:rPr lang="en-US" sz="1000" b="0" dirty="0" smtClean="0">
                <a:latin typeface="Lucida Sans"/>
              </a:rPr>
              <a:t>Although these are second-hand reports, they can often be invaluable. F</a:t>
            </a:r>
            <a:r>
              <a:rPr lang="en-US" sz="1000" dirty="0" smtClean="0">
                <a:latin typeface="Lucida Sans"/>
              </a:rPr>
              <a:t>or example, an article might have been written about the very same vulnerability a CSIRT is researching, but perhaps the author of this article approaches the vulnerability from a slightly different perspective.</a:t>
            </a:r>
          </a:p>
          <a:p>
            <a:endParaRPr lang="en-US" sz="1000" dirty="0">
              <a:latin typeface="Lucida Sans"/>
            </a:endParaRPr>
          </a:p>
        </p:txBody>
      </p:sp>
      <p:sp>
        <p:nvSpPr>
          <p:cNvPr id="7" name="Footer Placeholder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8" name="Slide Number Placeholder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7</a:t>
            </a:fld>
            <a:endParaRPr lang="en-US" altLang="en-US" sz="800" dirty="0">
              <a:latin typeface="Lucida Sans"/>
            </a:endParaRPr>
          </a:p>
        </p:txBody>
      </p:sp>
    </p:spTree>
    <p:extLst>
      <p:ext uri="{BB962C8B-B14F-4D97-AF65-F5344CB8AC3E}">
        <p14:creationId xmlns:p14="http://schemas.microsoft.com/office/powerpoint/2010/main" val="488366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Tertiary Information</a:t>
            </a:r>
            <a:r>
              <a:rPr lang="en-US" altLang="en-US" sz="1000" b="1" baseline="0" dirty="0" smtClean="0">
                <a:latin typeface="Lucida Sans"/>
                <a:cs typeface="Arial" charset="0"/>
              </a:rPr>
              <a:t> Source</a:t>
            </a:r>
            <a:r>
              <a:rPr lang="en-US" altLang="en-US" sz="1000" b="1" i="0" dirty="0" smtClean="0">
                <a:latin typeface="Lucida Sans"/>
                <a:cs typeface="Arial" charset="0"/>
              </a:rPr>
              <a:t>: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marL="0" marR="0" lvl="1"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Say: </a:t>
            </a:r>
            <a:r>
              <a:rPr lang="en-US" sz="1000" dirty="0" smtClean="0">
                <a:latin typeface="Lucida Sans"/>
              </a:rPr>
              <a:t>A tertiary information source is a report that synthesizes data from secondary sources or from your own analysis of similar incidents or vulnerabilities.</a:t>
            </a:r>
            <a:r>
              <a:rPr lang="en-US" sz="1000" baseline="0" dirty="0" smtClean="0">
                <a:latin typeface="Lucida Sans"/>
              </a:rPr>
              <a:t> This can include general information via the Internet about similar vulnerabilities and how they have affected other systems as well as synthesized internal reports about similar vulnerabilities or threats.</a:t>
            </a:r>
            <a:r>
              <a:rPr lang="en-US" sz="1000" dirty="0" smtClean="0">
                <a:latin typeface="Lucida Sans"/>
              </a:rPr>
              <a:t> Multiple articles about the same vulnerability might be compiled and reduced down to a more convenient format, potentially offering a new way of interpreting the data.</a:t>
            </a:r>
          </a:p>
          <a:p>
            <a:endParaRPr lang="en-US" sz="1000" dirty="0">
              <a:latin typeface="Lucida Sans"/>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8</a:t>
            </a:fld>
            <a:endParaRPr lang="en-US" altLang="en-US" sz="800" dirty="0">
              <a:latin typeface="Lucida Sans"/>
            </a:endParaRPr>
          </a:p>
        </p:txBody>
      </p:sp>
    </p:spTree>
    <p:extLst>
      <p:ext uri="{BB962C8B-B14F-4D97-AF65-F5344CB8AC3E}">
        <p14:creationId xmlns:p14="http://schemas.microsoft.com/office/powerpoint/2010/main" val="39145875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1000" b="1" dirty="0" smtClean="0">
                <a:latin typeface="Lucida Sans"/>
                <a:cs typeface="Arial" charset="0"/>
              </a:rPr>
              <a:t>Information</a:t>
            </a:r>
            <a:r>
              <a:rPr lang="en-US" altLang="en-US" sz="1000" b="1" baseline="0" dirty="0" smtClean="0">
                <a:latin typeface="Lucida Sans"/>
                <a:cs typeface="Arial" charset="0"/>
              </a:rPr>
              <a:t> Sources in Use</a:t>
            </a:r>
            <a:r>
              <a:rPr lang="en-US" altLang="en-US" sz="1000" b="1" i="0" dirty="0" smtClean="0">
                <a:latin typeface="Lucida Sans"/>
                <a:cs typeface="Arial" charset="0"/>
              </a:rPr>
              <a:t>: </a:t>
            </a:r>
            <a:r>
              <a:rPr lang="en-US" altLang="en-US" sz="1000" i="1" dirty="0" smtClean="0">
                <a:latin typeface="Lucida Sans"/>
                <a:cs typeface="Arial" charset="0"/>
              </a:rPr>
              <a:t>1 minute</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altLang="en-US" sz="1000" b="0" dirty="0" smtClean="0">
                <a:latin typeface="Lucida Sans"/>
                <a:cs typeface="Arial" charset="0"/>
              </a:rPr>
              <a:t>Let’s look at various</a:t>
            </a:r>
            <a:r>
              <a:rPr lang="en-US" altLang="en-US" sz="1000" b="0" baseline="0" dirty="0" smtClean="0">
                <a:latin typeface="Lucida Sans"/>
                <a:cs typeface="Arial" charset="0"/>
              </a:rPr>
              <a:t> information sources</a:t>
            </a:r>
            <a:r>
              <a:rPr lang="en-US" altLang="en-US" sz="1000" b="0" dirty="0" smtClean="0">
                <a:latin typeface="Lucida Sans"/>
                <a:cs typeface="Arial" charset="0"/>
              </a:rPr>
              <a:t> in action.</a:t>
            </a:r>
            <a:r>
              <a:rPr lang="en-US" altLang="en-US" sz="1000" b="0" baseline="0" dirty="0" smtClean="0">
                <a:latin typeface="Lucida Sans"/>
                <a:cs typeface="Arial" charset="0"/>
              </a:rPr>
              <a:t> For example, a user reports a suspicious URL that asks for a login and password. </a:t>
            </a:r>
            <a:endParaRPr lang="en-US" altLang="en-US" sz="1000" b="0" dirty="0" smtClean="0">
              <a:latin typeface="Lucida Sans"/>
              <a:cs typeface="Arial" charset="0"/>
            </a:endParaRPr>
          </a:p>
        </p:txBody>
      </p:sp>
      <p:sp>
        <p:nvSpPr>
          <p:cNvPr id="5" name="Rectangle 6"/>
          <p:cNvSpPr>
            <a:spLocks noGrp="1" noChangeArrowheads="1"/>
          </p:cNvSpPr>
          <p:nvPr>
            <p:ph type="ftr" sz="quarter" idx="4"/>
          </p:nvPr>
        </p:nvSpPr>
        <p:spPr bwMode="auto">
          <a:xfrm>
            <a:off x="-1" y="8657785"/>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657785"/>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9</a:t>
            </a:fld>
            <a:endParaRPr lang="en-US" altLang="en-US" sz="800" dirty="0">
              <a:latin typeface="Lucida Sans"/>
            </a:endParaRPr>
          </a:p>
        </p:txBody>
      </p:sp>
    </p:spTree>
    <p:extLst>
      <p:ext uri="{BB962C8B-B14F-4D97-AF65-F5344CB8AC3E}">
        <p14:creationId xmlns:p14="http://schemas.microsoft.com/office/powerpoint/2010/main" val="4276957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Arial" pitchFamily="34" charset="0"/>
                <a:cs typeface="Arial" pitchFamily="34"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s (Numbered)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69888"/>
            <a:ext cx="8229600" cy="411162"/>
          </a:xfrm>
        </p:spPr>
        <p:txBody>
          <a:bodyPr/>
          <a:lstStyle>
            <a:lvl1pPr>
              <a:defRPr sz="3200"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114425"/>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457200" indent="-342900">
              <a:lnSpc>
                <a:spcPct val="114000"/>
              </a:lnSpc>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2pPr>
            <a:lvl3pPr marL="852488" indent="-342900">
              <a:lnSpc>
                <a:spcPct val="114000"/>
              </a:lnSpc>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3pPr>
            <a:lvl4pPr marL="1201738" indent="-342900">
              <a:lnSpc>
                <a:spcPct val="114000"/>
              </a:lnSpc>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4pPr>
            <a:lvl5pPr marL="1541463" indent="-342900">
              <a:lnSpc>
                <a:spcPct val="114000"/>
              </a:lnSpc>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a:p>
            <a:pPr lvl="4"/>
            <a:r>
              <a:rPr lang="en-US" dirty="0" smtClean="0"/>
              <a:t>Fourth level</a:t>
            </a:r>
            <a:endParaRPr lang="en-US" dirty="0"/>
          </a:p>
        </p:txBody>
      </p:sp>
    </p:spTree>
    <p:extLst>
      <p:ext uri="{BB962C8B-B14F-4D97-AF65-F5344CB8AC3E}">
        <p14:creationId xmlns:p14="http://schemas.microsoft.com/office/powerpoint/2010/main" val="3183068878"/>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s (Numbered)">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9" name="Text Placeholder 7"/>
          <p:cNvSpPr>
            <a:spLocks noGrp="1"/>
          </p:cNvSpPr>
          <p:nvPr>
            <p:ph type="body" sz="quarter" idx="10"/>
          </p:nvPr>
        </p:nvSpPr>
        <p:spPr>
          <a:xfrm>
            <a:off x="457200" y="1114425"/>
            <a:ext cx="8258175" cy="4327525"/>
          </a:xfrm>
        </p:spPr>
        <p:txBody>
          <a:bodyPr/>
          <a:lstStyle>
            <a:lvl1pPr>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1pPr>
            <a:lvl2pPr marL="800100" indent="-342900">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2pPr>
            <a:lvl3pPr marL="1257300" indent="-342900">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3pPr>
            <a:lvl4pPr marL="1714500" indent="-342900">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4pPr>
            <a:lvl5pPr marL="2171700" indent="-342900">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72270478"/>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w/Caption: Full Scree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49275" y="1190625"/>
            <a:ext cx="8166100" cy="4114800"/>
          </a:xfrm>
          <a:prstGeom prst="rect">
            <a:avLst/>
          </a:prstGeom>
          <a:noFill/>
          <a:ln>
            <a:noFill/>
          </a:ln>
        </p:spPr>
        <p:txBody>
          <a:bodyPr/>
          <a:lstStyle>
            <a:lvl1pPr marL="0" indent="0">
              <a:buNone/>
              <a:defRPr sz="2000" baseline="0">
                <a:latin typeface="Lucida Sans" panose="020B0602040502020204" pitchFamily="34" charset="0"/>
                <a:cs typeface="Lucida Sans" panose="020B06020405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4" name="Text Placeholder 13"/>
          <p:cNvSpPr>
            <a:spLocks noGrp="1"/>
          </p:cNvSpPr>
          <p:nvPr>
            <p:ph type="body" sz="quarter" idx="10"/>
          </p:nvPr>
        </p:nvSpPr>
        <p:spPr>
          <a:xfrm>
            <a:off x="457200" y="6007100"/>
            <a:ext cx="4419600" cy="276225"/>
          </a:xfrm>
        </p:spPr>
        <p:txBody>
          <a:bodyPr/>
          <a:lstStyle>
            <a:lvl1pPr marL="0" indent="0">
              <a:buFont typeface="Wingdings" pitchFamily="2" charset="2"/>
              <a:buNone/>
              <a:defRPr sz="1400" b="0">
                <a:solidFill>
                  <a:srgbClr val="022052"/>
                </a:solidFill>
                <a:latin typeface="Lucida Sans" panose="020B0602040502020204" pitchFamily="34" charset="0"/>
                <a:cs typeface="Lucida Sans" panose="020B0602040502020204" pitchFamily="34" charset="0"/>
              </a:defRPr>
            </a:lvl1pPr>
          </a:lstStyle>
          <a:p>
            <a:pPr lvl="0"/>
            <a:r>
              <a:rPr lang="en-US" dirty="0" smtClean="0"/>
              <a:t>Click to edit Master text styles</a:t>
            </a:r>
          </a:p>
        </p:txBody>
      </p:sp>
      <p:sp>
        <p:nvSpPr>
          <p:cNvPr id="15" name="Title 14"/>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91971889"/>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p>
            <a:r>
              <a:rPr lang="en-US" smtClean="0"/>
              <a:t>Click to edit Master title style</a:t>
            </a:r>
            <a:endParaRPr lang="en-GB"/>
          </a:p>
        </p:txBody>
      </p:sp>
      <p:sp>
        <p:nvSpPr>
          <p:cNvPr id="9"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
        <p:nvSpPr>
          <p:cNvPr id="7"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2186817" cy="584775"/>
          </a:xfrm>
          <a:prstGeom prst="rect">
            <a:avLst/>
          </a:prstGeom>
          <a:noFill/>
        </p:spPr>
        <p:txBody>
          <a:bodyPr wrap="none" rtlCol="0">
            <a:spAutoFit/>
          </a:bodyPr>
          <a:lstStyle/>
          <a:p>
            <a:r>
              <a:rPr lang="en-GB" sz="3200" b="1" dirty="0" smtClean="0"/>
              <a:t>Questions</a:t>
            </a:r>
            <a:endParaRPr lang="en-GB" sz="3200" b="1" dirty="0"/>
          </a:p>
        </p:txBody>
      </p:sp>
    </p:spTree>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Regular)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79413"/>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200150"/>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685800" indent="-34290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2pPr>
            <a:lvl3pPr marL="1143000" indent="-400050">
              <a:lnSpc>
                <a:spcPct val="114000"/>
              </a:lnSpc>
              <a:buClr>
                <a:schemeClr val="tx1"/>
              </a:buClr>
              <a:buSzPct val="100000"/>
              <a:buFont typeface="Aharoni" panose="02010803020104030203" pitchFamily="2" charset="-79"/>
              <a:buChar char="—"/>
              <a:defRPr sz="2000" baseline="0">
                <a:solidFill>
                  <a:schemeClr val="tx1"/>
                </a:solidFill>
                <a:latin typeface="Lucida Sans" panose="020B0602040502020204" pitchFamily="34" charset="0"/>
                <a:cs typeface="Lucida Sans" panose="020B0602040502020204" pitchFamily="34" charset="0"/>
              </a:defRPr>
            </a:lvl3pPr>
            <a:lvl4pPr marL="1485900" indent="-28575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p:txBody>
      </p:sp>
    </p:spTree>
    <p:extLst>
      <p:ext uri="{BB962C8B-B14F-4D97-AF65-F5344CB8AC3E}">
        <p14:creationId xmlns:p14="http://schemas.microsoft.com/office/powerpoint/2010/main" val="132892174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Picture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p:nvSpPr>
        <p:spPr>
          <a:xfrm>
            <a:off x="0" y="6593813"/>
            <a:ext cx="39452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kern="1200" dirty="0" smtClean="0">
                <a:solidFill>
                  <a:schemeClr val="tx1">
                    <a:lumMod val="65000"/>
                    <a:lumOff val="35000"/>
                  </a:schemeClr>
                </a:solidFill>
                <a:effectLst/>
                <a:latin typeface="Lucida Sans"/>
                <a:ea typeface="ＭＳ Ｐゴシック" charset="-128"/>
                <a:cs typeface="+mn-cs"/>
              </a:rPr>
              <a:t>Module 4, Working with Information Sources, Version 1.1, </a:t>
            </a:r>
            <a:r>
              <a:rPr lang="en-US" sz="800" dirty="0" smtClean="0">
                <a:solidFill>
                  <a:schemeClr val="tx1">
                    <a:lumMod val="65000"/>
                    <a:lumOff val="35000"/>
                  </a:schemeClr>
                </a:solidFill>
              </a:rPr>
              <a:t>© FIRST Inc.</a:t>
            </a:r>
          </a:p>
        </p:txBody>
      </p:sp>
    </p:spTree>
    <p:extLst>
      <p:ext uri="{BB962C8B-B14F-4D97-AF65-F5344CB8AC3E}">
        <p14:creationId xmlns:p14="http://schemas.microsoft.com/office/powerpoint/2010/main" val="172386688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8" r:id="rId7"/>
    <p:sldLayoutId id="2147483754" r:id="rId8"/>
    <p:sldLayoutId id="2147483755" r:id="rId9"/>
    <p:sldLayoutId id="2147483740" r:id="rId10"/>
    <p:sldLayoutId id="2147483741" r:id="rId11"/>
    <p:sldLayoutId id="2147483743" r:id="rId12"/>
  </p:sldLayoutIdLst>
  <p:transition spd="med">
    <p:fade/>
  </p:transition>
  <p:timing>
    <p:tnLst>
      <p:par>
        <p:cTn id="1" dur="indefinite" restart="never" nodeType="tmRoot"/>
      </p:par>
    </p:tnLst>
  </p:timing>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image" Target="../media/image1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 Id="rId3" Type="http://schemas.openxmlformats.org/officeDocument/2006/relationships/image" Target="../media/image1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 Id="rId3" Type="http://schemas.openxmlformats.org/officeDocument/2006/relationships/image" Target="../media/image14.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8.xml"/><Relationship Id="rId3" Type="http://schemas.openxmlformats.org/officeDocument/2006/relationships/image" Target="../media/image14.tif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9.xml"/><Relationship Id="rId3" Type="http://schemas.openxmlformats.org/officeDocument/2006/relationships/image" Target="../media/image14.tif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1.xml"/><Relationship Id="rId3" Type="http://schemas.openxmlformats.org/officeDocument/2006/relationships/image" Target="../media/image15.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3.xml"/><Relationship Id="rId3" Type="http://schemas.openxmlformats.org/officeDocument/2006/relationships/image" Target="../media/image16.tif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5.xml"/><Relationship Id="rId3" Type="http://schemas.openxmlformats.org/officeDocument/2006/relationships/image" Target="../media/image17.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6.xml"/><Relationship Id="rId3" Type="http://schemas.openxmlformats.org/officeDocument/2006/relationships/image" Target="../media/image17.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a:ln/>
          <a:extLst>
            <a:ext uri="{91240B29-F687-4F45-9708-019B960494DF}">
              <a14:hiddenLine xmlns:a14="http://schemas.microsoft.com/office/drawing/2010/main" w="9525" algn="ctr">
                <a:solidFill>
                  <a:srgbClr val="000000"/>
                </a:solidFill>
                <a:miter lim="800000"/>
                <a:headEnd/>
                <a:tailEnd/>
              </a14:hiddenLine>
            </a:ext>
          </a:extLst>
        </p:spPr>
        <p:txBody>
          <a:bodyPr>
            <a:normAutofit fontScale="90000"/>
          </a:bodyPr>
          <a:lstStyle/>
          <a:p>
            <a:r>
              <a:rPr lang="en-US" altLang="en-US" dirty="0"/>
              <a:t>Module </a:t>
            </a:r>
            <a:r>
              <a:rPr lang="en-US" altLang="en-US" dirty="0" smtClean="0"/>
              <a:t>4 </a:t>
            </a:r>
            <a:r>
              <a:rPr lang="en-US" altLang="en-US" dirty="0"/>
              <a:t/>
            </a:r>
            <a:br>
              <a:rPr lang="en-US" altLang="en-US" dirty="0"/>
            </a:br>
            <a:r>
              <a:rPr lang="en-US" altLang="en-US" dirty="0" smtClean="0"/>
              <a:t>Working with </a:t>
            </a:r>
            <a:br>
              <a:rPr lang="en-US" altLang="en-US" dirty="0" smtClean="0"/>
            </a:br>
            <a:r>
              <a:rPr lang="en-US" altLang="en-US" dirty="0" smtClean="0"/>
              <a:t>Information Sources</a:t>
            </a:r>
            <a:endParaRPr lang="en-US" altLang="en-US" dirty="0"/>
          </a:p>
        </p:txBody>
      </p:sp>
      <p:sp>
        <p:nvSpPr>
          <p:cNvPr id="2051" name="Rectangle 12"/>
          <p:cNvSpPr>
            <a:spLocks noGrp="1"/>
          </p:cNvSpPr>
          <p:nvPr>
            <p:ph type="subTitle" idx="1"/>
          </p:nvPr>
        </p:nvSpPr>
        <p:spPr/>
        <p:txBody>
          <a:bodyPr/>
          <a:lstStyle/>
          <a:p>
            <a:pPr>
              <a:defRPr/>
            </a:pPr>
            <a:r>
              <a:rPr lang="en-US" altLang="en-US" dirty="0"/>
              <a:t>[Presenter Name]</a:t>
            </a:r>
          </a:p>
          <a:p>
            <a:pPr>
              <a:defRPr/>
            </a:pPr>
            <a:r>
              <a:rPr lang="en-US" altLang="en-US" dirty="0" smtClean="0"/>
              <a:t>[Date]</a:t>
            </a:r>
            <a:endParaRPr lang="en-US" altLang="en-US" dirty="0"/>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Table 28"/>
          <p:cNvGraphicFramePr>
            <a:graphicFrameLocks noGrp="1"/>
          </p:cNvGraphicFramePr>
          <p:nvPr>
            <p:extLst/>
          </p:nvPr>
        </p:nvGraphicFramePr>
        <p:xfrm>
          <a:off x="817253" y="1228072"/>
          <a:ext cx="7509494" cy="1188720"/>
        </p:xfrm>
        <a:graphic>
          <a:graphicData uri="http://schemas.openxmlformats.org/drawingml/2006/table">
            <a:tbl>
              <a:tblPr firstRow="1" bandRow="1">
                <a:tableStyleId>{2D5ABB26-0587-4C30-8999-92F81FD0307C}</a:tableStyleId>
              </a:tblPr>
              <a:tblGrid>
                <a:gridCol w="2799471"/>
                <a:gridCol w="4710023"/>
              </a:tblGrid>
              <a:tr h="944124">
                <a:tc>
                  <a:txBody>
                    <a:bodyPr/>
                    <a:lstStyle/>
                    <a:p>
                      <a:r>
                        <a:rPr lang="en-US" dirty="0" smtClean="0">
                          <a:solidFill>
                            <a:schemeClr val="bg1"/>
                          </a:solidFill>
                          <a:latin typeface="Lucida Sans" panose="020B0602030504020204" pitchFamily="34" charset="0"/>
                        </a:rPr>
                        <a:t>Vulnerability</a:t>
                      </a:r>
                      <a:endParaRPr lang="en-US" dirty="0">
                        <a:solidFill>
                          <a:schemeClr val="bg1"/>
                        </a:solidFill>
                        <a:latin typeface="Lucida Sans" panose="020B0602030504020204" pitchFamily="34" charset="0"/>
                      </a:endParaRPr>
                    </a:p>
                  </a:txBody>
                  <a:tcPr>
                    <a:solidFill>
                      <a:srgbClr val="FFC000"/>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latin typeface="Lucida Sans"/>
                        </a:rPr>
                        <a:t>One of your users finds a URL that asks for a login and password and sends the suspicious email to the CSIRT immediately </a:t>
                      </a:r>
                    </a:p>
                  </a:txBody>
                  <a:tcPr>
                    <a:solidFill>
                      <a:srgbClr val="FFC000"/>
                    </a:solidFill>
                  </a:tcPr>
                </a:tc>
              </a:tr>
            </a:tbl>
          </a:graphicData>
        </a:graphic>
      </p:graphicFrame>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Information Sources in Use</a:t>
            </a:r>
            <a:endParaRPr lang="en-US" dirty="0"/>
          </a:p>
        </p:txBody>
      </p:sp>
      <p:grpSp>
        <p:nvGrpSpPr>
          <p:cNvPr id="17" name="Group 16"/>
          <p:cNvGrpSpPr/>
          <p:nvPr/>
        </p:nvGrpSpPr>
        <p:grpSpPr>
          <a:xfrm>
            <a:off x="1004551" y="2174107"/>
            <a:ext cx="3384000" cy="1872000"/>
            <a:chOff x="4460466" y="3889636"/>
            <a:chExt cx="4433980" cy="2501667"/>
          </a:xfrm>
        </p:grpSpPr>
        <p:sp>
          <p:nvSpPr>
            <p:cNvPr id="18" name="Oval 17"/>
            <p:cNvSpPr/>
            <p:nvPr/>
          </p:nvSpPr>
          <p:spPr>
            <a:xfrm>
              <a:off x="4460466" y="3889636"/>
              <a:ext cx="4433980" cy="2501667"/>
            </a:xfrm>
            <a:prstGeom prst="ellipse">
              <a:avLst/>
            </a:prstGeom>
            <a:solidFill>
              <a:schemeClr val="accent5">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p>
          </p:txBody>
        </p:sp>
        <p:sp>
          <p:nvSpPr>
            <p:cNvPr id="19" name="Oval 18"/>
            <p:cNvSpPr/>
            <p:nvPr/>
          </p:nvSpPr>
          <p:spPr>
            <a:xfrm>
              <a:off x="5023812" y="4031089"/>
              <a:ext cx="3307289" cy="1865984"/>
            </a:xfrm>
            <a:prstGeom prst="ellipse">
              <a:avLst/>
            </a:prstGeom>
            <a:solidFill>
              <a:schemeClr val="accent1">
                <a:lumMod val="75000"/>
                <a:lumOff val="2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20" name="Oval 19"/>
            <p:cNvSpPr/>
            <p:nvPr/>
          </p:nvSpPr>
          <p:spPr>
            <a:xfrm>
              <a:off x="5640984" y="4218352"/>
              <a:ext cx="2072944" cy="1195078"/>
            </a:xfrm>
            <a:prstGeom prst="ellipse">
              <a:avLst/>
            </a:prstGeom>
            <a:solidFill>
              <a:srgbClr val="92D050"/>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21" name="Oval 20"/>
            <p:cNvSpPr/>
            <p:nvPr/>
          </p:nvSpPr>
          <p:spPr>
            <a:xfrm>
              <a:off x="6225186" y="4486718"/>
              <a:ext cx="976850" cy="47736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600" b="1" dirty="0" smtClean="0">
                  <a:solidFill>
                    <a:schemeClr val="tx1"/>
                  </a:solidFill>
                  <a:latin typeface="Lucida Sans"/>
                </a:rPr>
                <a:t>Vulnerability</a:t>
              </a:r>
              <a:endParaRPr lang="en-US" sz="600" b="1" dirty="0">
                <a:solidFill>
                  <a:schemeClr val="tx1"/>
                </a:solidFill>
                <a:latin typeface="Lucida Sans"/>
              </a:endParaRPr>
            </a:p>
          </p:txBody>
        </p:sp>
      </p:grpSp>
      <p:graphicFrame>
        <p:nvGraphicFramePr>
          <p:cNvPr id="9" name="Table 8"/>
          <p:cNvGraphicFramePr>
            <a:graphicFrameLocks noGrp="1"/>
          </p:cNvGraphicFramePr>
          <p:nvPr>
            <p:extLst>
              <p:ext uri="{D42A27DB-BD31-4B8C-83A1-F6EECF244321}">
                <p14:modId xmlns:p14="http://schemas.microsoft.com/office/powerpoint/2010/main" val="2126587160"/>
              </p:ext>
            </p:extLst>
          </p:nvPr>
        </p:nvGraphicFramePr>
        <p:xfrm>
          <a:off x="817253" y="4248000"/>
          <a:ext cx="7509494" cy="640080"/>
        </p:xfrm>
        <a:graphic>
          <a:graphicData uri="http://schemas.openxmlformats.org/drawingml/2006/table">
            <a:tbl>
              <a:tblPr firstRow="1" bandRow="1">
                <a:tableStyleId>{2D5ABB26-0587-4C30-8999-92F81FD0307C}</a:tableStyleId>
              </a:tblPr>
              <a:tblGrid>
                <a:gridCol w="2799471"/>
                <a:gridCol w="4710023"/>
              </a:tblGrid>
              <a:tr h="336706">
                <a:tc>
                  <a:txBody>
                    <a:bodyPr/>
                    <a:lstStyle/>
                    <a:p>
                      <a:r>
                        <a:rPr lang="en-US" dirty="0" smtClean="0">
                          <a:solidFill>
                            <a:schemeClr val="bg1"/>
                          </a:solidFill>
                          <a:latin typeface="Lucida Sans" panose="020B0602030504020204" pitchFamily="34" charset="0"/>
                        </a:rPr>
                        <a:t>Primary Information Source</a:t>
                      </a:r>
                      <a:endParaRPr lang="en-US" dirty="0">
                        <a:solidFill>
                          <a:schemeClr val="bg1"/>
                        </a:solidFill>
                        <a:latin typeface="Lucida Sans" panose="020B0602030504020204" pitchFamily="34" charset="0"/>
                      </a:endParaRPr>
                    </a:p>
                  </a:txBody>
                  <a:tcPr>
                    <a:solidFill>
                      <a:srgbClr val="92D050"/>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US" sz="1800" dirty="0" smtClean="0">
                        <a:solidFill>
                          <a:schemeClr val="bg1"/>
                        </a:solidFill>
                        <a:latin typeface="Lucida Sans"/>
                      </a:endParaRPr>
                    </a:p>
                  </a:txBody>
                  <a:tcPr>
                    <a:solidFill>
                      <a:srgbClr val="92D050"/>
                    </a:solidFill>
                  </a:tcPr>
                </a:tc>
              </a:tr>
            </a:tbl>
          </a:graphicData>
        </a:graphic>
      </p:graphicFrame>
      <p:sp>
        <p:nvSpPr>
          <p:cNvPr id="3" name="TextBox 2"/>
          <p:cNvSpPr txBox="1"/>
          <p:nvPr/>
        </p:nvSpPr>
        <p:spPr>
          <a:xfrm>
            <a:off x="2567691" y="2941321"/>
            <a:ext cx="312906" cy="369332"/>
          </a:xfrm>
          <a:prstGeom prst="rect">
            <a:avLst/>
          </a:prstGeom>
          <a:noFill/>
        </p:spPr>
        <p:txBody>
          <a:bodyPr wrap="none" rtlCol="0">
            <a:spAutoFit/>
          </a:bodyPr>
          <a:lstStyle/>
          <a:p>
            <a:r>
              <a:rPr lang="en-GB" smtClean="0"/>
              <a:t>1</a:t>
            </a:r>
            <a:endParaRPr lang="en-GB"/>
          </a:p>
        </p:txBody>
      </p:sp>
    </p:spTree>
    <p:extLst>
      <p:ext uri="{BB962C8B-B14F-4D97-AF65-F5344CB8AC3E}">
        <p14:creationId xmlns:p14="http://schemas.microsoft.com/office/powerpoint/2010/main" val="1497218977"/>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Table 28"/>
          <p:cNvGraphicFramePr>
            <a:graphicFrameLocks noGrp="1"/>
          </p:cNvGraphicFramePr>
          <p:nvPr>
            <p:extLst/>
          </p:nvPr>
        </p:nvGraphicFramePr>
        <p:xfrm>
          <a:off x="817253" y="1228072"/>
          <a:ext cx="7509494" cy="1188720"/>
        </p:xfrm>
        <a:graphic>
          <a:graphicData uri="http://schemas.openxmlformats.org/drawingml/2006/table">
            <a:tbl>
              <a:tblPr firstRow="1" bandRow="1">
                <a:tableStyleId>{2D5ABB26-0587-4C30-8999-92F81FD0307C}</a:tableStyleId>
              </a:tblPr>
              <a:tblGrid>
                <a:gridCol w="2799471"/>
                <a:gridCol w="4710023"/>
              </a:tblGrid>
              <a:tr h="944124">
                <a:tc>
                  <a:txBody>
                    <a:bodyPr/>
                    <a:lstStyle/>
                    <a:p>
                      <a:r>
                        <a:rPr lang="en-US" dirty="0" smtClean="0">
                          <a:solidFill>
                            <a:schemeClr val="bg1"/>
                          </a:solidFill>
                          <a:latin typeface="Lucida Sans" panose="020B0602030504020204" pitchFamily="34" charset="0"/>
                        </a:rPr>
                        <a:t>Vulnerability</a:t>
                      </a:r>
                      <a:endParaRPr lang="en-US" dirty="0">
                        <a:solidFill>
                          <a:schemeClr val="bg1"/>
                        </a:solidFill>
                        <a:latin typeface="Lucida Sans" panose="020B0602030504020204" pitchFamily="34" charset="0"/>
                      </a:endParaRPr>
                    </a:p>
                  </a:txBody>
                  <a:tcPr>
                    <a:solidFill>
                      <a:srgbClr val="FFC000"/>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latin typeface="Lucida Sans"/>
                        </a:rPr>
                        <a:t>One of your users finds a URL that asks for a login and password and sends the suspicious email to the CSIRT immediately </a:t>
                      </a:r>
                    </a:p>
                  </a:txBody>
                  <a:tcPr>
                    <a:solidFill>
                      <a:srgbClr val="FFC000"/>
                    </a:solidFill>
                  </a:tcPr>
                </a:tc>
              </a:tr>
            </a:tbl>
          </a:graphicData>
        </a:graphic>
      </p:graphicFrame>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Information Sources in Use</a:t>
            </a:r>
            <a:endParaRPr lang="en-US" dirty="0"/>
          </a:p>
        </p:txBody>
      </p:sp>
      <p:grpSp>
        <p:nvGrpSpPr>
          <p:cNvPr id="17" name="Group 16"/>
          <p:cNvGrpSpPr/>
          <p:nvPr/>
        </p:nvGrpSpPr>
        <p:grpSpPr>
          <a:xfrm>
            <a:off x="1004551" y="2174107"/>
            <a:ext cx="3384000" cy="1872000"/>
            <a:chOff x="4460466" y="3889636"/>
            <a:chExt cx="4433980" cy="2501667"/>
          </a:xfrm>
        </p:grpSpPr>
        <p:sp>
          <p:nvSpPr>
            <p:cNvPr id="18" name="Oval 17"/>
            <p:cNvSpPr/>
            <p:nvPr/>
          </p:nvSpPr>
          <p:spPr>
            <a:xfrm>
              <a:off x="4460466" y="3889636"/>
              <a:ext cx="4433980" cy="2501667"/>
            </a:xfrm>
            <a:prstGeom prst="ellipse">
              <a:avLst/>
            </a:prstGeom>
            <a:solidFill>
              <a:schemeClr val="accent5">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p>
          </p:txBody>
        </p:sp>
        <p:sp>
          <p:nvSpPr>
            <p:cNvPr id="19" name="Oval 18"/>
            <p:cNvSpPr/>
            <p:nvPr/>
          </p:nvSpPr>
          <p:spPr>
            <a:xfrm>
              <a:off x="5023812" y="4031089"/>
              <a:ext cx="3307289" cy="1865984"/>
            </a:xfrm>
            <a:prstGeom prst="ellipse">
              <a:avLst/>
            </a:prstGeom>
            <a:solidFill>
              <a:schemeClr val="accent1">
                <a:lumMod val="75000"/>
                <a:lumOff val="2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20" name="Oval 19"/>
            <p:cNvSpPr/>
            <p:nvPr/>
          </p:nvSpPr>
          <p:spPr>
            <a:xfrm>
              <a:off x="5640984" y="4218352"/>
              <a:ext cx="2072944" cy="1195078"/>
            </a:xfrm>
            <a:prstGeom prst="ellipse">
              <a:avLst/>
            </a:prstGeom>
            <a:solidFill>
              <a:srgbClr val="92D050"/>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21" name="Oval 20"/>
            <p:cNvSpPr/>
            <p:nvPr/>
          </p:nvSpPr>
          <p:spPr>
            <a:xfrm>
              <a:off x="6225186" y="4486718"/>
              <a:ext cx="976850" cy="47736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600" b="1" dirty="0" smtClean="0">
                  <a:solidFill>
                    <a:schemeClr val="tx1"/>
                  </a:solidFill>
                  <a:latin typeface="Lucida Sans"/>
                </a:rPr>
                <a:t>Vulnerability</a:t>
              </a:r>
              <a:endParaRPr lang="en-US" sz="600" b="1" dirty="0">
                <a:solidFill>
                  <a:schemeClr val="tx1"/>
                </a:solidFill>
                <a:latin typeface="Lucida Sans"/>
              </a:endParaRPr>
            </a:p>
          </p:txBody>
        </p:sp>
      </p:grpSp>
      <p:graphicFrame>
        <p:nvGraphicFramePr>
          <p:cNvPr id="10" name="Table 9"/>
          <p:cNvGraphicFramePr>
            <a:graphicFrameLocks noGrp="1"/>
          </p:cNvGraphicFramePr>
          <p:nvPr>
            <p:extLst>
              <p:ext uri="{D42A27DB-BD31-4B8C-83A1-F6EECF244321}">
                <p14:modId xmlns:p14="http://schemas.microsoft.com/office/powerpoint/2010/main" val="808672246"/>
              </p:ext>
            </p:extLst>
          </p:nvPr>
        </p:nvGraphicFramePr>
        <p:xfrm>
          <a:off x="817253" y="4248000"/>
          <a:ext cx="7509494" cy="1463040"/>
        </p:xfrm>
        <a:graphic>
          <a:graphicData uri="http://schemas.openxmlformats.org/drawingml/2006/table">
            <a:tbl>
              <a:tblPr firstRow="1" bandRow="1">
                <a:tableStyleId>{2D5ABB26-0587-4C30-8999-92F81FD0307C}</a:tableStyleId>
              </a:tblPr>
              <a:tblGrid>
                <a:gridCol w="2799471"/>
                <a:gridCol w="4710023"/>
              </a:tblGrid>
              <a:tr h="1136123">
                <a:tc>
                  <a:txBody>
                    <a:bodyPr/>
                    <a:lstStyle/>
                    <a:p>
                      <a:r>
                        <a:rPr lang="en-US" dirty="0" smtClean="0">
                          <a:solidFill>
                            <a:schemeClr val="bg1"/>
                          </a:solidFill>
                          <a:latin typeface="Lucida Sans" panose="020B0602030504020204" pitchFamily="34" charset="0"/>
                        </a:rPr>
                        <a:t>Secondary Information Source</a:t>
                      </a:r>
                      <a:endParaRPr lang="en-US" dirty="0">
                        <a:solidFill>
                          <a:schemeClr val="bg1"/>
                        </a:solidFill>
                        <a:latin typeface="Lucida Sans" panose="020B0602030504020204" pitchFamily="34" charset="0"/>
                      </a:endParaRPr>
                    </a:p>
                  </a:txBody>
                  <a:tcPr>
                    <a:solidFill>
                      <a:schemeClr val="accent1">
                        <a:lumMod val="75000"/>
                        <a:lumOff val="25000"/>
                      </a:schemeClr>
                    </a:solidFill>
                  </a:tcPr>
                </a:tc>
                <a:tc>
                  <a:txBody>
                    <a:bodyPr/>
                    <a:lstStyle/>
                    <a:p>
                      <a:pPr marL="0" lvl="0" indent="-114300">
                        <a:buSzTx/>
                        <a:buFont typeface="Arial" panose="020B0604020202020204" pitchFamily="34" charset="0"/>
                        <a:buNone/>
                        <a:defRPr/>
                      </a:pPr>
                      <a:r>
                        <a:rPr lang="en-US" sz="1800" dirty="0" smtClean="0">
                          <a:solidFill>
                            <a:schemeClr val="bg1"/>
                          </a:solidFill>
                          <a:latin typeface="Lucida Sans"/>
                        </a:rPr>
                        <a:t>The CSIRT looks through three security articles and the Common Vulnerability Enumeration (CVE) database to assess the severity, commonality, and means of removal for this vulnerability</a:t>
                      </a:r>
                    </a:p>
                  </a:txBody>
                  <a:tcPr>
                    <a:solidFill>
                      <a:schemeClr val="accent1">
                        <a:lumMod val="75000"/>
                        <a:lumOff val="25000"/>
                      </a:schemeClr>
                    </a:solidFill>
                  </a:tcPr>
                </a:tc>
              </a:tr>
            </a:tbl>
          </a:graphicData>
        </a:graphic>
      </p:graphicFrame>
      <p:sp>
        <p:nvSpPr>
          <p:cNvPr id="3" name="TextBox 2"/>
          <p:cNvSpPr txBox="1"/>
          <p:nvPr/>
        </p:nvSpPr>
        <p:spPr>
          <a:xfrm>
            <a:off x="2567691" y="3290400"/>
            <a:ext cx="312906" cy="369332"/>
          </a:xfrm>
          <a:prstGeom prst="rect">
            <a:avLst/>
          </a:prstGeom>
          <a:noFill/>
        </p:spPr>
        <p:txBody>
          <a:bodyPr wrap="none" rtlCol="0">
            <a:spAutoFit/>
          </a:bodyPr>
          <a:lstStyle/>
          <a:p>
            <a:r>
              <a:rPr lang="en-GB" smtClean="0"/>
              <a:t>2</a:t>
            </a:r>
            <a:endParaRPr lang="en-GB"/>
          </a:p>
        </p:txBody>
      </p:sp>
    </p:spTree>
    <p:extLst>
      <p:ext uri="{BB962C8B-B14F-4D97-AF65-F5344CB8AC3E}">
        <p14:creationId xmlns:p14="http://schemas.microsoft.com/office/powerpoint/2010/main" val="1008658866"/>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Table 28"/>
          <p:cNvGraphicFramePr>
            <a:graphicFrameLocks noGrp="1"/>
          </p:cNvGraphicFramePr>
          <p:nvPr>
            <p:extLst/>
          </p:nvPr>
        </p:nvGraphicFramePr>
        <p:xfrm>
          <a:off x="817253" y="1228072"/>
          <a:ext cx="7509494" cy="1188720"/>
        </p:xfrm>
        <a:graphic>
          <a:graphicData uri="http://schemas.openxmlformats.org/drawingml/2006/table">
            <a:tbl>
              <a:tblPr firstRow="1" bandRow="1">
                <a:tableStyleId>{2D5ABB26-0587-4C30-8999-92F81FD0307C}</a:tableStyleId>
              </a:tblPr>
              <a:tblGrid>
                <a:gridCol w="2799471"/>
                <a:gridCol w="4710023"/>
              </a:tblGrid>
              <a:tr h="944124">
                <a:tc>
                  <a:txBody>
                    <a:bodyPr/>
                    <a:lstStyle/>
                    <a:p>
                      <a:r>
                        <a:rPr lang="en-US" dirty="0" smtClean="0">
                          <a:solidFill>
                            <a:schemeClr val="bg1"/>
                          </a:solidFill>
                          <a:latin typeface="Lucida Sans" panose="020B0602030504020204" pitchFamily="34" charset="0"/>
                        </a:rPr>
                        <a:t>Vulnerability</a:t>
                      </a:r>
                      <a:endParaRPr lang="en-US" dirty="0">
                        <a:solidFill>
                          <a:schemeClr val="bg1"/>
                        </a:solidFill>
                        <a:latin typeface="Lucida Sans" panose="020B0602030504020204" pitchFamily="34" charset="0"/>
                      </a:endParaRPr>
                    </a:p>
                  </a:txBody>
                  <a:tcPr>
                    <a:solidFill>
                      <a:srgbClr val="FFC000"/>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latin typeface="Lucida Sans"/>
                        </a:rPr>
                        <a:t>One of your users finds a URL that asks for a login and password and sends the suspicious email to the CSIRT immediately </a:t>
                      </a:r>
                    </a:p>
                  </a:txBody>
                  <a:tcPr>
                    <a:solidFill>
                      <a:srgbClr val="FFC000"/>
                    </a:solidFill>
                  </a:tcPr>
                </a:tc>
              </a:tr>
            </a:tbl>
          </a:graphicData>
        </a:graphic>
      </p:graphicFrame>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Information Sources in Use</a:t>
            </a:r>
            <a:endParaRPr lang="en-US" dirty="0"/>
          </a:p>
        </p:txBody>
      </p:sp>
      <p:grpSp>
        <p:nvGrpSpPr>
          <p:cNvPr id="17" name="Group 16"/>
          <p:cNvGrpSpPr/>
          <p:nvPr/>
        </p:nvGrpSpPr>
        <p:grpSpPr>
          <a:xfrm>
            <a:off x="1004551" y="2174107"/>
            <a:ext cx="3384000" cy="1872000"/>
            <a:chOff x="4460466" y="3889636"/>
            <a:chExt cx="4433980" cy="2501667"/>
          </a:xfrm>
        </p:grpSpPr>
        <p:sp>
          <p:nvSpPr>
            <p:cNvPr id="18" name="Oval 17"/>
            <p:cNvSpPr/>
            <p:nvPr/>
          </p:nvSpPr>
          <p:spPr>
            <a:xfrm>
              <a:off x="4460466" y="3889636"/>
              <a:ext cx="4433980" cy="2501667"/>
            </a:xfrm>
            <a:prstGeom prst="ellipse">
              <a:avLst/>
            </a:prstGeom>
            <a:solidFill>
              <a:schemeClr val="accent5">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p>
          </p:txBody>
        </p:sp>
        <p:sp>
          <p:nvSpPr>
            <p:cNvPr id="19" name="Oval 18"/>
            <p:cNvSpPr/>
            <p:nvPr/>
          </p:nvSpPr>
          <p:spPr>
            <a:xfrm>
              <a:off x="5023812" y="4031089"/>
              <a:ext cx="3307289" cy="1865984"/>
            </a:xfrm>
            <a:prstGeom prst="ellipse">
              <a:avLst/>
            </a:prstGeom>
            <a:solidFill>
              <a:schemeClr val="accent1">
                <a:lumMod val="75000"/>
                <a:lumOff val="2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20" name="Oval 19"/>
            <p:cNvSpPr/>
            <p:nvPr/>
          </p:nvSpPr>
          <p:spPr>
            <a:xfrm>
              <a:off x="5640984" y="4218352"/>
              <a:ext cx="2072944" cy="1195078"/>
            </a:xfrm>
            <a:prstGeom prst="ellipse">
              <a:avLst/>
            </a:prstGeom>
            <a:solidFill>
              <a:srgbClr val="92D050"/>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21" name="Oval 20"/>
            <p:cNvSpPr/>
            <p:nvPr/>
          </p:nvSpPr>
          <p:spPr>
            <a:xfrm>
              <a:off x="6225186" y="4486718"/>
              <a:ext cx="976850" cy="47736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600" b="1" dirty="0" smtClean="0">
                  <a:solidFill>
                    <a:schemeClr val="tx1"/>
                  </a:solidFill>
                  <a:latin typeface="Lucida Sans"/>
                </a:rPr>
                <a:t>Vulnerability</a:t>
              </a:r>
              <a:endParaRPr lang="en-US" sz="600" b="1" dirty="0">
                <a:solidFill>
                  <a:schemeClr val="tx1"/>
                </a:solidFill>
                <a:latin typeface="Lucida Sans"/>
              </a:endParaRPr>
            </a:p>
          </p:txBody>
        </p:sp>
      </p:grpSp>
      <p:graphicFrame>
        <p:nvGraphicFramePr>
          <p:cNvPr id="11" name="Table 10"/>
          <p:cNvGraphicFramePr>
            <a:graphicFrameLocks noGrp="1"/>
          </p:cNvGraphicFramePr>
          <p:nvPr>
            <p:extLst>
              <p:ext uri="{D42A27DB-BD31-4B8C-83A1-F6EECF244321}">
                <p14:modId xmlns:p14="http://schemas.microsoft.com/office/powerpoint/2010/main" val="2123885314"/>
              </p:ext>
            </p:extLst>
          </p:nvPr>
        </p:nvGraphicFramePr>
        <p:xfrm>
          <a:off x="817253" y="4248000"/>
          <a:ext cx="7509494" cy="914400"/>
        </p:xfrm>
        <a:graphic>
          <a:graphicData uri="http://schemas.openxmlformats.org/drawingml/2006/table">
            <a:tbl>
              <a:tblPr firstRow="1" bandRow="1">
                <a:tableStyleId>{2D5ABB26-0587-4C30-8999-92F81FD0307C}</a:tableStyleId>
              </a:tblPr>
              <a:tblGrid>
                <a:gridCol w="2799471"/>
                <a:gridCol w="4710023"/>
              </a:tblGrid>
              <a:tr h="491923">
                <a:tc>
                  <a:txBody>
                    <a:bodyPr/>
                    <a:lstStyle/>
                    <a:p>
                      <a:r>
                        <a:rPr lang="en-US" dirty="0" smtClean="0">
                          <a:solidFill>
                            <a:schemeClr val="bg1"/>
                          </a:solidFill>
                          <a:latin typeface="Lucida Sans" panose="020B0602030504020204" pitchFamily="34" charset="0"/>
                        </a:rPr>
                        <a:t>Tertiary Information Source</a:t>
                      </a:r>
                      <a:endParaRPr lang="en-US" dirty="0">
                        <a:solidFill>
                          <a:schemeClr val="bg1"/>
                        </a:solidFill>
                        <a:latin typeface="Lucida Sans" panose="020B0602030504020204" pitchFamily="34" charset="0"/>
                      </a:endParaRPr>
                    </a:p>
                  </a:txBody>
                  <a:tcPr>
                    <a:solidFill>
                      <a:schemeClr val="accent5">
                        <a:lumMod val="75000"/>
                      </a:schemeClr>
                    </a:solidFill>
                  </a:tcPr>
                </a:tc>
                <a:tc>
                  <a:txBody>
                    <a:bodyPr/>
                    <a:lstStyle/>
                    <a:p>
                      <a:pPr marL="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dirty="0" smtClean="0">
                          <a:solidFill>
                            <a:schemeClr val="bg1"/>
                          </a:solidFill>
                          <a:latin typeface="Lucida Sans"/>
                        </a:rPr>
                        <a:t>The CSIRT scans an internal database for reports compiled by the CSIRT team on similar incidents</a:t>
                      </a:r>
                      <a:r>
                        <a:rPr lang="en-US" sz="1800" baseline="0" dirty="0" smtClean="0">
                          <a:solidFill>
                            <a:schemeClr val="bg1"/>
                          </a:solidFill>
                          <a:latin typeface="Lucida Sans"/>
                        </a:rPr>
                        <a:t> or vulnerabilities</a:t>
                      </a:r>
                      <a:endParaRPr lang="en-US" sz="1800" dirty="0" smtClean="0">
                        <a:solidFill>
                          <a:schemeClr val="bg1"/>
                        </a:solidFill>
                        <a:latin typeface="Lucida Sans"/>
                      </a:endParaRPr>
                    </a:p>
                  </a:txBody>
                  <a:tcPr>
                    <a:solidFill>
                      <a:schemeClr val="accent5">
                        <a:lumMod val="75000"/>
                      </a:schemeClr>
                    </a:solidFill>
                  </a:tcPr>
                </a:tc>
              </a:tr>
            </a:tbl>
          </a:graphicData>
        </a:graphic>
      </p:graphicFrame>
      <p:sp>
        <p:nvSpPr>
          <p:cNvPr id="4" name="TextBox 3"/>
          <p:cNvSpPr txBox="1"/>
          <p:nvPr/>
        </p:nvSpPr>
        <p:spPr>
          <a:xfrm>
            <a:off x="2540098" y="3658163"/>
            <a:ext cx="312906" cy="369332"/>
          </a:xfrm>
          <a:prstGeom prst="rect">
            <a:avLst/>
          </a:prstGeom>
          <a:noFill/>
        </p:spPr>
        <p:txBody>
          <a:bodyPr wrap="none" rtlCol="0">
            <a:spAutoFit/>
          </a:bodyPr>
          <a:lstStyle/>
          <a:p>
            <a:r>
              <a:rPr lang="en-GB" smtClean="0"/>
              <a:t>3</a:t>
            </a:r>
            <a:endParaRPr lang="en-GB"/>
          </a:p>
        </p:txBody>
      </p:sp>
    </p:spTree>
    <p:extLst>
      <p:ext uri="{BB962C8B-B14F-4D97-AF65-F5344CB8AC3E}">
        <p14:creationId xmlns:p14="http://schemas.microsoft.com/office/powerpoint/2010/main" val="1492492811"/>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1405"/>
            <a:ext cx="8229600" cy="411162"/>
          </a:xfrm>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Phishing Example</a:t>
            </a:r>
            <a:endParaRPr lang="en-US" dirty="0"/>
          </a:p>
        </p:txBody>
      </p:sp>
      <p:sp>
        <p:nvSpPr>
          <p:cNvPr id="3" name="Text Placeholder 2"/>
          <p:cNvSpPr>
            <a:spLocks noGrp="1"/>
          </p:cNvSpPr>
          <p:nvPr>
            <p:ph type="body" sz="quarter" idx="10"/>
          </p:nvPr>
        </p:nvSpPr>
        <p:spPr>
          <a:xfrm>
            <a:off x="420001" y="1169909"/>
            <a:ext cx="8258175" cy="4305935"/>
          </a:xfrm>
        </p:spPr>
        <p:txBody>
          <a:bodyPr/>
          <a:lstStyle/>
          <a:p>
            <a:pPr lvl="1">
              <a:buSzTx/>
              <a:defRPr/>
            </a:pPr>
            <a:r>
              <a:rPr lang="en-US" sz="2400" dirty="0" smtClean="0"/>
              <a:t>Your </a:t>
            </a:r>
            <a:r>
              <a:rPr lang="en-US" sz="2400" dirty="0"/>
              <a:t>organization is being targeted by a phishing </a:t>
            </a:r>
            <a:r>
              <a:rPr lang="en-US" sz="2400" dirty="0" smtClean="0"/>
              <a:t>attack</a:t>
            </a:r>
          </a:p>
          <a:p>
            <a:pPr lvl="1">
              <a:buSzTx/>
              <a:defRPr/>
            </a:pPr>
            <a:r>
              <a:rPr lang="en-US" sz="2400" dirty="0"/>
              <a:t>Y</a:t>
            </a:r>
            <a:r>
              <a:rPr lang="en-US" sz="2400" dirty="0" smtClean="0"/>
              <a:t>ou </a:t>
            </a:r>
            <a:r>
              <a:rPr lang="en-US" sz="2400" dirty="0"/>
              <a:t>need to gather as much information as possible </a:t>
            </a:r>
            <a:r>
              <a:rPr lang="en-US" sz="2400" dirty="0" smtClean="0"/>
              <a:t/>
            </a:r>
            <a:br>
              <a:rPr lang="en-US" sz="2400" dirty="0" smtClean="0"/>
            </a:br>
            <a:r>
              <a:rPr lang="en-US" sz="2400" dirty="0" smtClean="0"/>
              <a:t>to </a:t>
            </a:r>
            <a:r>
              <a:rPr lang="en-US" sz="2400" dirty="0"/>
              <a:t>resolve the </a:t>
            </a:r>
            <a:r>
              <a:rPr lang="en-US" sz="2400" dirty="0" smtClean="0"/>
              <a:t>incident</a:t>
            </a:r>
          </a:p>
          <a:p>
            <a:pPr lvl="1">
              <a:buSzTx/>
              <a:defRPr/>
            </a:pPr>
            <a:r>
              <a:rPr lang="en-US" sz="2400" dirty="0" smtClean="0"/>
              <a:t>Classify information as </a:t>
            </a:r>
            <a:r>
              <a:rPr lang="en-US" sz="2400" dirty="0"/>
              <a:t>primary, secondary, </a:t>
            </a:r>
            <a:r>
              <a:rPr lang="en-US" sz="2400" dirty="0" smtClean="0"/>
              <a:t/>
            </a:r>
            <a:br>
              <a:rPr lang="en-US" sz="2400" dirty="0" smtClean="0"/>
            </a:br>
            <a:r>
              <a:rPr lang="en-US" sz="2400" dirty="0" smtClean="0"/>
              <a:t>and tertiary</a:t>
            </a:r>
            <a:endParaRPr lang="en-US" sz="2400" dirty="0"/>
          </a:p>
        </p:txBody>
      </p:sp>
      <p:grpSp>
        <p:nvGrpSpPr>
          <p:cNvPr id="18" name="Group 17"/>
          <p:cNvGrpSpPr/>
          <p:nvPr/>
        </p:nvGrpSpPr>
        <p:grpSpPr>
          <a:xfrm>
            <a:off x="4475014" y="3781459"/>
            <a:ext cx="4433980" cy="2501667"/>
            <a:chOff x="4460466" y="3889636"/>
            <a:chExt cx="4433980" cy="2501667"/>
          </a:xfrm>
        </p:grpSpPr>
        <p:sp>
          <p:nvSpPr>
            <p:cNvPr id="19" name="Oval 18"/>
            <p:cNvSpPr/>
            <p:nvPr/>
          </p:nvSpPr>
          <p:spPr>
            <a:xfrm>
              <a:off x="4460466" y="3889636"/>
              <a:ext cx="4433980" cy="2501667"/>
            </a:xfrm>
            <a:prstGeom prst="ellipse">
              <a:avLst/>
            </a:prstGeom>
            <a:solidFill>
              <a:schemeClr val="accent5">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p>
          </p:txBody>
        </p:sp>
        <p:sp>
          <p:nvSpPr>
            <p:cNvPr id="20" name="Oval 19"/>
            <p:cNvSpPr/>
            <p:nvPr/>
          </p:nvSpPr>
          <p:spPr>
            <a:xfrm>
              <a:off x="5023812" y="4031089"/>
              <a:ext cx="3307289" cy="1865984"/>
            </a:xfrm>
            <a:prstGeom prst="ellipse">
              <a:avLst/>
            </a:prstGeom>
            <a:solidFill>
              <a:schemeClr val="accent1">
                <a:lumMod val="75000"/>
                <a:lumOff val="2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21" name="Oval 20"/>
            <p:cNvSpPr/>
            <p:nvPr/>
          </p:nvSpPr>
          <p:spPr>
            <a:xfrm>
              <a:off x="5640984" y="4218352"/>
              <a:ext cx="2072944" cy="1195078"/>
            </a:xfrm>
            <a:prstGeom prst="ellipse">
              <a:avLst/>
            </a:prstGeom>
            <a:solidFill>
              <a:srgbClr val="92D050"/>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22" name="Oval 21"/>
            <p:cNvSpPr/>
            <p:nvPr/>
          </p:nvSpPr>
          <p:spPr>
            <a:xfrm>
              <a:off x="6225186" y="4486718"/>
              <a:ext cx="976850" cy="47736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800" b="1" dirty="0" smtClean="0">
                  <a:solidFill>
                    <a:schemeClr val="tx1"/>
                  </a:solidFill>
                  <a:latin typeface="Lucida Sans"/>
                </a:rPr>
                <a:t>Vulnerability</a:t>
              </a:r>
              <a:endParaRPr lang="en-US" sz="800" b="1" dirty="0">
                <a:solidFill>
                  <a:schemeClr val="tx1"/>
                </a:solidFill>
                <a:latin typeface="Lucida Sans"/>
              </a:endParaRPr>
            </a:p>
          </p:txBody>
        </p:sp>
        <p:sp>
          <p:nvSpPr>
            <p:cNvPr id="23" name="TextBox 22"/>
            <p:cNvSpPr txBox="1"/>
            <p:nvPr/>
          </p:nvSpPr>
          <p:spPr>
            <a:xfrm>
              <a:off x="6521003" y="4955804"/>
              <a:ext cx="312906" cy="369332"/>
            </a:xfrm>
            <a:prstGeom prst="rect">
              <a:avLst/>
            </a:prstGeom>
            <a:noFill/>
          </p:spPr>
          <p:txBody>
            <a:bodyPr wrap="none" rtlCol="0">
              <a:spAutoFit/>
            </a:bodyPr>
            <a:lstStyle/>
            <a:p>
              <a:r>
                <a:rPr lang="en-GB" dirty="0" smtClean="0"/>
                <a:t>1</a:t>
              </a:r>
              <a:endParaRPr lang="en-GB" dirty="0"/>
            </a:p>
          </p:txBody>
        </p:sp>
        <p:sp>
          <p:nvSpPr>
            <p:cNvPr id="24" name="TextBox 23"/>
            <p:cNvSpPr txBox="1"/>
            <p:nvPr/>
          </p:nvSpPr>
          <p:spPr>
            <a:xfrm>
              <a:off x="6521003" y="5469248"/>
              <a:ext cx="312906" cy="369332"/>
            </a:xfrm>
            <a:prstGeom prst="rect">
              <a:avLst/>
            </a:prstGeom>
            <a:noFill/>
          </p:spPr>
          <p:txBody>
            <a:bodyPr wrap="none" rtlCol="0">
              <a:spAutoFit/>
            </a:bodyPr>
            <a:lstStyle/>
            <a:p>
              <a:r>
                <a:rPr lang="en-GB" dirty="0" smtClean="0"/>
                <a:t>2</a:t>
              </a:r>
              <a:endParaRPr lang="en-GB" dirty="0"/>
            </a:p>
          </p:txBody>
        </p:sp>
        <p:sp>
          <p:nvSpPr>
            <p:cNvPr id="25" name="TextBox 24"/>
            <p:cNvSpPr txBox="1"/>
            <p:nvPr/>
          </p:nvSpPr>
          <p:spPr>
            <a:xfrm>
              <a:off x="6521003" y="5902675"/>
              <a:ext cx="312906" cy="369332"/>
            </a:xfrm>
            <a:prstGeom prst="rect">
              <a:avLst/>
            </a:prstGeom>
            <a:noFill/>
          </p:spPr>
          <p:txBody>
            <a:bodyPr wrap="none" rtlCol="0">
              <a:spAutoFit/>
            </a:bodyPr>
            <a:lstStyle/>
            <a:p>
              <a:r>
                <a:rPr lang="en-GB" smtClean="0"/>
                <a:t>3</a:t>
              </a:r>
              <a:endParaRPr lang="en-GB"/>
            </a:p>
          </p:txBody>
        </p:sp>
      </p:grpSp>
    </p:spTree>
    <p:extLst>
      <p:ext uri="{BB962C8B-B14F-4D97-AF65-F5344CB8AC3E}">
        <p14:creationId xmlns:p14="http://schemas.microsoft.com/office/powerpoint/2010/main" val="1935453549"/>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1405"/>
            <a:ext cx="8229600" cy="411162"/>
          </a:xfrm>
        </p:spPr>
        <p:txBody>
          <a:bodyPr>
            <a:normAutofit fontScale="90000"/>
          </a:bodyPr>
          <a:lstStyle/>
          <a:p>
            <a:r>
              <a:rPr lang="en-US" dirty="0" smtClean="0"/>
              <a:t>Phishing Example: </a:t>
            </a:r>
            <a:r>
              <a:rPr lang="en-US" dirty="0"/>
              <a:t>Primary Information</a:t>
            </a:r>
          </a:p>
        </p:txBody>
      </p:sp>
      <p:sp>
        <p:nvSpPr>
          <p:cNvPr id="3" name="Text Placeholder 2"/>
          <p:cNvSpPr>
            <a:spLocks noGrp="1"/>
          </p:cNvSpPr>
          <p:nvPr>
            <p:ph type="body" sz="quarter" idx="10"/>
          </p:nvPr>
        </p:nvSpPr>
        <p:spPr>
          <a:xfrm>
            <a:off x="457200" y="1525608"/>
            <a:ext cx="8258175" cy="4305935"/>
          </a:xfrm>
        </p:spPr>
        <p:txBody>
          <a:bodyPr/>
          <a:lstStyle/>
          <a:p>
            <a:pPr lvl="1">
              <a:buSzTx/>
              <a:defRPr/>
            </a:pPr>
            <a:r>
              <a:rPr lang="en-US" sz="2400" dirty="0" smtClean="0"/>
              <a:t>Who </a:t>
            </a:r>
            <a:r>
              <a:rPr lang="en-US" sz="2400" dirty="0"/>
              <a:t>was the intended target of the attack?</a:t>
            </a:r>
          </a:p>
          <a:p>
            <a:pPr lvl="1">
              <a:buSzTx/>
              <a:defRPr/>
            </a:pPr>
            <a:r>
              <a:rPr lang="en-US" sz="2400" dirty="0"/>
              <a:t>What is the URL and hostname of the attacker</a:t>
            </a:r>
            <a:r>
              <a:rPr lang="en-US" sz="2400" dirty="0" smtClean="0"/>
              <a:t>?</a:t>
            </a:r>
          </a:p>
          <a:p>
            <a:pPr lvl="1">
              <a:buSzTx/>
              <a:defRPr/>
            </a:pPr>
            <a:r>
              <a:rPr lang="en-US" sz="2400" dirty="0" smtClean="0"/>
              <a:t>What was the social engineering method?</a:t>
            </a:r>
            <a:endParaRPr lang="en-US" sz="2400" dirty="0"/>
          </a:p>
        </p:txBody>
      </p:sp>
      <p:grpSp>
        <p:nvGrpSpPr>
          <p:cNvPr id="4" name="Group 3"/>
          <p:cNvGrpSpPr/>
          <p:nvPr/>
        </p:nvGrpSpPr>
        <p:grpSpPr>
          <a:xfrm>
            <a:off x="1174798" y="4497101"/>
            <a:ext cx="2885155" cy="1552590"/>
            <a:chOff x="1174798" y="4497101"/>
            <a:chExt cx="2885155" cy="1552590"/>
          </a:xfrm>
        </p:grpSpPr>
        <p:sp>
          <p:nvSpPr>
            <p:cNvPr id="28" name="Oval 27"/>
            <p:cNvSpPr/>
            <p:nvPr/>
          </p:nvSpPr>
          <p:spPr>
            <a:xfrm>
              <a:off x="1174798" y="5213044"/>
              <a:ext cx="1290610" cy="796654"/>
            </a:xfrm>
            <a:prstGeom prst="ellipse">
              <a:avLst/>
            </a:prstGeom>
            <a:solidFill>
              <a:srgbClr val="24579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a:latin typeface="Lucida Sans"/>
                </a:rPr>
                <a:t>URL</a:t>
              </a:r>
            </a:p>
          </p:txBody>
        </p:sp>
        <p:sp>
          <p:nvSpPr>
            <p:cNvPr id="29" name="Oval 28"/>
            <p:cNvSpPr/>
            <p:nvPr/>
          </p:nvSpPr>
          <p:spPr>
            <a:xfrm>
              <a:off x="2791385" y="5246276"/>
              <a:ext cx="1268568" cy="803415"/>
            </a:xfrm>
            <a:prstGeom prst="ellipse">
              <a:avLst/>
            </a:prstGeom>
            <a:solidFill>
              <a:srgbClr val="71214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a:latin typeface="Lucida Sans"/>
                </a:rPr>
                <a:t>Social engineering method</a:t>
              </a:r>
            </a:p>
          </p:txBody>
        </p:sp>
        <p:sp>
          <p:nvSpPr>
            <p:cNvPr id="30" name="Oval 29"/>
            <p:cNvSpPr/>
            <p:nvPr/>
          </p:nvSpPr>
          <p:spPr>
            <a:xfrm>
              <a:off x="1976973" y="4497101"/>
              <a:ext cx="1252363" cy="714952"/>
            </a:xfrm>
            <a:prstGeom prst="ellipse">
              <a:avLst/>
            </a:prstGeom>
            <a:solidFill>
              <a:srgbClr val="2448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a:latin typeface="Lucida Sans"/>
                </a:rPr>
                <a:t>Sender email</a:t>
              </a:r>
            </a:p>
          </p:txBody>
        </p:sp>
      </p:grpSp>
      <p:grpSp>
        <p:nvGrpSpPr>
          <p:cNvPr id="25" name="Group 24"/>
          <p:cNvGrpSpPr/>
          <p:nvPr/>
        </p:nvGrpSpPr>
        <p:grpSpPr>
          <a:xfrm>
            <a:off x="4475014" y="3781459"/>
            <a:ext cx="4433980" cy="2501667"/>
            <a:chOff x="4460466" y="3889636"/>
            <a:chExt cx="4433980" cy="2501667"/>
          </a:xfrm>
        </p:grpSpPr>
        <p:sp>
          <p:nvSpPr>
            <p:cNvPr id="26" name="Oval 25"/>
            <p:cNvSpPr/>
            <p:nvPr/>
          </p:nvSpPr>
          <p:spPr>
            <a:xfrm>
              <a:off x="4460466" y="3889636"/>
              <a:ext cx="4433980" cy="2501667"/>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p>
          </p:txBody>
        </p:sp>
        <p:sp>
          <p:nvSpPr>
            <p:cNvPr id="27" name="Oval 26"/>
            <p:cNvSpPr/>
            <p:nvPr/>
          </p:nvSpPr>
          <p:spPr>
            <a:xfrm>
              <a:off x="5023812" y="4031089"/>
              <a:ext cx="3307289" cy="1865984"/>
            </a:xfrm>
            <a:prstGeom prst="ellipse">
              <a:avLst/>
            </a:prstGeom>
            <a:solidFill>
              <a:schemeClr val="bg1">
                <a:lumMod val="6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31" name="Oval 30"/>
            <p:cNvSpPr/>
            <p:nvPr/>
          </p:nvSpPr>
          <p:spPr>
            <a:xfrm>
              <a:off x="5640984" y="4218352"/>
              <a:ext cx="2072944" cy="1195078"/>
            </a:xfrm>
            <a:prstGeom prst="ellipse">
              <a:avLst/>
            </a:prstGeom>
            <a:solidFill>
              <a:srgbClr val="92D050"/>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32" name="Oval 31"/>
            <p:cNvSpPr/>
            <p:nvPr/>
          </p:nvSpPr>
          <p:spPr>
            <a:xfrm>
              <a:off x="6225186" y="4486718"/>
              <a:ext cx="976850" cy="47736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800" b="1" dirty="0" smtClean="0">
                  <a:solidFill>
                    <a:schemeClr val="tx1"/>
                  </a:solidFill>
                  <a:latin typeface="Lucida Sans"/>
                </a:rPr>
                <a:t>Vulnerability</a:t>
              </a:r>
              <a:endParaRPr lang="en-US" sz="800" b="1" dirty="0">
                <a:solidFill>
                  <a:schemeClr val="tx1"/>
                </a:solidFill>
                <a:latin typeface="Lucida Sans"/>
              </a:endParaRPr>
            </a:p>
          </p:txBody>
        </p:sp>
        <p:sp>
          <p:nvSpPr>
            <p:cNvPr id="33" name="TextBox 32"/>
            <p:cNvSpPr txBox="1"/>
            <p:nvPr/>
          </p:nvSpPr>
          <p:spPr>
            <a:xfrm>
              <a:off x="6521003" y="4955804"/>
              <a:ext cx="312906" cy="369332"/>
            </a:xfrm>
            <a:prstGeom prst="rect">
              <a:avLst/>
            </a:prstGeom>
            <a:noFill/>
          </p:spPr>
          <p:txBody>
            <a:bodyPr wrap="none" rtlCol="0">
              <a:spAutoFit/>
            </a:bodyPr>
            <a:lstStyle/>
            <a:p>
              <a:r>
                <a:rPr lang="en-GB" dirty="0" smtClean="0"/>
                <a:t>1</a:t>
              </a:r>
              <a:endParaRPr lang="en-GB" dirty="0"/>
            </a:p>
          </p:txBody>
        </p:sp>
        <p:sp>
          <p:nvSpPr>
            <p:cNvPr id="34" name="TextBox 33"/>
            <p:cNvSpPr txBox="1"/>
            <p:nvPr/>
          </p:nvSpPr>
          <p:spPr>
            <a:xfrm>
              <a:off x="6521003" y="5469248"/>
              <a:ext cx="312906" cy="369332"/>
            </a:xfrm>
            <a:prstGeom prst="rect">
              <a:avLst/>
            </a:prstGeom>
            <a:noFill/>
          </p:spPr>
          <p:txBody>
            <a:bodyPr wrap="none" rtlCol="0">
              <a:spAutoFit/>
            </a:bodyPr>
            <a:lstStyle/>
            <a:p>
              <a:r>
                <a:rPr lang="en-GB" dirty="0" smtClean="0"/>
                <a:t>2</a:t>
              </a:r>
              <a:endParaRPr lang="en-GB" dirty="0"/>
            </a:p>
          </p:txBody>
        </p:sp>
        <p:sp>
          <p:nvSpPr>
            <p:cNvPr id="35" name="TextBox 34"/>
            <p:cNvSpPr txBox="1"/>
            <p:nvPr/>
          </p:nvSpPr>
          <p:spPr>
            <a:xfrm>
              <a:off x="6521003" y="5902675"/>
              <a:ext cx="312906" cy="369332"/>
            </a:xfrm>
            <a:prstGeom prst="rect">
              <a:avLst/>
            </a:prstGeom>
            <a:noFill/>
          </p:spPr>
          <p:txBody>
            <a:bodyPr wrap="none" rtlCol="0">
              <a:spAutoFit/>
            </a:bodyPr>
            <a:lstStyle/>
            <a:p>
              <a:r>
                <a:rPr lang="en-GB" smtClean="0"/>
                <a:t>3</a:t>
              </a:r>
              <a:endParaRPr lang="en-GB"/>
            </a:p>
          </p:txBody>
        </p:sp>
      </p:grpSp>
    </p:spTree>
    <p:extLst>
      <p:ext uri="{BB962C8B-B14F-4D97-AF65-F5344CB8AC3E}">
        <p14:creationId xmlns:p14="http://schemas.microsoft.com/office/powerpoint/2010/main" val="218019741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441405"/>
            <a:ext cx="8552329" cy="411162"/>
          </a:xfrm>
        </p:spPr>
        <p:txBody>
          <a:bodyPr>
            <a:normAutofit fontScale="90000"/>
          </a:bodyPr>
          <a:lstStyle/>
          <a:p>
            <a:r>
              <a:rPr lang="en-US" sz="3200" b="1" kern="120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Phishing Example: Secondary Information</a:t>
            </a:r>
            <a:endParaRPr lang="en-US" dirty="0"/>
          </a:p>
        </p:txBody>
      </p:sp>
      <p:sp>
        <p:nvSpPr>
          <p:cNvPr id="3" name="Text Placeholder 2"/>
          <p:cNvSpPr>
            <a:spLocks noGrp="1"/>
          </p:cNvSpPr>
          <p:nvPr>
            <p:ph type="body" sz="quarter" idx="10"/>
          </p:nvPr>
        </p:nvSpPr>
        <p:spPr>
          <a:xfrm>
            <a:off x="359619" y="1038718"/>
            <a:ext cx="8552369" cy="4305935"/>
          </a:xfrm>
        </p:spPr>
        <p:txBody>
          <a:bodyPr/>
          <a:lstStyle/>
          <a:p>
            <a:pPr marL="342900" indent="-342900">
              <a:spcBef>
                <a:spcPts val="200"/>
              </a:spcBef>
              <a:buClrTx/>
              <a:buSzTx/>
              <a:buFont typeface="Arial" panose="020B0604020202020204" pitchFamily="34" charset="0"/>
              <a:buChar char="•"/>
              <a:defRPr/>
            </a:pPr>
            <a:r>
              <a:rPr lang="en-US" sz="2400" dirty="0" smtClean="0"/>
              <a:t>Who </a:t>
            </a:r>
            <a:r>
              <a:rPr lang="en-US" sz="2400" dirty="0"/>
              <a:t>is the owner of the URL and </a:t>
            </a:r>
            <a:r>
              <a:rPr lang="en-US" sz="2400" dirty="0" smtClean="0"/>
              <a:t>what is his or </a:t>
            </a:r>
            <a:br>
              <a:rPr lang="en-US" sz="2400" dirty="0" smtClean="0"/>
            </a:br>
            <a:r>
              <a:rPr lang="en-US" sz="2400" dirty="0" smtClean="0"/>
              <a:t>her location?</a:t>
            </a:r>
          </a:p>
          <a:p>
            <a:pPr marL="342900" indent="-342900">
              <a:spcBef>
                <a:spcPts val="200"/>
              </a:spcBef>
              <a:buClrTx/>
              <a:buSzTx/>
              <a:buFont typeface="Arial" panose="020B0604020202020204" pitchFamily="34" charset="0"/>
              <a:buChar char="•"/>
              <a:defRPr/>
            </a:pPr>
            <a:r>
              <a:rPr lang="en-US" sz="2400" dirty="0" smtClean="0"/>
              <a:t>What </a:t>
            </a:r>
            <a:r>
              <a:rPr lang="en-US" sz="2400" dirty="0"/>
              <a:t>is the </a:t>
            </a:r>
            <a:r>
              <a:rPr lang="en-US" sz="2400" dirty="0" smtClean="0"/>
              <a:t>sender’s name and location? </a:t>
            </a:r>
          </a:p>
          <a:p>
            <a:pPr marL="342900" indent="-342900">
              <a:spcBef>
                <a:spcPts val="200"/>
              </a:spcBef>
              <a:buClrTx/>
              <a:buSzTx/>
              <a:buFont typeface="Arial" panose="020B0604020202020204" pitchFamily="34" charset="0"/>
              <a:buChar char="•"/>
              <a:defRPr/>
            </a:pPr>
            <a:r>
              <a:rPr lang="en-US" sz="2400" dirty="0" smtClean="0"/>
              <a:t>Has anyone already been </a:t>
            </a:r>
            <a:r>
              <a:rPr lang="en-US" sz="2400" dirty="0"/>
              <a:t>phished inside organization?</a:t>
            </a:r>
          </a:p>
          <a:p>
            <a:pPr marL="342900" indent="-342900">
              <a:spcBef>
                <a:spcPts val="200"/>
              </a:spcBef>
              <a:buClrTx/>
              <a:buSzTx/>
              <a:buFont typeface="Arial" panose="020B0604020202020204" pitchFamily="34" charset="0"/>
              <a:buChar char="•"/>
              <a:defRPr/>
            </a:pPr>
            <a:r>
              <a:rPr lang="en-US" sz="2400" dirty="0"/>
              <a:t>What type of data has been compromised?</a:t>
            </a:r>
          </a:p>
          <a:p>
            <a:pPr marL="342900" indent="-342900">
              <a:spcBef>
                <a:spcPts val="200"/>
              </a:spcBef>
              <a:buClrTx/>
              <a:buSzTx/>
              <a:buFont typeface="Arial" panose="020B0604020202020204" pitchFamily="34" charset="0"/>
              <a:buChar char="•"/>
              <a:defRPr/>
            </a:pPr>
            <a:r>
              <a:rPr lang="en-US" sz="2400" dirty="0"/>
              <a:t>How was </a:t>
            </a:r>
            <a:r>
              <a:rPr lang="en-US" sz="2400" dirty="0" smtClean="0"/>
              <a:t>the system </a:t>
            </a:r>
            <a:r>
              <a:rPr lang="en-US" sz="2400" dirty="0"/>
              <a:t>initially accessed?</a:t>
            </a:r>
          </a:p>
          <a:p>
            <a:pPr marL="342900" indent="-342900">
              <a:spcBef>
                <a:spcPts val="200"/>
              </a:spcBef>
              <a:buClrTx/>
              <a:buSzTx/>
              <a:buFont typeface="Arial" panose="020B0604020202020204" pitchFamily="34" charset="0"/>
              <a:buChar char="•"/>
              <a:defRPr/>
            </a:pPr>
            <a:r>
              <a:rPr lang="en-US" sz="2400" dirty="0" smtClean="0"/>
              <a:t>Which </a:t>
            </a:r>
            <a:r>
              <a:rPr lang="en-US" sz="2400" dirty="0"/>
              <a:t>passwords were used to access the system?</a:t>
            </a:r>
          </a:p>
          <a:p>
            <a:pPr lvl="1">
              <a:buSzTx/>
              <a:defRPr/>
            </a:pPr>
            <a:endParaRPr lang="en-US" sz="2400" dirty="0" smtClean="0"/>
          </a:p>
          <a:p>
            <a:pPr lvl="1">
              <a:buSzTx/>
              <a:defRPr/>
            </a:pPr>
            <a:endParaRPr lang="en-US" sz="2400" dirty="0"/>
          </a:p>
        </p:txBody>
      </p:sp>
      <p:grpSp>
        <p:nvGrpSpPr>
          <p:cNvPr id="4" name="Group 3"/>
          <p:cNvGrpSpPr/>
          <p:nvPr/>
        </p:nvGrpSpPr>
        <p:grpSpPr>
          <a:xfrm>
            <a:off x="710107" y="4346640"/>
            <a:ext cx="3941668" cy="2268749"/>
            <a:chOff x="427754" y="4301146"/>
            <a:chExt cx="3941668" cy="2268749"/>
          </a:xfrm>
        </p:grpSpPr>
        <p:sp>
          <p:nvSpPr>
            <p:cNvPr id="26" name="Oval 25"/>
            <p:cNvSpPr/>
            <p:nvPr/>
          </p:nvSpPr>
          <p:spPr>
            <a:xfrm>
              <a:off x="2150999" y="5127826"/>
              <a:ext cx="1059884" cy="662909"/>
            </a:xfrm>
            <a:prstGeom prst="ellipse">
              <a:avLst/>
            </a:prstGeom>
            <a:solidFill>
              <a:srgbClr val="3264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a:latin typeface="Lucida Sans"/>
                </a:rPr>
                <a:t>Sender IP address</a:t>
              </a:r>
            </a:p>
          </p:txBody>
        </p:sp>
        <p:sp>
          <p:nvSpPr>
            <p:cNvPr id="34" name="Oval 33"/>
            <p:cNvSpPr/>
            <p:nvPr/>
          </p:nvSpPr>
          <p:spPr>
            <a:xfrm>
              <a:off x="1889718" y="5850147"/>
              <a:ext cx="1050010" cy="719748"/>
            </a:xfrm>
            <a:prstGeom prst="ellipse">
              <a:avLst/>
            </a:prstGeom>
            <a:solidFill>
              <a:srgbClr val="3264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a:latin typeface="Lucida Sans"/>
                </a:rPr>
                <a:t>Spoofed or not</a:t>
              </a:r>
            </a:p>
          </p:txBody>
        </p:sp>
        <p:sp>
          <p:nvSpPr>
            <p:cNvPr id="35" name="Oval 34"/>
            <p:cNvSpPr/>
            <p:nvPr/>
          </p:nvSpPr>
          <p:spPr>
            <a:xfrm>
              <a:off x="3090199" y="4627744"/>
              <a:ext cx="1075348" cy="663778"/>
            </a:xfrm>
            <a:prstGeom prst="ellipse">
              <a:avLst/>
            </a:prstGeom>
            <a:solidFill>
              <a:srgbClr val="3264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a:latin typeface="Lucida Sans"/>
                </a:rPr>
                <a:t>Geo location</a:t>
              </a:r>
            </a:p>
          </p:txBody>
        </p:sp>
        <p:sp>
          <p:nvSpPr>
            <p:cNvPr id="36" name="Oval 35"/>
            <p:cNvSpPr/>
            <p:nvPr/>
          </p:nvSpPr>
          <p:spPr>
            <a:xfrm>
              <a:off x="3210883" y="5711579"/>
              <a:ext cx="1158539" cy="715131"/>
            </a:xfrm>
            <a:prstGeom prst="ellipse">
              <a:avLst/>
            </a:prstGeom>
            <a:solidFill>
              <a:srgbClr val="C5398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smtClean="0">
                  <a:latin typeface="Lucida Sans"/>
                </a:rPr>
                <a:t>Known </a:t>
              </a:r>
              <a:r>
                <a:rPr lang="en-US" sz="1100" b="1" dirty="0">
                  <a:latin typeface="Lucida Sans"/>
                </a:rPr>
                <a:t>campaign </a:t>
              </a:r>
              <a:r>
                <a:rPr lang="en-US" sz="1100" b="1" dirty="0" smtClean="0">
                  <a:latin typeface="Lucida Sans"/>
                </a:rPr>
                <a:t>internally</a:t>
              </a:r>
              <a:endParaRPr lang="en-US" sz="1100" b="1" dirty="0">
                <a:latin typeface="Lucida Sans"/>
              </a:endParaRPr>
            </a:p>
          </p:txBody>
        </p:sp>
        <p:sp>
          <p:nvSpPr>
            <p:cNvPr id="37" name="Oval 36"/>
            <p:cNvSpPr/>
            <p:nvPr/>
          </p:nvSpPr>
          <p:spPr>
            <a:xfrm>
              <a:off x="1534414" y="4301146"/>
              <a:ext cx="1088655" cy="671995"/>
            </a:xfrm>
            <a:prstGeom prst="ellipse">
              <a:avLst/>
            </a:prstGeom>
            <a:solidFill>
              <a:srgbClr val="2F70B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a:latin typeface="Lucida Sans"/>
                </a:rPr>
                <a:t>IP </a:t>
              </a:r>
              <a:r>
                <a:rPr lang="en-US" sz="1100" b="1" dirty="0" smtClean="0">
                  <a:latin typeface="Lucida Sans"/>
                </a:rPr>
                <a:t>address</a:t>
              </a:r>
              <a:endParaRPr lang="en-US" sz="1100" b="1" dirty="0">
                <a:latin typeface="Lucida Sans"/>
              </a:endParaRPr>
            </a:p>
          </p:txBody>
        </p:sp>
        <p:sp>
          <p:nvSpPr>
            <p:cNvPr id="38" name="Oval 37"/>
            <p:cNvSpPr/>
            <p:nvPr/>
          </p:nvSpPr>
          <p:spPr>
            <a:xfrm>
              <a:off x="427754" y="4400373"/>
              <a:ext cx="1055493" cy="651523"/>
            </a:xfrm>
            <a:prstGeom prst="ellipse">
              <a:avLst/>
            </a:prstGeom>
            <a:solidFill>
              <a:srgbClr val="2F70B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a:latin typeface="Lucida Sans"/>
                </a:rPr>
                <a:t>Owner of domain</a:t>
              </a:r>
            </a:p>
          </p:txBody>
        </p:sp>
        <p:sp>
          <p:nvSpPr>
            <p:cNvPr id="39" name="Oval 38"/>
            <p:cNvSpPr/>
            <p:nvPr/>
          </p:nvSpPr>
          <p:spPr>
            <a:xfrm>
              <a:off x="993397" y="5079616"/>
              <a:ext cx="1082034" cy="667906"/>
            </a:xfrm>
            <a:prstGeom prst="ellipse">
              <a:avLst/>
            </a:prstGeom>
            <a:solidFill>
              <a:srgbClr val="2F70B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a:latin typeface="Lucida Sans"/>
                </a:rPr>
                <a:t>Geo location</a:t>
              </a:r>
            </a:p>
          </p:txBody>
        </p:sp>
        <p:sp>
          <p:nvSpPr>
            <p:cNvPr id="40" name="Oval 39"/>
            <p:cNvSpPr/>
            <p:nvPr/>
          </p:nvSpPr>
          <p:spPr>
            <a:xfrm>
              <a:off x="601374" y="5824498"/>
              <a:ext cx="1162783" cy="717750"/>
            </a:xfrm>
            <a:prstGeom prst="ellipse">
              <a:avLst/>
            </a:prstGeom>
            <a:solidFill>
              <a:srgbClr val="2F70B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a:latin typeface="Lucida Sans"/>
                </a:rPr>
                <a:t>Hosting service provider</a:t>
              </a:r>
            </a:p>
          </p:txBody>
        </p:sp>
      </p:grpSp>
      <p:grpSp>
        <p:nvGrpSpPr>
          <p:cNvPr id="25" name="Group 24"/>
          <p:cNvGrpSpPr/>
          <p:nvPr/>
        </p:nvGrpSpPr>
        <p:grpSpPr>
          <a:xfrm>
            <a:off x="5010849" y="4533600"/>
            <a:ext cx="2990639" cy="1687329"/>
            <a:chOff x="4460466" y="3889636"/>
            <a:chExt cx="4433980" cy="2501667"/>
          </a:xfrm>
        </p:grpSpPr>
        <p:sp>
          <p:nvSpPr>
            <p:cNvPr id="27" name="Oval 26"/>
            <p:cNvSpPr/>
            <p:nvPr/>
          </p:nvSpPr>
          <p:spPr>
            <a:xfrm>
              <a:off x="4460466" y="3889636"/>
              <a:ext cx="4433980" cy="2501667"/>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p>
          </p:txBody>
        </p:sp>
        <p:sp>
          <p:nvSpPr>
            <p:cNvPr id="28" name="Oval 27"/>
            <p:cNvSpPr/>
            <p:nvPr/>
          </p:nvSpPr>
          <p:spPr>
            <a:xfrm>
              <a:off x="5023812" y="4031089"/>
              <a:ext cx="3307289" cy="1865984"/>
            </a:xfrm>
            <a:prstGeom prst="ellipse">
              <a:avLst/>
            </a:prstGeom>
            <a:solidFill>
              <a:schemeClr val="accent1">
                <a:lumMod val="75000"/>
                <a:lumOff val="2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29" name="Oval 28"/>
            <p:cNvSpPr/>
            <p:nvPr/>
          </p:nvSpPr>
          <p:spPr>
            <a:xfrm>
              <a:off x="5640984" y="4218352"/>
              <a:ext cx="2072944" cy="1195078"/>
            </a:xfrm>
            <a:prstGeom prst="ellipse">
              <a:avLst/>
            </a:prstGeom>
            <a:solidFill>
              <a:schemeClr val="bg1">
                <a:lumMod val="6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30" name="Oval 29"/>
            <p:cNvSpPr/>
            <p:nvPr/>
          </p:nvSpPr>
          <p:spPr>
            <a:xfrm>
              <a:off x="6225186" y="4486718"/>
              <a:ext cx="976850" cy="47736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800" b="1" dirty="0" smtClean="0">
                  <a:solidFill>
                    <a:schemeClr val="tx1"/>
                  </a:solidFill>
                  <a:latin typeface="Lucida Sans"/>
                </a:rPr>
                <a:t>Vulnerability</a:t>
              </a:r>
              <a:endParaRPr lang="en-US" sz="800" b="1" dirty="0">
                <a:solidFill>
                  <a:schemeClr val="tx1"/>
                </a:solidFill>
                <a:latin typeface="Lucida Sans"/>
              </a:endParaRPr>
            </a:p>
          </p:txBody>
        </p:sp>
        <p:sp>
          <p:nvSpPr>
            <p:cNvPr id="31" name="TextBox 30"/>
            <p:cNvSpPr txBox="1"/>
            <p:nvPr/>
          </p:nvSpPr>
          <p:spPr>
            <a:xfrm>
              <a:off x="6521003" y="4955804"/>
              <a:ext cx="312906" cy="369332"/>
            </a:xfrm>
            <a:prstGeom prst="rect">
              <a:avLst/>
            </a:prstGeom>
            <a:noFill/>
          </p:spPr>
          <p:txBody>
            <a:bodyPr wrap="none" rtlCol="0">
              <a:spAutoFit/>
            </a:bodyPr>
            <a:lstStyle/>
            <a:p>
              <a:r>
                <a:rPr lang="en-GB" dirty="0" smtClean="0"/>
                <a:t>1</a:t>
              </a:r>
              <a:endParaRPr lang="en-GB" dirty="0"/>
            </a:p>
          </p:txBody>
        </p:sp>
        <p:sp>
          <p:nvSpPr>
            <p:cNvPr id="32" name="TextBox 31"/>
            <p:cNvSpPr txBox="1"/>
            <p:nvPr/>
          </p:nvSpPr>
          <p:spPr>
            <a:xfrm>
              <a:off x="6521003" y="5469248"/>
              <a:ext cx="312906" cy="369332"/>
            </a:xfrm>
            <a:prstGeom prst="rect">
              <a:avLst/>
            </a:prstGeom>
            <a:noFill/>
          </p:spPr>
          <p:txBody>
            <a:bodyPr wrap="none" rtlCol="0">
              <a:spAutoFit/>
            </a:bodyPr>
            <a:lstStyle/>
            <a:p>
              <a:r>
                <a:rPr lang="en-GB" dirty="0" smtClean="0"/>
                <a:t>2</a:t>
              </a:r>
              <a:endParaRPr lang="en-GB" dirty="0"/>
            </a:p>
          </p:txBody>
        </p:sp>
        <p:sp>
          <p:nvSpPr>
            <p:cNvPr id="33" name="TextBox 32"/>
            <p:cNvSpPr txBox="1"/>
            <p:nvPr/>
          </p:nvSpPr>
          <p:spPr>
            <a:xfrm>
              <a:off x="6521003" y="5902675"/>
              <a:ext cx="312906" cy="369332"/>
            </a:xfrm>
            <a:prstGeom prst="rect">
              <a:avLst/>
            </a:prstGeom>
            <a:noFill/>
          </p:spPr>
          <p:txBody>
            <a:bodyPr wrap="none" rtlCol="0">
              <a:spAutoFit/>
            </a:bodyPr>
            <a:lstStyle/>
            <a:p>
              <a:r>
                <a:rPr lang="en-GB" smtClean="0"/>
                <a:t>3</a:t>
              </a:r>
              <a:endParaRPr lang="en-GB"/>
            </a:p>
          </p:txBody>
        </p:sp>
      </p:grpSp>
    </p:spTree>
    <p:extLst>
      <p:ext uri="{BB962C8B-B14F-4D97-AF65-F5344CB8AC3E}">
        <p14:creationId xmlns:p14="http://schemas.microsoft.com/office/powerpoint/2010/main" val="371264256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1405"/>
            <a:ext cx="8229600" cy="411162"/>
          </a:xfrm>
        </p:spPr>
        <p:txBody>
          <a:bodyPr>
            <a:normAutofit fontScale="90000"/>
          </a:bodyPr>
          <a:lstStyle/>
          <a:p>
            <a:r>
              <a:rPr lang="en-US" sz="3200" b="1" kern="120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Phishing Example: Tertiary Information</a:t>
            </a:r>
            <a:endParaRPr lang="en-US" dirty="0"/>
          </a:p>
        </p:txBody>
      </p:sp>
      <p:sp>
        <p:nvSpPr>
          <p:cNvPr id="3" name="Text Placeholder 2"/>
          <p:cNvSpPr>
            <a:spLocks noGrp="1"/>
          </p:cNvSpPr>
          <p:nvPr>
            <p:ph type="body" sz="quarter" idx="10"/>
          </p:nvPr>
        </p:nvSpPr>
        <p:spPr>
          <a:xfrm>
            <a:off x="457200" y="1525608"/>
            <a:ext cx="8036468" cy="4305935"/>
          </a:xfrm>
        </p:spPr>
        <p:txBody>
          <a:bodyPr/>
          <a:lstStyle/>
          <a:p>
            <a:pPr marL="342900" indent="-342900">
              <a:buClrTx/>
              <a:buSzTx/>
              <a:buFont typeface="Arial" panose="020B0604020202020204" pitchFamily="34" charset="0"/>
              <a:buChar char="•"/>
              <a:defRPr/>
            </a:pPr>
            <a:r>
              <a:rPr lang="en-US" sz="2400" dirty="0"/>
              <a:t>Are there reports about similar phishing incidents in </a:t>
            </a:r>
            <a:r>
              <a:rPr lang="en-US" sz="2400" dirty="0" smtClean="0"/>
              <a:t/>
            </a:r>
            <a:br>
              <a:rPr lang="en-US" sz="2400" dirty="0" smtClean="0"/>
            </a:br>
            <a:r>
              <a:rPr lang="en-US" sz="2400" dirty="0" smtClean="0"/>
              <a:t>the </a:t>
            </a:r>
            <a:r>
              <a:rPr lang="en-US" sz="2400" dirty="0"/>
              <a:t>past?</a:t>
            </a:r>
          </a:p>
          <a:p>
            <a:pPr marL="342900" indent="-342900">
              <a:buClrTx/>
              <a:buSzTx/>
              <a:buFont typeface="Arial" panose="020B0604020202020204" pitchFamily="34" charset="0"/>
              <a:buChar char="•"/>
              <a:defRPr/>
            </a:pPr>
            <a:r>
              <a:rPr lang="en-US" sz="2400" dirty="0" smtClean="0"/>
              <a:t>What </a:t>
            </a:r>
            <a:r>
              <a:rPr lang="en-US" sz="2400" dirty="0"/>
              <a:t>other attacks, if any, have been documented </a:t>
            </a:r>
            <a:r>
              <a:rPr lang="en-US" sz="2400" dirty="0" smtClean="0"/>
              <a:t>online on this URL or domain?</a:t>
            </a:r>
            <a:endParaRPr lang="en-US" sz="2400" dirty="0"/>
          </a:p>
        </p:txBody>
      </p:sp>
      <p:grpSp>
        <p:nvGrpSpPr>
          <p:cNvPr id="4" name="Group 3"/>
          <p:cNvGrpSpPr/>
          <p:nvPr/>
        </p:nvGrpSpPr>
        <p:grpSpPr>
          <a:xfrm>
            <a:off x="1232095" y="4655647"/>
            <a:ext cx="2683022" cy="1607219"/>
            <a:chOff x="1232095" y="4655647"/>
            <a:chExt cx="2683022" cy="1607219"/>
          </a:xfrm>
        </p:grpSpPr>
        <p:sp>
          <p:nvSpPr>
            <p:cNvPr id="28" name="Oval 27"/>
            <p:cNvSpPr/>
            <p:nvPr/>
          </p:nvSpPr>
          <p:spPr>
            <a:xfrm>
              <a:off x="1232095" y="4655647"/>
              <a:ext cx="1202852" cy="742485"/>
            </a:xfrm>
            <a:prstGeom prst="ellipse">
              <a:avLst/>
            </a:prstGeom>
            <a:solidFill>
              <a:srgbClr val="2F70B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a:latin typeface="Lucida Sans"/>
                </a:rPr>
                <a:t>URL </a:t>
              </a:r>
              <a:r>
                <a:rPr lang="en-US" sz="1100" b="1" dirty="0" smtClean="0">
                  <a:latin typeface="Lucida Sans"/>
                </a:rPr>
                <a:t>content</a:t>
              </a:r>
              <a:endParaRPr lang="en-US" sz="1100" b="1" dirty="0">
                <a:latin typeface="Lucida Sans"/>
              </a:endParaRPr>
            </a:p>
          </p:txBody>
        </p:sp>
        <p:sp>
          <p:nvSpPr>
            <p:cNvPr id="29" name="Oval 28"/>
            <p:cNvSpPr/>
            <p:nvPr/>
          </p:nvSpPr>
          <p:spPr>
            <a:xfrm>
              <a:off x="1452633" y="5559600"/>
              <a:ext cx="1239773" cy="703266"/>
            </a:xfrm>
            <a:prstGeom prst="ellipse">
              <a:avLst/>
            </a:prstGeom>
            <a:solidFill>
              <a:srgbClr val="2F70B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a:latin typeface="Lucida Sans"/>
                </a:rPr>
                <a:t>URL </a:t>
              </a:r>
              <a:r>
                <a:rPr lang="en-US" sz="1100" b="1" dirty="0" smtClean="0">
                  <a:latin typeface="Lucida Sans"/>
                </a:rPr>
                <a:t>reputation</a:t>
              </a:r>
              <a:endParaRPr lang="en-US" sz="1100" b="1" dirty="0">
                <a:latin typeface="Lucida Sans"/>
              </a:endParaRPr>
            </a:p>
          </p:txBody>
        </p:sp>
        <p:sp>
          <p:nvSpPr>
            <p:cNvPr id="30" name="Oval 29"/>
            <p:cNvSpPr/>
            <p:nvPr/>
          </p:nvSpPr>
          <p:spPr>
            <a:xfrm>
              <a:off x="2692406" y="5052351"/>
              <a:ext cx="1222711" cy="754742"/>
            </a:xfrm>
            <a:prstGeom prst="ellipse">
              <a:avLst/>
            </a:prstGeom>
            <a:solidFill>
              <a:srgbClr val="C5398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smtClean="0">
                  <a:latin typeface="Lucida Sans"/>
                </a:rPr>
                <a:t>Known </a:t>
              </a:r>
              <a:r>
                <a:rPr lang="en-US" sz="1100" b="1" dirty="0">
                  <a:latin typeface="Lucida Sans"/>
                </a:rPr>
                <a:t>campaign </a:t>
              </a:r>
              <a:r>
                <a:rPr lang="en-US" sz="1100" b="1" dirty="0" smtClean="0">
                  <a:latin typeface="Lucida Sans"/>
                </a:rPr>
                <a:t>externally</a:t>
              </a:r>
              <a:endParaRPr lang="en-US" sz="1100" b="1" dirty="0">
                <a:latin typeface="Lucida Sans"/>
              </a:endParaRPr>
            </a:p>
          </p:txBody>
        </p:sp>
      </p:grpSp>
      <p:grpSp>
        <p:nvGrpSpPr>
          <p:cNvPr id="25" name="Group 24"/>
          <p:cNvGrpSpPr/>
          <p:nvPr/>
        </p:nvGrpSpPr>
        <p:grpSpPr>
          <a:xfrm>
            <a:off x="4475014" y="3781459"/>
            <a:ext cx="4433980" cy="2501667"/>
            <a:chOff x="4460466" y="3889636"/>
            <a:chExt cx="4433980" cy="2501667"/>
          </a:xfrm>
        </p:grpSpPr>
        <p:sp>
          <p:nvSpPr>
            <p:cNvPr id="26" name="Oval 25"/>
            <p:cNvSpPr/>
            <p:nvPr/>
          </p:nvSpPr>
          <p:spPr>
            <a:xfrm>
              <a:off x="4460466" y="3889636"/>
              <a:ext cx="4433980" cy="2501667"/>
            </a:xfrm>
            <a:prstGeom prst="ellipse">
              <a:avLst/>
            </a:prstGeom>
            <a:solidFill>
              <a:schemeClr val="accent5">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p>
          </p:txBody>
        </p:sp>
        <p:sp>
          <p:nvSpPr>
            <p:cNvPr id="27" name="Oval 26"/>
            <p:cNvSpPr/>
            <p:nvPr/>
          </p:nvSpPr>
          <p:spPr>
            <a:xfrm>
              <a:off x="5023812" y="4031089"/>
              <a:ext cx="3307289" cy="1865984"/>
            </a:xfrm>
            <a:prstGeom prst="ellipse">
              <a:avLst/>
            </a:prstGeom>
            <a:solidFill>
              <a:schemeClr val="bg1">
                <a:lumMod val="6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31" name="Oval 30"/>
            <p:cNvSpPr/>
            <p:nvPr/>
          </p:nvSpPr>
          <p:spPr>
            <a:xfrm>
              <a:off x="5640984" y="4218352"/>
              <a:ext cx="2072944" cy="1195078"/>
            </a:xfrm>
            <a:prstGeom prst="ellipse">
              <a:avLst/>
            </a:prstGeom>
            <a:solidFill>
              <a:schemeClr val="bg1">
                <a:lumMod val="6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32" name="Oval 31"/>
            <p:cNvSpPr/>
            <p:nvPr/>
          </p:nvSpPr>
          <p:spPr>
            <a:xfrm>
              <a:off x="6225186" y="4486718"/>
              <a:ext cx="976850" cy="47736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800" b="1" dirty="0" smtClean="0">
                  <a:solidFill>
                    <a:schemeClr val="tx1"/>
                  </a:solidFill>
                  <a:latin typeface="Lucida Sans"/>
                </a:rPr>
                <a:t>Vulnerability</a:t>
              </a:r>
              <a:endParaRPr lang="en-US" sz="800" b="1" dirty="0">
                <a:solidFill>
                  <a:schemeClr val="tx1"/>
                </a:solidFill>
                <a:latin typeface="Lucida Sans"/>
              </a:endParaRPr>
            </a:p>
          </p:txBody>
        </p:sp>
        <p:sp>
          <p:nvSpPr>
            <p:cNvPr id="33" name="TextBox 32"/>
            <p:cNvSpPr txBox="1"/>
            <p:nvPr/>
          </p:nvSpPr>
          <p:spPr>
            <a:xfrm>
              <a:off x="6521003" y="4955804"/>
              <a:ext cx="312906" cy="369332"/>
            </a:xfrm>
            <a:prstGeom prst="rect">
              <a:avLst/>
            </a:prstGeom>
            <a:noFill/>
          </p:spPr>
          <p:txBody>
            <a:bodyPr wrap="none" rtlCol="0">
              <a:spAutoFit/>
            </a:bodyPr>
            <a:lstStyle/>
            <a:p>
              <a:r>
                <a:rPr lang="en-GB" dirty="0" smtClean="0"/>
                <a:t>1</a:t>
              </a:r>
              <a:endParaRPr lang="en-GB" dirty="0"/>
            </a:p>
          </p:txBody>
        </p:sp>
        <p:sp>
          <p:nvSpPr>
            <p:cNvPr id="34" name="TextBox 33"/>
            <p:cNvSpPr txBox="1"/>
            <p:nvPr/>
          </p:nvSpPr>
          <p:spPr>
            <a:xfrm>
              <a:off x="6521003" y="5469248"/>
              <a:ext cx="312906" cy="369332"/>
            </a:xfrm>
            <a:prstGeom prst="rect">
              <a:avLst/>
            </a:prstGeom>
            <a:noFill/>
          </p:spPr>
          <p:txBody>
            <a:bodyPr wrap="none" rtlCol="0">
              <a:spAutoFit/>
            </a:bodyPr>
            <a:lstStyle/>
            <a:p>
              <a:r>
                <a:rPr lang="en-GB" dirty="0" smtClean="0"/>
                <a:t>2</a:t>
              </a:r>
              <a:endParaRPr lang="en-GB" dirty="0"/>
            </a:p>
          </p:txBody>
        </p:sp>
        <p:sp>
          <p:nvSpPr>
            <p:cNvPr id="35" name="TextBox 34"/>
            <p:cNvSpPr txBox="1"/>
            <p:nvPr/>
          </p:nvSpPr>
          <p:spPr>
            <a:xfrm>
              <a:off x="6521003" y="5902675"/>
              <a:ext cx="312906" cy="369332"/>
            </a:xfrm>
            <a:prstGeom prst="rect">
              <a:avLst/>
            </a:prstGeom>
            <a:noFill/>
          </p:spPr>
          <p:txBody>
            <a:bodyPr wrap="none" rtlCol="0">
              <a:spAutoFit/>
            </a:bodyPr>
            <a:lstStyle/>
            <a:p>
              <a:r>
                <a:rPr lang="en-GB" smtClean="0"/>
                <a:t>3</a:t>
              </a:r>
              <a:endParaRPr lang="en-GB"/>
            </a:p>
          </p:txBody>
        </p:sp>
      </p:grpSp>
    </p:spTree>
    <p:extLst>
      <p:ext uri="{BB962C8B-B14F-4D97-AF65-F5344CB8AC3E}">
        <p14:creationId xmlns:p14="http://schemas.microsoft.com/office/powerpoint/2010/main" val="279439422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p:cNvGrpSpPr/>
          <p:nvPr/>
        </p:nvGrpSpPr>
        <p:grpSpPr>
          <a:xfrm>
            <a:off x="479499" y="1520043"/>
            <a:ext cx="7979271" cy="4501933"/>
            <a:chOff x="4494949" y="3876899"/>
            <a:chExt cx="4433980" cy="2501667"/>
          </a:xfrm>
        </p:grpSpPr>
        <p:sp>
          <p:nvSpPr>
            <p:cNvPr id="30" name="Oval 29"/>
            <p:cNvSpPr/>
            <p:nvPr/>
          </p:nvSpPr>
          <p:spPr>
            <a:xfrm>
              <a:off x="4494949" y="3876899"/>
              <a:ext cx="4433980" cy="2501667"/>
            </a:xfrm>
            <a:prstGeom prst="ellipse">
              <a:avLst/>
            </a:prstGeom>
            <a:solidFill>
              <a:schemeClr val="accent5">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p>
          </p:txBody>
        </p:sp>
        <p:sp>
          <p:nvSpPr>
            <p:cNvPr id="31" name="Oval 30"/>
            <p:cNvSpPr/>
            <p:nvPr/>
          </p:nvSpPr>
          <p:spPr>
            <a:xfrm>
              <a:off x="5023812" y="4031089"/>
              <a:ext cx="3307289" cy="1865984"/>
            </a:xfrm>
            <a:prstGeom prst="ellipse">
              <a:avLst/>
            </a:prstGeom>
            <a:solidFill>
              <a:schemeClr val="accent1">
                <a:lumMod val="75000"/>
                <a:lumOff val="2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32" name="Oval 31"/>
            <p:cNvSpPr/>
            <p:nvPr/>
          </p:nvSpPr>
          <p:spPr>
            <a:xfrm>
              <a:off x="5640984" y="4218352"/>
              <a:ext cx="2072944" cy="1195078"/>
            </a:xfrm>
            <a:prstGeom prst="ellipse">
              <a:avLst/>
            </a:prstGeom>
            <a:solidFill>
              <a:srgbClr val="92D050"/>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34" name="TextBox 33"/>
            <p:cNvSpPr txBox="1"/>
            <p:nvPr/>
          </p:nvSpPr>
          <p:spPr>
            <a:xfrm>
              <a:off x="6590555" y="5065463"/>
              <a:ext cx="312906" cy="369332"/>
            </a:xfrm>
            <a:prstGeom prst="rect">
              <a:avLst/>
            </a:prstGeom>
            <a:noFill/>
          </p:spPr>
          <p:txBody>
            <a:bodyPr wrap="none" rtlCol="0">
              <a:spAutoFit/>
            </a:bodyPr>
            <a:lstStyle/>
            <a:p>
              <a:r>
                <a:rPr lang="en-GB" dirty="0" smtClean="0"/>
                <a:t>1</a:t>
              </a:r>
              <a:endParaRPr lang="en-GB" dirty="0"/>
            </a:p>
          </p:txBody>
        </p:sp>
        <p:sp>
          <p:nvSpPr>
            <p:cNvPr id="35" name="TextBox 34"/>
            <p:cNvSpPr txBox="1"/>
            <p:nvPr/>
          </p:nvSpPr>
          <p:spPr>
            <a:xfrm>
              <a:off x="6590555" y="5556366"/>
              <a:ext cx="312906" cy="369332"/>
            </a:xfrm>
            <a:prstGeom prst="rect">
              <a:avLst/>
            </a:prstGeom>
            <a:noFill/>
          </p:spPr>
          <p:txBody>
            <a:bodyPr wrap="none" rtlCol="0">
              <a:spAutoFit/>
            </a:bodyPr>
            <a:lstStyle/>
            <a:p>
              <a:r>
                <a:rPr lang="en-GB" dirty="0" smtClean="0"/>
                <a:t>2</a:t>
              </a:r>
              <a:endParaRPr lang="en-GB" dirty="0"/>
            </a:p>
          </p:txBody>
        </p:sp>
        <p:sp>
          <p:nvSpPr>
            <p:cNvPr id="36" name="TextBox 35"/>
            <p:cNvSpPr txBox="1"/>
            <p:nvPr/>
          </p:nvSpPr>
          <p:spPr>
            <a:xfrm>
              <a:off x="6555487" y="6009234"/>
              <a:ext cx="312906" cy="369332"/>
            </a:xfrm>
            <a:prstGeom prst="rect">
              <a:avLst/>
            </a:prstGeom>
            <a:noFill/>
          </p:spPr>
          <p:txBody>
            <a:bodyPr wrap="none" rtlCol="0">
              <a:spAutoFit/>
            </a:bodyPr>
            <a:lstStyle/>
            <a:p>
              <a:r>
                <a:rPr lang="en-GB" dirty="0" smtClean="0"/>
                <a:t>3</a:t>
              </a:r>
              <a:endParaRPr lang="en-GB" dirty="0"/>
            </a:p>
          </p:txBody>
        </p:sp>
        <p:sp>
          <p:nvSpPr>
            <p:cNvPr id="33" name="Oval 32"/>
            <p:cNvSpPr/>
            <p:nvPr/>
          </p:nvSpPr>
          <p:spPr>
            <a:xfrm>
              <a:off x="6225186" y="4486718"/>
              <a:ext cx="976850" cy="47736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800" b="1" dirty="0" smtClean="0">
                  <a:solidFill>
                    <a:schemeClr val="tx1"/>
                  </a:solidFill>
                  <a:latin typeface="Lucida Sans"/>
                </a:rPr>
                <a:t>Vulnerability</a:t>
              </a:r>
              <a:endParaRPr lang="en-US" sz="800" b="1" dirty="0">
                <a:solidFill>
                  <a:schemeClr val="tx1"/>
                </a:solidFill>
                <a:latin typeface="Lucida Sans"/>
              </a:endParaRPr>
            </a:p>
          </p:txBody>
        </p:sp>
      </p:grpSp>
      <p:sp>
        <p:nvSpPr>
          <p:cNvPr id="25" name="Title 1"/>
          <p:cNvSpPr>
            <a:spLocks noGrp="1"/>
          </p:cNvSpPr>
          <p:nvPr>
            <p:ph type="title"/>
          </p:nvPr>
        </p:nvSpPr>
        <p:spPr>
          <a:xfrm>
            <a:off x="457200" y="441405"/>
            <a:ext cx="8229600" cy="411162"/>
          </a:xfrm>
        </p:spPr>
        <p:txBody>
          <a:bodyPr>
            <a:normAutofit fontScale="90000"/>
          </a:bodyPr>
          <a:lstStyle/>
          <a:p>
            <a:r>
              <a:rPr lang="en-US" sz="3200" b="1" kern="120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Circle of Information</a:t>
            </a:r>
            <a:endParaRPr lang="en-US" dirty="0"/>
          </a:p>
        </p:txBody>
      </p:sp>
      <p:sp>
        <p:nvSpPr>
          <p:cNvPr id="10" name="Oval 9"/>
          <p:cNvSpPr/>
          <p:nvPr/>
        </p:nvSpPr>
        <p:spPr>
          <a:xfrm>
            <a:off x="2856751" y="1733740"/>
            <a:ext cx="727676" cy="383722"/>
          </a:xfrm>
          <a:prstGeom prst="ellipse">
            <a:avLst/>
          </a:prstGeom>
          <a:solidFill>
            <a:srgbClr val="3264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800" b="1" dirty="0">
                <a:latin typeface="Lucida Sans"/>
              </a:rPr>
              <a:t>Sender IP address</a:t>
            </a:r>
          </a:p>
        </p:txBody>
      </p:sp>
      <p:sp>
        <p:nvSpPr>
          <p:cNvPr id="11" name="Oval 10"/>
          <p:cNvSpPr/>
          <p:nvPr/>
        </p:nvSpPr>
        <p:spPr>
          <a:xfrm>
            <a:off x="4816919" y="1583148"/>
            <a:ext cx="643470" cy="355153"/>
          </a:xfrm>
          <a:prstGeom prst="ellipse">
            <a:avLst/>
          </a:prstGeom>
          <a:solidFill>
            <a:srgbClr val="3264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800" b="1" dirty="0">
                <a:latin typeface="Lucida Sans"/>
              </a:rPr>
              <a:t>Spoofed or not</a:t>
            </a:r>
          </a:p>
        </p:txBody>
      </p:sp>
      <p:sp>
        <p:nvSpPr>
          <p:cNvPr id="12" name="Oval 11"/>
          <p:cNvSpPr/>
          <p:nvPr/>
        </p:nvSpPr>
        <p:spPr>
          <a:xfrm>
            <a:off x="6075915" y="1996164"/>
            <a:ext cx="738292" cy="455725"/>
          </a:xfrm>
          <a:prstGeom prst="ellipse">
            <a:avLst/>
          </a:prstGeom>
          <a:solidFill>
            <a:srgbClr val="3264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900" b="1" dirty="0">
                <a:latin typeface="Lucida Sans"/>
              </a:rPr>
              <a:t>Geo location</a:t>
            </a:r>
          </a:p>
        </p:txBody>
      </p:sp>
      <p:sp>
        <p:nvSpPr>
          <p:cNvPr id="13" name="Oval 12"/>
          <p:cNvSpPr/>
          <p:nvPr/>
        </p:nvSpPr>
        <p:spPr>
          <a:xfrm>
            <a:off x="6565900" y="3436366"/>
            <a:ext cx="1158539" cy="715131"/>
          </a:xfrm>
          <a:prstGeom prst="ellipse">
            <a:avLst/>
          </a:prstGeom>
          <a:solidFill>
            <a:srgbClr val="C5398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smtClean="0">
                <a:latin typeface="Lucida Sans"/>
              </a:rPr>
              <a:t>Known </a:t>
            </a:r>
            <a:r>
              <a:rPr lang="en-US" sz="1100" b="1" dirty="0">
                <a:latin typeface="Lucida Sans"/>
              </a:rPr>
              <a:t>campaign </a:t>
            </a:r>
            <a:r>
              <a:rPr lang="en-US" sz="1100" b="1" dirty="0" smtClean="0">
                <a:latin typeface="Lucida Sans"/>
              </a:rPr>
              <a:t>internally</a:t>
            </a:r>
            <a:endParaRPr lang="en-US" sz="1100" b="1" dirty="0">
              <a:latin typeface="Lucida Sans"/>
            </a:endParaRPr>
          </a:p>
        </p:txBody>
      </p:sp>
      <p:sp>
        <p:nvSpPr>
          <p:cNvPr id="14" name="Oval 13"/>
          <p:cNvSpPr/>
          <p:nvPr/>
        </p:nvSpPr>
        <p:spPr>
          <a:xfrm>
            <a:off x="2602511" y="2806916"/>
            <a:ext cx="872554" cy="538601"/>
          </a:xfrm>
          <a:prstGeom prst="ellipse">
            <a:avLst/>
          </a:prstGeom>
          <a:solidFill>
            <a:srgbClr val="24579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000" b="1" dirty="0">
                <a:latin typeface="Lucida Sans"/>
              </a:rPr>
              <a:t>URL</a:t>
            </a:r>
          </a:p>
        </p:txBody>
      </p:sp>
      <p:sp>
        <p:nvSpPr>
          <p:cNvPr id="15" name="Oval 14"/>
          <p:cNvSpPr/>
          <p:nvPr/>
        </p:nvSpPr>
        <p:spPr>
          <a:xfrm>
            <a:off x="5437854" y="2742491"/>
            <a:ext cx="1064358" cy="674084"/>
          </a:xfrm>
          <a:prstGeom prst="ellipse">
            <a:avLst/>
          </a:prstGeom>
          <a:solidFill>
            <a:srgbClr val="71214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000" b="1" dirty="0">
                <a:latin typeface="Lucida Sans"/>
              </a:rPr>
              <a:t>Social engineering method</a:t>
            </a:r>
          </a:p>
        </p:txBody>
      </p:sp>
      <p:sp>
        <p:nvSpPr>
          <p:cNvPr id="16" name="Oval 15"/>
          <p:cNvSpPr/>
          <p:nvPr/>
        </p:nvSpPr>
        <p:spPr>
          <a:xfrm>
            <a:off x="4071992" y="1989814"/>
            <a:ext cx="884262" cy="504810"/>
          </a:xfrm>
          <a:prstGeom prst="ellipse">
            <a:avLst/>
          </a:prstGeom>
          <a:solidFill>
            <a:srgbClr val="2448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900" b="1" dirty="0">
                <a:latin typeface="Lucida Sans"/>
              </a:rPr>
              <a:t>Sender email</a:t>
            </a:r>
          </a:p>
        </p:txBody>
      </p:sp>
      <p:sp>
        <p:nvSpPr>
          <p:cNvPr id="17" name="Oval 16"/>
          <p:cNvSpPr/>
          <p:nvPr/>
        </p:nvSpPr>
        <p:spPr>
          <a:xfrm>
            <a:off x="1633286" y="2537073"/>
            <a:ext cx="781244" cy="482238"/>
          </a:xfrm>
          <a:prstGeom prst="ellipse">
            <a:avLst/>
          </a:prstGeom>
          <a:solidFill>
            <a:srgbClr val="2F70B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900" b="1" dirty="0">
                <a:latin typeface="Lucida Sans"/>
              </a:rPr>
              <a:t>IP </a:t>
            </a:r>
            <a:r>
              <a:rPr lang="en-US" sz="900" b="1" dirty="0" smtClean="0">
                <a:latin typeface="Lucida Sans"/>
              </a:rPr>
              <a:t>address</a:t>
            </a:r>
            <a:endParaRPr lang="en-US" sz="900" b="1" dirty="0">
              <a:latin typeface="Lucida Sans"/>
            </a:endParaRPr>
          </a:p>
        </p:txBody>
      </p:sp>
      <p:sp>
        <p:nvSpPr>
          <p:cNvPr id="18" name="Oval 17"/>
          <p:cNvSpPr/>
          <p:nvPr/>
        </p:nvSpPr>
        <p:spPr>
          <a:xfrm>
            <a:off x="1359037" y="3148149"/>
            <a:ext cx="831671" cy="513365"/>
          </a:xfrm>
          <a:prstGeom prst="ellipse">
            <a:avLst/>
          </a:prstGeom>
          <a:solidFill>
            <a:srgbClr val="2F70B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000" b="1" dirty="0">
                <a:latin typeface="Lucida Sans"/>
              </a:rPr>
              <a:t>Owner of domain</a:t>
            </a:r>
          </a:p>
        </p:txBody>
      </p:sp>
      <p:sp>
        <p:nvSpPr>
          <p:cNvPr id="19" name="Oval 18"/>
          <p:cNvSpPr/>
          <p:nvPr/>
        </p:nvSpPr>
        <p:spPr>
          <a:xfrm>
            <a:off x="1481011" y="3793931"/>
            <a:ext cx="933519" cy="576232"/>
          </a:xfrm>
          <a:prstGeom prst="ellipse">
            <a:avLst/>
          </a:prstGeom>
          <a:solidFill>
            <a:srgbClr val="2F70B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a:latin typeface="Lucida Sans"/>
              </a:rPr>
              <a:t>Geo location</a:t>
            </a:r>
          </a:p>
        </p:txBody>
      </p:sp>
      <p:sp>
        <p:nvSpPr>
          <p:cNvPr id="20" name="Oval 19"/>
          <p:cNvSpPr/>
          <p:nvPr/>
        </p:nvSpPr>
        <p:spPr>
          <a:xfrm>
            <a:off x="2275359" y="4418857"/>
            <a:ext cx="1162783" cy="717750"/>
          </a:xfrm>
          <a:prstGeom prst="ellipse">
            <a:avLst/>
          </a:prstGeom>
          <a:solidFill>
            <a:srgbClr val="2F70B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a:latin typeface="Lucida Sans"/>
              </a:rPr>
              <a:t>Hosting service provider</a:t>
            </a:r>
          </a:p>
        </p:txBody>
      </p:sp>
      <p:sp>
        <p:nvSpPr>
          <p:cNvPr id="21" name="Oval 20"/>
          <p:cNvSpPr/>
          <p:nvPr/>
        </p:nvSpPr>
        <p:spPr>
          <a:xfrm>
            <a:off x="170409" y="3592324"/>
            <a:ext cx="927890" cy="572759"/>
          </a:xfrm>
          <a:prstGeom prst="ellipse">
            <a:avLst/>
          </a:prstGeom>
          <a:solidFill>
            <a:srgbClr val="2F70B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000" b="1" dirty="0">
                <a:latin typeface="Lucida Sans"/>
              </a:rPr>
              <a:t>URL </a:t>
            </a:r>
            <a:r>
              <a:rPr lang="en-US" sz="1000" b="1" dirty="0" smtClean="0">
                <a:latin typeface="Lucida Sans"/>
              </a:rPr>
              <a:t>content</a:t>
            </a:r>
            <a:endParaRPr lang="en-US" sz="1000" b="1" dirty="0">
              <a:latin typeface="Lucida Sans"/>
            </a:endParaRPr>
          </a:p>
        </p:txBody>
      </p:sp>
      <p:cxnSp>
        <p:nvCxnSpPr>
          <p:cNvPr id="26" name="Straight Arrow Connector 25"/>
          <p:cNvCxnSpPr>
            <a:stCxn id="33" idx="6"/>
          </p:cNvCxnSpPr>
          <p:nvPr/>
        </p:nvCxnSpPr>
        <p:spPr>
          <a:xfrm>
            <a:off x="5351100" y="3046983"/>
            <a:ext cx="109289" cy="28883"/>
          </a:xfrm>
          <a:prstGeom prst="straightConnector1">
            <a:avLst/>
          </a:prstGeom>
          <a:ln>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393513" y="4490491"/>
            <a:ext cx="1239773" cy="703266"/>
          </a:xfrm>
          <a:prstGeom prst="ellipse">
            <a:avLst/>
          </a:prstGeom>
          <a:solidFill>
            <a:srgbClr val="2F70B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a:latin typeface="Lucida Sans"/>
              </a:rPr>
              <a:t>URL </a:t>
            </a:r>
            <a:r>
              <a:rPr lang="en-US" sz="1100" b="1" dirty="0" smtClean="0">
                <a:latin typeface="Lucida Sans"/>
              </a:rPr>
              <a:t>reputation</a:t>
            </a:r>
            <a:endParaRPr lang="en-US" sz="1100" b="1" dirty="0">
              <a:latin typeface="Lucida Sans"/>
            </a:endParaRPr>
          </a:p>
        </p:txBody>
      </p:sp>
      <p:cxnSp>
        <p:nvCxnSpPr>
          <p:cNvPr id="27" name="Straight Arrow Connector 26"/>
          <p:cNvCxnSpPr>
            <a:stCxn id="33" idx="2"/>
          </p:cNvCxnSpPr>
          <p:nvPr/>
        </p:nvCxnSpPr>
        <p:spPr>
          <a:xfrm flipH="1">
            <a:off x="3443315" y="3046983"/>
            <a:ext cx="149872" cy="29234"/>
          </a:xfrm>
          <a:prstGeom prst="straightConnector1">
            <a:avLst/>
          </a:prstGeom>
          <a:ln>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4514123" y="2445509"/>
            <a:ext cx="0" cy="183128"/>
          </a:xfrm>
          <a:prstGeom prst="straightConnector1">
            <a:avLst/>
          </a:prstGeom>
          <a:ln>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7699039" y="3983242"/>
            <a:ext cx="1222711" cy="754742"/>
          </a:xfrm>
          <a:prstGeom prst="ellipse">
            <a:avLst/>
          </a:prstGeom>
          <a:solidFill>
            <a:srgbClr val="C5398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1100" b="1" dirty="0" smtClean="0">
                <a:latin typeface="Lucida Sans"/>
              </a:rPr>
              <a:t>Known </a:t>
            </a:r>
            <a:r>
              <a:rPr lang="en-US" sz="1100" b="1" dirty="0">
                <a:latin typeface="Lucida Sans"/>
              </a:rPr>
              <a:t>campaign </a:t>
            </a:r>
            <a:r>
              <a:rPr lang="en-US" sz="1100" b="1" dirty="0" smtClean="0">
                <a:latin typeface="Lucida Sans"/>
              </a:rPr>
              <a:t>externally</a:t>
            </a:r>
            <a:endParaRPr lang="en-US" sz="1100" b="1" dirty="0">
              <a:latin typeface="Lucida Sans"/>
            </a:endParaRPr>
          </a:p>
        </p:txBody>
      </p:sp>
    </p:spTree>
    <p:extLst>
      <p:ext uri="{BB962C8B-B14F-4D97-AF65-F5344CB8AC3E}">
        <p14:creationId xmlns:p14="http://schemas.microsoft.com/office/powerpoint/2010/main" val="20335451"/>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defRPr/>
            </a:pPr>
            <a:r>
              <a:rPr lang="en-US" dirty="0">
                <a:solidFill>
                  <a:schemeClr val="bg1"/>
                </a:solidFill>
                <a:effectLst>
                  <a:outerShdw blurRad="38100" dist="38100" dir="2700000" algn="tl">
                    <a:srgbClr val="000000">
                      <a:alpha val="43137"/>
                    </a:srgbClr>
                  </a:outerShdw>
                </a:effectLst>
              </a:rPr>
              <a:t>If the primary, secondary, and tertiary information sources </a:t>
            </a:r>
            <a:r>
              <a:rPr lang="en-US" dirty="0" smtClean="0">
                <a:solidFill>
                  <a:schemeClr val="bg1"/>
                </a:solidFill>
                <a:effectLst>
                  <a:outerShdw blurRad="38100" dist="38100" dir="2700000" algn="tl">
                    <a:srgbClr val="000000">
                      <a:alpha val="43137"/>
                    </a:srgbClr>
                  </a:outerShdw>
                </a:effectLst>
              </a:rPr>
              <a:t>about an incident differ from each </a:t>
            </a:r>
            <a:r>
              <a:rPr lang="en-US" dirty="0">
                <a:solidFill>
                  <a:schemeClr val="bg1"/>
                </a:solidFill>
                <a:effectLst>
                  <a:outerShdw blurRad="38100" dist="38100" dir="2700000" algn="tl">
                    <a:srgbClr val="000000">
                      <a:alpha val="43137"/>
                    </a:srgbClr>
                  </a:outerShdw>
                </a:effectLst>
              </a:rPr>
              <a:t>other, what do you </a:t>
            </a:r>
            <a:r>
              <a:rPr lang="en-US" dirty="0" smtClean="0">
                <a:solidFill>
                  <a:schemeClr val="bg1"/>
                </a:solidFill>
                <a:effectLst>
                  <a:outerShdw blurRad="38100" dist="38100" dir="2700000" algn="tl">
                    <a:srgbClr val="000000">
                      <a:alpha val="43137"/>
                    </a:srgbClr>
                  </a:outerShdw>
                </a:effectLst>
              </a:rPr>
              <a:t>do?</a:t>
            </a:r>
            <a:endParaRPr lang="en-US"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5" name="Rectangle 4"/>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4, Working with Information Sources,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1525869803"/>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4488481"/>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a:t>
            </a:r>
            <a:r>
              <a:rPr lang="en-GB" sz="1600"/>
              <a:t>Commons </a:t>
            </a:r>
            <a:r>
              <a:rPr lang="en-GB" sz="160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16499110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Section 2: </a:t>
            </a:r>
            <a:br>
              <a:rPr lang="en-US" altLang="en-US" dirty="0" smtClean="0"/>
            </a:br>
            <a:r>
              <a:rPr lang="en-US" altLang="en-US" dirty="0" smtClean="0"/>
              <a:t>Types of Information</a:t>
            </a:r>
          </a:p>
        </p:txBody>
      </p:sp>
    </p:spTree>
    <p:extLst>
      <p:ext uri="{BB962C8B-B14F-4D97-AF65-F5344CB8AC3E}">
        <p14:creationId xmlns:p14="http://schemas.microsoft.com/office/powerpoint/2010/main" val="106134391"/>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Types of Information </a:t>
            </a:r>
            <a:endParaRPr lang="en-US" dirty="0"/>
          </a:p>
        </p:txBody>
      </p:sp>
      <p:sp>
        <p:nvSpPr>
          <p:cNvPr id="3" name="Text Placeholder 2"/>
          <p:cNvSpPr>
            <a:spLocks noGrp="1"/>
          </p:cNvSpPr>
          <p:nvPr>
            <p:ph type="body" sz="quarter" idx="10"/>
          </p:nvPr>
        </p:nvSpPr>
        <p:spPr/>
        <p:txBody>
          <a:bodyPr/>
          <a:lstStyle/>
          <a:p>
            <a:pPr marL="342900" lvl="1" indent="0">
              <a:buSzTx/>
              <a:buNone/>
              <a:defRPr/>
            </a:pPr>
            <a:r>
              <a:rPr lang="en-US" sz="2400" dirty="0"/>
              <a:t>Types of common information you might need to gather</a:t>
            </a:r>
            <a:r>
              <a:rPr lang="en-US" sz="2400" dirty="0" smtClean="0"/>
              <a:t>:</a:t>
            </a:r>
            <a:endParaRPr lang="en-US" sz="2400" dirty="0"/>
          </a:p>
          <a:p>
            <a:pPr lvl="1">
              <a:buSzTx/>
              <a:defRPr/>
            </a:pPr>
            <a:r>
              <a:rPr lang="en-US" sz="2400" dirty="0" smtClean="0"/>
              <a:t>IP </a:t>
            </a:r>
            <a:r>
              <a:rPr lang="en-US" sz="2400" dirty="0"/>
              <a:t>address (source and destination)</a:t>
            </a:r>
          </a:p>
          <a:p>
            <a:pPr lvl="1">
              <a:buSzTx/>
              <a:defRPr/>
            </a:pPr>
            <a:r>
              <a:rPr lang="en-US" sz="2400" dirty="0" smtClean="0"/>
              <a:t>Domain </a:t>
            </a:r>
            <a:r>
              <a:rPr lang="en-US" sz="2400" dirty="0"/>
              <a:t>name</a:t>
            </a:r>
          </a:p>
          <a:p>
            <a:pPr lvl="1">
              <a:buSzTx/>
              <a:defRPr/>
            </a:pPr>
            <a:r>
              <a:rPr lang="en-US" sz="2400" dirty="0" smtClean="0"/>
              <a:t>Internet </a:t>
            </a:r>
            <a:r>
              <a:rPr lang="en-US" sz="2400" dirty="0"/>
              <a:t>service </a:t>
            </a:r>
            <a:r>
              <a:rPr lang="en-US" sz="2400" dirty="0" smtClean="0"/>
              <a:t>provider (ISP)</a:t>
            </a:r>
            <a:endParaRPr lang="en-US" sz="2400" dirty="0"/>
          </a:p>
          <a:p>
            <a:pPr lvl="1">
              <a:buSzTx/>
              <a:defRPr/>
            </a:pPr>
            <a:r>
              <a:rPr lang="en-US" sz="2400" dirty="0" smtClean="0"/>
              <a:t>Email </a:t>
            </a:r>
            <a:r>
              <a:rPr lang="en-US" sz="2400" dirty="0"/>
              <a:t>address </a:t>
            </a:r>
            <a:endParaRPr lang="en-US" sz="2400" dirty="0" smtClean="0"/>
          </a:p>
          <a:p>
            <a:pPr lvl="1">
              <a:buSzTx/>
              <a:defRPr/>
            </a:pPr>
            <a:r>
              <a:rPr lang="en-US" sz="2400" dirty="0" smtClean="0"/>
              <a:t>System </a:t>
            </a:r>
            <a:r>
              <a:rPr lang="en-US" sz="2400" dirty="0"/>
              <a:t>logs</a:t>
            </a:r>
          </a:p>
        </p:txBody>
      </p:sp>
      <p:pic>
        <p:nvPicPr>
          <p:cNvPr id="5" name="Picture 4" descr="C:\Users\Tomjwu\AppData\Local\Microsoft\Windows\INetCache\IE\Z361PGIH\AboutInformation[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08908" y="3088037"/>
            <a:ext cx="2727702" cy="2727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815732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Open-Source Intelligence</a:t>
            </a:r>
            <a:endParaRPr lang="en-US" dirty="0"/>
          </a:p>
        </p:txBody>
      </p:sp>
      <p:sp>
        <p:nvSpPr>
          <p:cNvPr id="3" name="Text Placeholder 2"/>
          <p:cNvSpPr>
            <a:spLocks noGrp="1"/>
          </p:cNvSpPr>
          <p:nvPr>
            <p:ph type="body" sz="quarter" idx="10"/>
          </p:nvPr>
        </p:nvSpPr>
        <p:spPr/>
        <p:txBody>
          <a:bodyPr/>
          <a:lstStyle/>
          <a:p>
            <a:pPr lvl="1">
              <a:buSzTx/>
              <a:defRPr/>
            </a:pPr>
            <a:r>
              <a:rPr lang="en-US" sz="2400" dirty="0" smtClean="0"/>
              <a:t>Open-source </a:t>
            </a:r>
            <a:r>
              <a:rPr lang="en-US" sz="2400" dirty="0"/>
              <a:t>intelligence is information made available for public consumption that can be </a:t>
            </a:r>
            <a:r>
              <a:rPr lang="en-US" sz="2400" dirty="0" smtClean="0"/>
              <a:t/>
            </a:r>
            <a:br>
              <a:rPr lang="en-US" sz="2400" dirty="0" smtClean="0"/>
            </a:br>
            <a:r>
              <a:rPr lang="en-US" sz="2400" dirty="0" smtClean="0"/>
              <a:t>accessed </a:t>
            </a:r>
            <a:r>
              <a:rPr lang="en-US" sz="2400" dirty="0"/>
              <a:t>over the </a:t>
            </a:r>
            <a:r>
              <a:rPr lang="en-US" sz="2400" dirty="0" smtClean="0"/>
              <a:t>Internet </a:t>
            </a:r>
            <a:r>
              <a:rPr lang="en-US" sz="2400" dirty="0"/>
              <a:t>by anyone at </a:t>
            </a:r>
            <a:r>
              <a:rPr lang="en-US" sz="2400" dirty="0" smtClean="0"/>
              <a:t>any time </a:t>
            </a:r>
          </a:p>
          <a:p>
            <a:pPr lvl="1">
              <a:buSzTx/>
              <a:defRPr/>
            </a:pPr>
            <a:r>
              <a:rPr lang="en-US" sz="2400" dirty="0" smtClean="0"/>
              <a:t>Types </a:t>
            </a:r>
            <a:r>
              <a:rPr lang="en-US" sz="2400" dirty="0"/>
              <a:t>of </a:t>
            </a:r>
            <a:r>
              <a:rPr lang="en-US" sz="2400" dirty="0" smtClean="0"/>
              <a:t>open-source </a:t>
            </a:r>
            <a:r>
              <a:rPr lang="en-US" sz="2400" dirty="0"/>
              <a:t>intelligence</a:t>
            </a:r>
            <a:r>
              <a:rPr lang="en-US" sz="2400" dirty="0" smtClean="0"/>
              <a:t>:</a:t>
            </a:r>
            <a:endParaRPr lang="en-US" sz="2400" dirty="0"/>
          </a:p>
          <a:p>
            <a:pPr lvl="2">
              <a:buSzTx/>
              <a:defRPr/>
            </a:pPr>
            <a:r>
              <a:rPr lang="en-US" sz="2400" dirty="0"/>
              <a:t>nslookup </a:t>
            </a:r>
            <a:endParaRPr lang="en-US" sz="2400" dirty="0" smtClean="0"/>
          </a:p>
          <a:p>
            <a:pPr lvl="2">
              <a:buSzTx/>
              <a:defRPr/>
            </a:pPr>
            <a:r>
              <a:rPr lang="en-US" sz="2400" dirty="0" smtClean="0"/>
              <a:t>ht://Dig </a:t>
            </a:r>
          </a:p>
          <a:p>
            <a:pPr lvl="2">
              <a:buSzTx/>
              <a:defRPr/>
            </a:pPr>
            <a:r>
              <a:rPr lang="en-US" sz="2400" dirty="0" smtClean="0"/>
              <a:t>Google </a:t>
            </a:r>
          </a:p>
          <a:p>
            <a:pPr lvl="2">
              <a:buSzTx/>
              <a:defRPr/>
            </a:pPr>
            <a:r>
              <a:rPr lang="en-US" sz="2400" dirty="0" smtClean="0"/>
              <a:t>Social media</a:t>
            </a:r>
            <a:endParaRPr lang="en-US" sz="24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85934" y="3353117"/>
            <a:ext cx="3700866" cy="2455633"/>
          </a:xfrm>
          <a:prstGeom prst="rect">
            <a:avLst/>
          </a:prstGeom>
        </p:spPr>
      </p:pic>
    </p:spTree>
    <p:extLst>
      <p:ext uri="{BB962C8B-B14F-4D97-AF65-F5344CB8AC3E}">
        <p14:creationId xmlns:p14="http://schemas.microsoft.com/office/powerpoint/2010/main" val="80784479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Proprietary Intelligence</a:t>
            </a:r>
            <a:endParaRPr lang="en-US" dirty="0"/>
          </a:p>
        </p:txBody>
      </p:sp>
      <p:sp>
        <p:nvSpPr>
          <p:cNvPr id="3" name="Text Placeholder 2"/>
          <p:cNvSpPr>
            <a:spLocks noGrp="1"/>
          </p:cNvSpPr>
          <p:nvPr>
            <p:ph type="body" sz="quarter" idx="10"/>
          </p:nvPr>
        </p:nvSpPr>
        <p:spPr>
          <a:xfrm>
            <a:off x="457201" y="1200150"/>
            <a:ext cx="7977352" cy="4305935"/>
          </a:xfrm>
        </p:spPr>
        <p:txBody>
          <a:bodyPr/>
          <a:lstStyle/>
          <a:p>
            <a:pPr lvl="1">
              <a:buSzTx/>
              <a:defRPr/>
            </a:pPr>
            <a:r>
              <a:rPr lang="en-US" sz="2400" dirty="0" smtClean="0"/>
              <a:t>Proprietary </a:t>
            </a:r>
            <a:r>
              <a:rPr lang="en-US" sz="2400" dirty="0"/>
              <a:t>intelligence describes a </a:t>
            </a:r>
            <a:r>
              <a:rPr lang="en-US" sz="2400" dirty="0" smtClean="0"/>
              <a:t>technology </a:t>
            </a:r>
            <a:r>
              <a:rPr lang="en-US" sz="2400" dirty="0"/>
              <a:t>owned exclusively by a single company that carefully guards knowledge about the technology or the product’s inner </a:t>
            </a:r>
            <a:r>
              <a:rPr lang="en-US" sz="2400" dirty="0" smtClean="0"/>
              <a:t>workings</a:t>
            </a:r>
            <a:endParaRPr lang="en-US" sz="2400" dirty="0"/>
          </a:p>
          <a:p>
            <a:pPr lvl="1">
              <a:buSzTx/>
              <a:defRPr/>
            </a:pPr>
            <a:r>
              <a:rPr lang="en-US" sz="2400" dirty="0" smtClean="0"/>
              <a:t>Types </a:t>
            </a:r>
            <a:r>
              <a:rPr lang="en-US" sz="2400" dirty="0"/>
              <a:t>of proprietary </a:t>
            </a:r>
            <a:r>
              <a:rPr lang="en-US" sz="2400" dirty="0" smtClean="0"/>
              <a:t/>
            </a:r>
            <a:br>
              <a:rPr lang="en-US" sz="2400" dirty="0" smtClean="0"/>
            </a:br>
            <a:r>
              <a:rPr lang="en-US" sz="2400" dirty="0" smtClean="0"/>
              <a:t>intelligence:</a:t>
            </a:r>
            <a:endParaRPr lang="en-US" sz="2400" dirty="0"/>
          </a:p>
          <a:p>
            <a:pPr lvl="2">
              <a:buSzTx/>
              <a:defRPr/>
            </a:pPr>
            <a:r>
              <a:rPr lang="en-US" sz="2400" dirty="0"/>
              <a:t>Maltego </a:t>
            </a:r>
          </a:p>
          <a:p>
            <a:pPr lvl="2">
              <a:buSzTx/>
              <a:defRPr/>
            </a:pPr>
            <a:r>
              <a:rPr lang="en-US" sz="2400" dirty="0" smtClean="0"/>
              <a:t>Deep Magic </a:t>
            </a:r>
          </a:p>
          <a:p>
            <a:pPr lvl="2">
              <a:buSzTx/>
              <a:defRPr/>
            </a:pPr>
            <a:r>
              <a:rPr lang="en-US" sz="2400" dirty="0" smtClean="0"/>
              <a:t>Cuckoo Sandbox</a:t>
            </a:r>
            <a:endParaRPr lang="en-US" sz="2400"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5922" b="6722"/>
          <a:stretch/>
        </p:blipFill>
        <p:spPr>
          <a:xfrm>
            <a:off x="4735678" y="3353117"/>
            <a:ext cx="3698875" cy="2457450"/>
          </a:xfrm>
          <a:prstGeom prst="rect">
            <a:avLst/>
          </a:prstGeom>
        </p:spPr>
      </p:pic>
    </p:spTree>
    <p:extLst>
      <p:ext uri="{BB962C8B-B14F-4D97-AF65-F5344CB8AC3E}">
        <p14:creationId xmlns:p14="http://schemas.microsoft.com/office/powerpoint/2010/main" val="73029120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defRPr/>
            </a:pPr>
            <a:r>
              <a:rPr lang="en-US" dirty="0" smtClean="0">
                <a:solidFill>
                  <a:schemeClr val="bg1"/>
                </a:solidFill>
                <a:effectLst>
                  <a:outerShdw blurRad="38100" dist="38100" dir="2700000" algn="tl">
                    <a:srgbClr val="000000">
                      <a:alpha val="43137"/>
                    </a:srgbClr>
                  </a:outerShdw>
                </a:effectLst>
              </a:rPr>
              <a:t>What are the protocols in your organization for the types </a:t>
            </a:r>
            <a:r>
              <a:rPr lang="en-US" dirty="0">
                <a:solidFill>
                  <a:schemeClr val="bg1"/>
                </a:solidFill>
                <a:effectLst>
                  <a:outerShdw blurRad="38100" dist="38100" dir="2700000" algn="tl">
                    <a:srgbClr val="000000">
                      <a:alpha val="43137"/>
                    </a:srgbClr>
                  </a:outerShdw>
                </a:effectLst>
              </a:rPr>
              <a:t>of information that can </a:t>
            </a:r>
            <a:r>
              <a:rPr lang="en-US" dirty="0" smtClean="0">
                <a:solidFill>
                  <a:schemeClr val="bg1"/>
                </a:solidFill>
                <a:effectLst>
                  <a:outerShdw blurRad="38100" dist="38100" dir="2700000" algn="tl">
                    <a:srgbClr val="000000">
                      <a:alpha val="43137"/>
                    </a:srgbClr>
                  </a:outerShdw>
                </a:effectLst>
              </a:rPr>
              <a:t>or cannot be shared, and </a:t>
            </a:r>
            <a:r>
              <a:rPr lang="en-US" dirty="0">
                <a:solidFill>
                  <a:schemeClr val="bg1"/>
                </a:solidFill>
                <a:effectLst>
                  <a:outerShdw blurRad="38100" dist="38100" dir="2700000" algn="tl">
                    <a:srgbClr val="000000">
                      <a:alpha val="43137"/>
                    </a:srgbClr>
                  </a:outerShdw>
                </a:effectLst>
              </a:rPr>
              <a:t>how the information will be </a:t>
            </a:r>
            <a:r>
              <a:rPr lang="en-US" dirty="0" smtClean="0">
                <a:solidFill>
                  <a:schemeClr val="bg1"/>
                </a:solidFill>
                <a:effectLst>
                  <a:outerShdw blurRad="38100" dist="38100" dir="2700000" algn="tl">
                    <a:srgbClr val="000000">
                      <a:alpha val="43137"/>
                    </a:srgbClr>
                  </a:outerShdw>
                </a:effectLst>
              </a:rPr>
              <a:t>distributed?</a:t>
            </a:r>
            <a:endParaRPr lang="en-US"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5" name="Rectangle 4"/>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4, Working with Information Sources,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991013064"/>
      </p:ext>
    </p:extLst>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9043311"/>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Section 3: </a:t>
            </a:r>
            <a:br>
              <a:rPr lang="en-US" altLang="en-US" dirty="0" smtClean="0"/>
            </a:br>
            <a:r>
              <a:rPr lang="en-US" altLang="en-US" dirty="0" smtClean="0"/>
              <a:t>Information Gathering Process</a:t>
            </a:r>
          </a:p>
        </p:txBody>
      </p:sp>
    </p:spTree>
    <p:extLst>
      <p:ext uri="{BB962C8B-B14F-4D97-AF65-F5344CB8AC3E}">
        <p14:creationId xmlns:p14="http://schemas.microsoft.com/office/powerpoint/2010/main" val="2707518120"/>
      </p:ext>
    </p:extLst>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Information Gathering Process</a:t>
            </a:r>
            <a:endParaRPr lang="en-US" dirty="0"/>
          </a:p>
        </p:txBody>
      </p:sp>
      <p:sp>
        <p:nvSpPr>
          <p:cNvPr id="3" name="Text Placeholder 2"/>
          <p:cNvSpPr>
            <a:spLocks noGrp="1"/>
          </p:cNvSpPr>
          <p:nvPr>
            <p:ph type="body" sz="quarter" idx="10"/>
          </p:nvPr>
        </p:nvSpPr>
        <p:spPr>
          <a:xfrm>
            <a:off x="457201" y="2727701"/>
            <a:ext cx="7715250" cy="2778383"/>
          </a:xfrm>
        </p:spPr>
        <p:txBody>
          <a:bodyPr>
            <a:normAutofit fontScale="92500"/>
          </a:bodyPr>
          <a:lstStyle/>
          <a:p>
            <a:pPr lvl="1">
              <a:buSzTx/>
              <a:defRPr/>
            </a:pPr>
            <a:r>
              <a:rPr lang="en-US" sz="2400" dirty="0" smtClean="0"/>
              <a:t>When </a:t>
            </a:r>
            <a:r>
              <a:rPr lang="en-US" sz="2400" dirty="0"/>
              <a:t>researching a vulnerability, the information you collect is your weapon against it, so </a:t>
            </a:r>
            <a:r>
              <a:rPr lang="en-US" sz="2400" dirty="0" smtClean="0"/>
              <a:t>it is </a:t>
            </a:r>
            <a:r>
              <a:rPr lang="en-US" sz="2400" dirty="0"/>
              <a:t>imperative </a:t>
            </a:r>
            <a:r>
              <a:rPr lang="en-US" sz="2400" dirty="0" smtClean="0"/>
              <a:t>that you </a:t>
            </a:r>
            <a:r>
              <a:rPr lang="en-US" sz="2400" dirty="0"/>
              <a:t>be </a:t>
            </a:r>
            <a:r>
              <a:rPr lang="en-US" sz="2400" dirty="0" smtClean="0"/>
              <a:t>thorough</a:t>
            </a:r>
            <a:endParaRPr lang="en-US" sz="2400" dirty="0"/>
          </a:p>
          <a:p>
            <a:pPr lvl="1">
              <a:buSzTx/>
              <a:defRPr/>
            </a:pPr>
            <a:r>
              <a:rPr lang="en-US" sz="2400" dirty="0"/>
              <a:t>When a vulnerability is detected, a CSIRT will need to  accumulate all relevant information to identify the </a:t>
            </a:r>
            <a:r>
              <a:rPr lang="en-US" sz="2400" dirty="0" smtClean="0"/>
              <a:t>threat</a:t>
            </a:r>
            <a:endParaRPr lang="en-US" sz="2400" dirty="0"/>
          </a:p>
        </p:txBody>
      </p:sp>
      <p:grpSp>
        <p:nvGrpSpPr>
          <p:cNvPr id="5" name="Group 4"/>
          <p:cNvGrpSpPr/>
          <p:nvPr/>
        </p:nvGrpSpPr>
        <p:grpSpPr>
          <a:xfrm>
            <a:off x="1332849" y="1154623"/>
            <a:ext cx="6483272" cy="1208868"/>
            <a:chOff x="1332849" y="1154623"/>
            <a:chExt cx="6483272" cy="1208868"/>
          </a:xfrm>
        </p:grpSpPr>
        <p:sp>
          <p:nvSpPr>
            <p:cNvPr id="10" name="Pentagon 9"/>
            <p:cNvSpPr/>
            <p:nvPr/>
          </p:nvSpPr>
          <p:spPr>
            <a:xfrm>
              <a:off x="5863335" y="1154623"/>
              <a:ext cx="1952786" cy="1208868"/>
            </a:xfrm>
            <a:prstGeom prst="homePlate">
              <a:avLst>
                <a:gd name="adj" fmla="val 34615"/>
              </a:avLst>
            </a:prstGeom>
            <a:solidFill>
              <a:schemeClr val="accent5">
                <a:lumMod val="50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       Share</a:t>
              </a:r>
              <a:endParaRPr lang="en-US" sz="1600" dirty="0">
                <a:latin typeface="Lucida Sans"/>
              </a:endParaRPr>
            </a:p>
          </p:txBody>
        </p:sp>
        <p:sp>
          <p:nvSpPr>
            <p:cNvPr id="9" name="Pentagon 8"/>
            <p:cNvSpPr/>
            <p:nvPr/>
          </p:nvSpPr>
          <p:spPr>
            <a:xfrm>
              <a:off x="4414103" y="1154623"/>
              <a:ext cx="1952786" cy="1208868"/>
            </a:xfrm>
            <a:prstGeom prst="homePlate">
              <a:avLst>
                <a:gd name="adj" fmla="val 34615"/>
              </a:avLst>
            </a:prstGeom>
            <a:solidFill>
              <a:schemeClr val="accent1">
                <a:lumMod val="75000"/>
                <a:lumOff val="2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       Save</a:t>
              </a:r>
              <a:endParaRPr lang="en-US" sz="1600" dirty="0">
                <a:latin typeface="Lucida Sans"/>
              </a:endParaRPr>
            </a:p>
          </p:txBody>
        </p:sp>
        <p:sp>
          <p:nvSpPr>
            <p:cNvPr id="8" name="Pentagon 7"/>
            <p:cNvSpPr/>
            <p:nvPr/>
          </p:nvSpPr>
          <p:spPr>
            <a:xfrm>
              <a:off x="2851682" y="1154623"/>
              <a:ext cx="2128531" cy="1208868"/>
            </a:xfrm>
            <a:prstGeom prst="homePlate">
              <a:avLst>
                <a:gd name="adj" fmla="val 34615"/>
              </a:avLst>
            </a:prstGeom>
            <a:solidFill>
              <a:schemeClr val="accent5">
                <a:lumMod val="50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smtClean="0">
                  <a:latin typeface="Lucida Sans"/>
                </a:rPr>
                <a:t>     </a:t>
              </a:r>
              <a:r>
                <a:rPr lang="en-US" sz="1600" dirty="0" smtClean="0">
                  <a:latin typeface="Lucida Sans"/>
                </a:rPr>
                <a:t>Verify/Score</a:t>
              </a:r>
              <a:endParaRPr lang="en-US" sz="1600" dirty="0">
                <a:latin typeface="Lucida Sans"/>
              </a:endParaRPr>
            </a:p>
          </p:txBody>
        </p:sp>
        <p:sp>
          <p:nvSpPr>
            <p:cNvPr id="4" name="Pentagon 3"/>
            <p:cNvSpPr/>
            <p:nvPr/>
          </p:nvSpPr>
          <p:spPr>
            <a:xfrm>
              <a:off x="1332849" y="1154623"/>
              <a:ext cx="1952786" cy="1208868"/>
            </a:xfrm>
            <a:prstGeom prst="homePlate">
              <a:avLst>
                <a:gd name="adj" fmla="val 34615"/>
              </a:avLst>
            </a:prstGeom>
            <a:solidFill>
              <a:schemeClr val="accent1">
                <a:lumMod val="75000"/>
                <a:lumOff val="2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Gather/Handle</a:t>
              </a:r>
              <a:endParaRPr lang="en-US" sz="1600" dirty="0">
                <a:latin typeface="Lucida Sans"/>
              </a:endParaRPr>
            </a:p>
          </p:txBody>
        </p:sp>
      </p:grpSp>
    </p:spTree>
    <p:extLst>
      <p:ext uri="{BB962C8B-B14F-4D97-AF65-F5344CB8AC3E}">
        <p14:creationId xmlns:p14="http://schemas.microsoft.com/office/powerpoint/2010/main" val="106919044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Information Gathering Process</a:t>
            </a:r>
            <a:endParaRPr lang="en-US" dirty="0"/>
          </a:p>
        </p:txBody>
      </p:sp>
      <p:sp>
        <p:nvSpPr>
          <p:cNvPr id="3" name="Text Placeholder 2"/>
          <p:cNvSpPr>
            <a:spLocks noGrp="1"/>
          </p:cNvSpPr>
          <p:nvPr>
            <p:ph type="body" sz="quarter" idx="10"/>
          </p:nvPr>
        </p:nvSpPr>
        <p:spPr>
          <a:xfrm>
            <a:off x="457201" y="2727701"/>
            <a:ext cx="7658100" cy="2778383"/>
          </a:xfrm>
        </p:spPr>
        <p:txBody>
          <a:bodyPr>
            <a:normAutofit fontScale="92500"/>
          </a:bodyPr>
          <a:lstStyle/>
          <a:p>
            <a:pPr lvl="1">
              <a:buSzTx/>
              <a:defRPr/>
            </a:pPr>
            <a:r>
              <a:rPr lang="en-US" sz="2400" dirty="0" smtClean="0"/>
              <a:t>When </a:t>
            </a:r>
            <a:r>
              <a:rPr lang="en-US" sz="2400" dirty="0"/>
              <a:t>researching a vulnerability, the information you collect is your weapon against it, so </a:t>
            </a:r>
            <a:r>
              <a:rPr lang="en-US" sz="2400" dirty="0" smtClean="0"/>
              <a:t>it is </a:t>
            </a:r>
            <a:r>
              <a:rPr lang="en-US" sz="2400" dirty="0"/>
              <a:t>imperative </a:t>
            </a:r>
            <a:r>
              <a:rPr lang="en-US" sz="2400" dirty="0" smtClean="0"/>
              <a:t>that you </a:t>
            </a:r>
            <a:r>
              <a:rPr lang="en-US" sz="2400" dirty="0"/>
              <a:t>be </a:t>
            </a:r>
            <a:r>
              <a:rPr lang="en-US" sz="2400" dirty="0" smtClean="0"/>
              <a:t>thorough</a:t>
            </a:r>
            <a:endParaRPr lang="en-US" sz="2400" dirty="0"/>
          </a:p>
          <a:p>
            <a:pPr lvl="1">
              <a:buSzTx/>
              <a:defRPr/>
            </a:pPr>
            <a:r>
              <a:rPr lang="en-US" sz="2400" dirty="0"/>
              <a:t>When a vulnerability is detected, a CSIRT will need to  accumulate all relevant information to identify the </a:t>
            </a:r>
            <a:r>
              <a:rPr lang="en-US" sz="2400" dirty="0" smtClean="0"/>
              <a:t>threat</a:t>
            </a:r>
            <a:endParaRPr lang="en-US" sz="2400" dirty="0"/>
          </a:p>
        </p:txBody>
      </p:sp>
      <p:grpSp>
        <p:nvGrpSpPr>
          <p:cNvPr id="16" name="Group 15"/>
          <p:cNvGrpSpPr/>
          <p:nvPr/>
        </p:nvGrpSpPr>
        <p:grpSpPr>
          <a:xfrm>
            <a:off x="1332849" y="1154623"/>
            <a:ext cx="6483272" cy="1208868"/>
            <a:chOff x="1332849" y="1154623"/>
            <a:chExt cx="6483272" cy="1208868"/>
          </a:xfrm>
        </p:grpSpPr>
        <p:sp>
          <p:nvSpPr>
            <p:cNvPr id="17" name="Pentagon 16"/>
            <p:cNvSpPr/>
            <p:nvPr/>
          </p:nvSpPr>
          <p:spPr>
            <a:xfrm>
              <a:off x="5863335" y="1154623"/>
              <a:ext cx="1952786" cy="1208868"/>
            </a:xfrm>
            <a:prstGeom prst="homePlate">
              <a:avLst>
                <a:gd name="adj" fmla="val 34615"/>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       Share</a:t>
              </a:r>
              <a:endParaRPr lang="en-US" sz="1600" dirty="0">
                <a:latin typeface="Lucida Sans"/>
              </a:endParaRPr>
            </a:p>
          </p:txBody>
        </p:sp>
        <p:sp>
          <p:nvSpPr>
            <p:cNvPr id="18" name="Pentagon 17"/>
            <p:cNvSpPr/>
            <p:nvPr/>
          </p:nvSpPr>
          <p:spPr>
            <a:xfrm>
              <a:off x="4414103" y="1154623"/>
              <a:ext cx="1952786" cy="1208868"/>
            </a:xfrm>
            <a:prstGeom prst="homePlate">
              <a:avLst>
                <a:gd name="adj" fmla="val 34615"/>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       Save</a:t>
              </a:r>
              <a:endParaRPr lang="en-US" sz="1600" dirty="0">
                <a:latin typeface="Lucida Sans"/>
              </a:endParaRPr>
            </a:p>
          </p:txBody>
        </p:sp>
        <p:sp>
          <p:nvSpPr>
            <p:cNvPr id="19" name="Pentagon 18"/>
            <p:cNvSpPr/>
            <p:nvPr/>
          </p:nvSpPr>
          <p:spPr>
            <a:xfrm>
              <a:off x="2851682" y="1154623"/>
              <a:ext cx="2128531" cy="1208868"/>
            </a:xfrm>
            <a:prstGeom prst="homePlate">
              <a:avLst>
                <a:gd name="adj" fmla="val 34615"/>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smtClean="0">
                  <a:latin typeface="Lucida Sans"/>
                </a:rPr>
                <a:t>     </a:t>
              </a:r>
              <a:r>
                <a:rPr lang="en-US" sz="1600" dirty="0" smtClean="0">
                  <a:latin typeface="Lucida Sans"/>
                </a:rPr>
                <a:t>Verify/Score</a:t>
              </a:r>
              <a:endParaRPr lang="en-US" sz="1600" dirty="0">
                <a:latin typeface="Lucida Sans"/>
              </a:endParaRPr>
            </a:p>
          </p:txBody>
        </p:sp>
        <p:sp>
          <p:nvSpPr>
            <p:cNvPr id="20" name="Pentagon 19"/>
            <p:cNvSpPr/>
            <p:nvPr/>
          </p:nvSpPr>
          <p:spPr>
            <a:xfrm>
              <a:off x="1332849" y="1154623"/>
              <a:ext cx="1952786" cy="1208868"/>
            </a:xfrm>
            <a:prstGeom prst="homePlate">
              <a:avLst>
                <a:gd name="adj" fmla="val 34615"/>
              </a:avLst>
            </a:prstGeom>
            <a:solidFill>
              <a:schemeClr val="accent1">
                <a:lumMod val="75000"/>
                <a:lumOff val="2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Gather/Handle</a:t>
              </a:r>
              <a:endParaRPr lang="en-US" sz="1600" dirty="0">
                <a:latin typeface="Lucida Sans"/>
              </a:endParaRPr>
            </a:p>
          </p:txBody>
        </p:sp>
      </p:grpSp>
    </p:spTree>
    <p:extLst>
      <p:ext uri="{BB962C8B-B14F-4D97-AF65-F5344CB8AC3E}">
        <p14:creationId xmlns:p14="http://schemas.microsoft.com/office/powerpoint/2010/main" val="1052474816"/>
      </p:ext>
    </p:extLst>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Gathering and Handling Information</a:t>
            </a:r>
            <a:endParaRPr lang="en-US" dirty="0"/>
          </a:p>
        </p:txBody>
      </p:sp>
      <p:sp>
        <p:nvSpPr>
          <p:cNvPr id="3" name="Text Placeholder 2"/>
          <p:cNvSpPr>
            <a:spLocks noGrp="1"/>
          </p:cNvSpPr>
          <p:nvPr>
            <p:ph type="body" sz="quarter" idx="10"/>
          </p:nvPr>
        </p:nvSpPr>
        <p:spPr/>
        <p:txBody>
          <a:bodyPr/>
          <a:lstStyle/>
          <a:p>
            <a:pPr marL="342900" lvl="1" indent="0">
              <a:buSzTx/>
              <a:buNone/>
              <a:defRPr/>
            </a:pPr>
            <a:r>
              <a:rPr lang="en-US" sz="2400" dirty="0"/>
              <a:t>There are two forms of information gathering: </a:t>
            </a:r>
            <a:r>
              <a:rPr lang="en-US" sz="2400" dirty="0" smtClean="0"/>
              <a:t/>
            </a:r>
            <a:br>
              <a:rPr lang="en-US" sz="2400" dirty="0" smtClean="0"/>
            </a:br>
            <a:r>
              <a:rPr lang="en-US" sz="2400" b="1" dirty="0" smtClean="0"/>
              <a:t>proactive</a:t>
            </a:r>
            <a:r>
              <a:rPr lang="en-US" sz="2400" dirty="0" smtClean="0"/>
              <a:t> </a:t>
            </a:r>
            <a:r>
              <a:rPr lang="en-US" sz="2400" dirty="0"/>
              <a:t>and </a:t>
            </a:r>
            <a:r>
              <a:rPr lang="en-US" sz="2400" b="1" dirty="0"/>
              <a:t>reactive</a:t>
            </a:r>
            <a:r>
              <a:rPr lang="en-US" sz="2400" dirty="0" smtClean="0"/>
              <a:t>.</a:t>
            </a:r>
            <a:endParaRPr lang="en-US" sz="2400" dirty="0"/>
          </a:p>
          <a:p>
            <a:pPr lvl="1">
              <a:buSzTx/>
              <a:defRPr/>
            </a:pPr>
            <a:r>
              <a:rPr lang="en-US" sz="2400" dirty="0" smtClean="0"/>
              <a:t>Proactive </a:t>
            </a:r>
            <a:r>
              <a:rPr lang="en-US" sz="2400" dirty="0"/>
              <a:t>information gathering is forecasting the possibility of a threat and taking the necessary precautions to avert </a:t>
            </a:r>
            <a:r>
              <a:rPr lang="en-US" sz="2400" dirty="0" smtClean="0"/>
              <a:t>it</a:t>
            </a:r>
          </a:p>
          <a:p>
            <a:pPr lvl="1">
              <a:buSzTx/>
              <a:defRPr/>
            </a:pPr>
            <a:r>
              <a:rPr lang="en-US" sz="2400" dirty="0"/>
              <a:t>Reactive information gathering is waiting for a threat to happen and reacting appropriately to that particular type of </a:t>
            </a:r>
            <a:r>
              <a:rPr lang="en-US" sz="2400" dirty="0" smtClean="0"/>
              <a:t>threat</a:t>
            </a:r>
            <a:endParaRPr lang="en-US" sz="2400" dirty="0"/>
          </a:p>
        </p:txBody>
      </p:sp>
      <p:sp>
        <p:nvSpPr>
          <p:cNvPr id="7" name="Rectangle 6"/>
          <p:cNvSpPr/>
          <p:nvPr/>
        </p:nvSpPr>
        <p:spPr>
          <a:xfrm>
            <a:off x="0"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r>
              <a:rPr lang="en-US" sz="800" kern="1200" dirty="0" smtClean="0">
                <a:solidFill>
                  <a:schemeClr val="tx1">
                    <a:lumMod val="65000"/>
                    <a:lumOff val="35000"/>
                  </a:schemeClr>
                </a:solidFill>
                <a:effectLst/>
                <a:latin typeface="Lucida Sans"/>
                <a:ea typeface="ＭＳ Ｐゴシック" charset="-128"/>
                <a:cs typeface="+mn-cs"/>
              </a:rPr>
              <a:t>Training Module 4, Working with Information Sources,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pic>
        <p:nvPicPr>
          <p:cNvPr id="4" name="Picture 3"/>
          <p:cNvPicPr>
            <a:picLocks noChangeAspect="1"/>
          </p:cNvPicPr>
          <p:nvPr/>
        </p:nvPicPr>
        <p:blipFill>
          <a:blip r:embed="rId3"/>
          <a:stretch>
            <a:fillRect/>
          </a:stretch>
        </p:blipFill>
        <p:spPr>
          <a:xfrm>
            <a:off x="5649685" y="4318000"/>
            <a:ext cx="2514600" cy="2540000"/>
          </a:xfrm>
          <a:prstGeom prst="rect">
            <a:avLst/>
          </a:prstGeom>
        </p:spPr>
      </p:pic>
    </p:spTree>
    <p:extLst>
      <p:ext uri="{BB962C8B-B14F-4D97-AF65-F5344CB8AC3E}">
        <p14:creationId xmlns:p14="http://schemas.microsoft.com/office/powerpoint/2010/main" val="1845490581"/>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6"/>
          <p:cNvSpPr>
            <a:spLocks noGrp="1"/>
          </p:cNvSpPr>
          <p:nvPr>
            <p:ph type="title"/>
          </p:nvPr>
        </p:nvSpPr>
        <p:spPr>
          <a:xfrm>
            <a:off x="457200" y="552450"/>
            <a:ext cx="8229600" cy="411163"/>
          </a:xfrm>
        </p:spPr>
        <p:txBody>
          <a:bodyPr>
            <a:normAutofit fontScale="90000"/>
          </a:bodyPr>
          <a:lstStyle/>
          <a:p>
            <a:r>
              <a:rPr lang="en-US" altLang="en-US" dirty="0" smtClean="0"/>
              <a:t>Agenda</a:t>
            </a:r>
          </a:p>
        </p:txBody>
      </p:sp>
      <p:sp>
        <p:nvSpPr>
          <p:cNvPr id="12291" name="Content Placeholder 4"/>
          <p:cNvSpPr>
            <a:spLocks noGrp="1"/>
          </p:cNvSpPr>
          <p:nvPr>
            <p:ph type="body" sz="quarter" idx="10"/>
          </p:nvPr>
        </p:nvSpPr>
        <p:spPr>
          <a:xfrm>
            <a:off x="361950" y="1373188"/>
            <a:ext cx="7562850" cy="4306887"/>
          </a:xfrm>
        </p:spPr>
        <p:txBody>
          <a:bodyPr>
            <a:normAutofit lnSpcReduction="10000"/>
          </a:bodyPr>
          <a:lstStyle/>
          <a:p>
            <a:pPr marL="342900" lvl="1" indent="0">
              <a:buClr>
                <a:srgbClr val="2B812B"/>
              </a:buClr>
              <a:buFont typeface="Arial" panose="020B0604020202020204" pitchFamily="34" charset="0"/>
              <a:buNone/>
              <a:defRPr/>
            </a:pPr>
            <a:r>
              <a:rPr lang="en-US" altLang="en-US" sz="2400" dirty="0" smtClean="0"/>
              <a:t>By the end of this module, you will be able to:</a:t>
            </a:r>
          </a:p>
          <a:p>
            <a:pPr lvl="1">
              <a:buSzTx/>
              <a:buFont typeface="Arial" charset="0"/>
              <a:buChar char="•"/>
              <a:defRPr/>
            </a:pPr>
            <a:r>
              <a:rPr lang="en-US" sz="2400" dirty="0" smtClean="0"/>
              <a:t>Categorize </a:t>
            </a:r>
            <a:r>
              <a:rPr lang="en-US" sz="2400" dirty="0"/>
              <a:t>levels of information sources</a:t>
            </a:r>
          </a:p>
          <a:p>
            <a:pPr lvl="1">
              <a:buSzTx/>
              <a:buFont typeface="Arial" charset="0"/>
              <a:buChar char="•"/>
              <a:defRPr/>
            </a:pPr>
            <a:r>
              <a:rPr lang="en-US" sz="2400" dirty="0"/>
              <a:t>Establish how to work with open-source and proprietary intelligence   </a:t>
            </a:r>
          </a:p>
          <a:p>
            <a:pPr lvl="1">
              <a:buSzTx/>
              <a:buFont typeface="Arial" charset="0"/>
              <a:buChar char="•"/>
              <a:defRPr/>
            </a:pPr>
            <a:r>
              <a:rPr lang="en-US" sz="2400" dirty="0" smtClean="0"/>
              <a:t>Identify </a:t>
            </a:r>
            <a:r>
              <a:rPr lang="en-US" sz="2400" dirty="0"/>
              <a:t>methods for gathering and handling critical information</a:t>
            </a:r>
          </a:p>
          <a:p>
            <a:pPr lvl="1">
              <a:buSzTx/>
              <a:buFont typeface="Arial" charset="0"/>
              <a:buChar char="•"/>
              <a:defRPr/>
            </a:pPr>
            <a:r>
              <a:rPr lang="en-US" sz="2400" dirty="0" smtClean="0"/>
              <a:t>Define </a:t>
            </a:r>
            <a:r>
              <a:rPr lang="en-US" sz="2400" dirty="0"/>
              <a:t>processes that allow information sharing and exchange </a:t>
            </a:r>
          </a:p>
          <a:p>
            <a:pPr lvl="1">
              <a:buSzTx/>
              <a:buFont typeface="Arial" charset="0"/>
              <a:buChar char="•"/>
              <a:defRPr/>
            </a:pPr>
            <a:r>
              <a:rPr lang="en-US" sz="2400" dirty="0"/>
              <a:t>Practice gathering information from </a:t>
            </a:r>
            <a:r>
              <a:rPr lang="en-US" sz="2400" dirty="0" smtClean="0"/>
              <a:t>various sources</a:t>
            </a: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p:txBody>
      </p:sp>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5713"/>
            <a:ext cx="8229600" cy="411162"/>
          </a:xfrm>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Gathering and Handling Information: Proactive</a:t>
            </a:r>
            <a:endParaRPr lang="en-US" dirty="0"/>
          </a:p>
        </p:txBody>
      </p:sp>
      <p:sp>
        <p:nvSpPr>
          <p:cNvPr id="3" name="Text Placeholder 2"/>
          <p:cNvSpPr>
            <a:spLocks noGrp="1"/>
          </p:cNvSpPr>
          <p:nvPr>
            <p:ph type="body" sz="quarter" idx="10"/>
          </p:nvPr>
        </p:nvSpPr>
        <p:spPr>
          <a:xfrm>
            <a:off x="414866" y="1281175"/>
            <a:ext cx="8009467" cy="4305935"/>
          </a:xfrm>
        </p:spPr>
        <p:txBody>
          <a:bodyPr>
            <a:normAutofit lnSpcReduction="10000"/>
          </a:bodyPr>
          <a:lstStyle/>
          <a:p>
            <a:pPr lvl="1">
              <a:buSzTx/>
              <a:defRPr/>
            </a:pPr>
            <a:r>
              <a:rPr lang="en-US" sz="2400" dirty="0" smtClean="0"/>
              <a:t>Proactive information gathering example</a:t>
            </a:r>
            <a:r>
              <a:rPr lang="en-US" sz="2400" dirty="0"/>
              <a:t>: Signing up for RSS f</a:t>
            </a:r>
            <a:r>
              <a:rPr lang="en-US" sz="2400" dirty="0" smtClean="0"/>
              <a:t>eeds</a:t>
            </a:r>
          </a:p>
          <a:p>
            <a:pPr lvl="1">
              <a:buSzTx/>
              <a:defRPr/>
            </a:pPr>
            <a:r>
              <a:rPr lang="en-US" sz="2400" dirty="0" smtClean="0"/>
              <a:t>Other </a:t>
            </a:r>
            <a:r>
              <a:rPr lang="en-US" sz="2400" dirty="0"/>
              <a:t>forms of proactive information </a:t>
            </a:r>
            <a:r>
              <a:rPr lang="en-US" sz="2400" dirty="0" smtClean="0"/>
              <a:t>gathering:</a:t>
            </a:r>
            <a:endParaRPr lang="en-US" sz="2400" dirty="0"/>
          </a:p>
          <a:p>
            <a:pPr lvl="2">
              <a:buSzTx/>
              <a:defRPr/>
            </a:pPr>
            <a:r>
              <a:rPr lang="en-US" sz="2400" dirty="0" smtClean="0"/>
              <a:t>Regular </a:t>
            </a:r>
            <a:r>
              <a:rPr lang="en-US" sz="2400" dirty="0"/>
              <a:t>system checks </a:t>
            </a:r>
            <a:endParaRPr lang="en-US" sz="2400" dirty="0" smtClean="0"/>
          </a:p>
          <a:p>
            <a:pPr lvl="2">
              <a:buSzTx/>
              <a:defRPr/>
            </a:pPr>
            <a:r>
              <a:rPr lang="en-US" sz="2400" dirty="0" smtClean="0"/>
              <a:t>Periodic </a:t>
            </a:r>
            <a:r>
              <a:rPr lang="en-US" sz="2400" dirty="0"/>
              <a:t>CSIRT team drills </a:t>
            </a:r>
            <a:endParaRPr lang="en-US" sz="2400" dirty="0" smtClean="0"/>
          </a:p>
          <a:p>
            <a:pPr lvl="2">
              <a:buSzTx/>
              <a:defRPr/>
            </a:pPr>
            <a:r>
              <a:rPr lang="en-US" sz="2400" dirty="0" smtClean="0"/>
              <a:t>Subscribing </a:t>
            </a:r>
            <a:r>
              <a:rPr lang="en-US" sz="2400" dirty="0"/>
              <a:t>to </a:t>
            </a:r>
            <a:r>
              <a:rPr lang="en-US" sz="2400" dirty="0" smtClean="0"/>
              <a:t>email </a:t>
            </a:r>
            <a:r>
              <a:rPr lang="en-US" sz="2400" dirty="0"/>
              <a:t>lists</a:t>
            </a:r>
          </a:p>
          <a:p>
            <a:pPr lvl="2">
              <a:buSzTx/>
              <a:defRPr/>
            </a:pPr>
            <a:r>
              <a:rPr lang="en-US" sz="2400" dirty="0" smtClean="0"/>
              <a:t>Setting </a:t>
            </a:r>
            <a:r>
              <a:rPr lang="en-US" sz="2400" dirty="0"/>
              <a:t>the appropriate level of logging and checking periodically</a:t>
            </a:r>
          </a:p>
          <a:p>
            <a:pPr lvl="2">
              <a:buSzTx/>
              <a:defRPr/>
            </a:pPr>
            <a:r>
              <a:rPr lang="en-US" sz="2400" dirty="0" smtClean="0"/>
              <a:t>Developing </a:t>
            </a:r>
            <a:r>
              <a:rPr lang="en-US" sz="2400" dirty="0"/>
              <a:t>a background script </a:t>
            </a:r>
            <a:r>
              <a:rPr lang="en-US" sz="2400" dirty="0" smtClean="0"/>
              <a:t/>
            </a:r>
            <a:br>
              <a:rPr lang="en-US" sz="2400" dirty="0" smtClean="0"/>
            </a:br>
            <a:r>
              <a:rPr lang="en-US" sz="2400" dirty="0" smtClean="0"/>
              <a:t>for analysis</a:t>
            </a:r>
            <a:endParaRPr lang="en-US" sz="2400" dirty="0"/>
          </a:p>
        </p:txBody>
      </p:sp>
      <p:sp>
        <p:nvSpPr>
          <p:cNvPr id="5" name="Rectangle 4"/>
          <p:cNvSpPr/>
          <p:nvPr/>
        </p:nvSpPr>
        <p:spPr>
          <a:xfrm>
            <a:off x="0"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r>
              <a:rPr lang="en-US" sz="800" kern="1200" dirty="0" smtClean="0">
                <a:solidFill>
                  <a:schemeClr val="tx1">
                    <a:lumMod val="65000"/>
                    <a:lumOff val="35000"/>
                  </a:schemeClr>
                </a:solidFill>
                <a:effectLst/>
                <a:latin typeface="Lucida Sans"/>
                <a:ea typeface="ＭＳ Ｐゴシック" charset="-128"/>
                <a:cs typeface="+mn-cs"/>
              </a:rPr>
              <a:t>Training Module 4, Working with Information Sources,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pic>
        <p:nvPicPr>
          <p:cNvPr id="8" name="Picture 7"/>
          <p:cNvPicPr>
            <a:picLocks noChangeAspect="1"/>
          </p:cNvPicPr>
          <p:nvPr/>
        </p:nvPicPr>
        <p:blipFill>
          <a:blip r:embed="rId3"/>
          <a:stretch>
            <a:fillRect/>
          </a:stretch>
        </p:blipFill>
        <p:spPr>
          <a:xfrm>
            <a:off x="5649685" y="4318000"/>
            <a:ext cx="2514600" cy="2540000"/>
          </a:xfrm>
          <a:prstGeom prst="rect">
            <a:avLst/>
          </a:prstGeom>
        </p:spPr>
      </p:pic>
    </p:spTree>
    <p:extLst>
      <p:ext uri="{BB962C8B-B14F-4D97-AF65-F5344CB8AC3E}">
        <p14:creationId xmlns:p14="http://schemas.microsoft.com/office/powerpoint/2010/main" val="295358323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5713"/>
            <a:ext cx="8229600" cy="411162"/>
          </a:xfrm>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Gathering</a:t>
            </a:r>
            <a:r>
              <a:rPr lang="en-US" sz="3200" b="1" kern="120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t>
            </a:r>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and Handling Information: </a:t>
            </a:r>
            <a:b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br>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Reactive</a:t>
            </a:r>
            <a:endParaRPr lang="en-US" dirty="0"/>
          </a:p>
        </p:txBody>
      </p:sp>
      <p:sp>
        <p:nvSpPr>
          <p:cNvPr id="3" name="Text Placeholder 2"/>
          <p:cNvSpPr>
            <a:spLocks noGrp="1"/>
          </p:cNvSpPr>
          <p:nvPr>
            <p:ph type="body" sz="quarter" idx="10"/>
          </p:nvPr>
        </p:nvSpPr>
        <p:spPr>
          <a:xfrm>
            <a:off x="457200" y="1281175"/>
            <a:ext cx="8258175" cy="4305935"/>
          </a:xfrm>
        </p:spPr>
        <p:txBody>
          <a:bodyPr/>
          <a:lstStyle/>
          <a:p>
            <a:pPr lvl="1">
              <a:buSzTx/>
              <a:defRPr/>
            </a:pPr>
            <a:r>
              <a:rPr lang="en-US" sz="2400" dirty="0" smtClean="0"/>
              <a:t>Reactive information gathering example</a:t>
            </a:r>
            <a:r>
              <a:rPr lang="en-US" sz="2400" dirty="0"/>
              <a:t>: Using Google to research the threat, its </a:t>
            </a:r>
            <a:r>
              <a:rPr lang="en-US" sz="2400" dirty="0" smtClean="0"/>
              <a:t>effects, </a:t>
            </a:r>
            <a:r>
              <a:rPr lang="en-US" sz="2400" dirty="0"/>
              <a:t>and how to properly eradicate the </a:t>
            </a:r>
            <a:r>
              <a:rPr lang="en-US" sz="2400" dirty="0" smtClean="0"/>
              <a:t>vulnerability</a:t>
            </a:r>
            <a:endParaRPr lang="en-US" sz="2400" dirty="0"/>
          </a:p>
          <a:p>
            <a:pPr lvl="1">
              <a:buSzTx/>
              <a:defRPr/>
            </a:pPr>
            <a:r>
              <a:rPr lang="en-US" sz="2400" dirty="0"/>
              <a:t>Reactive information gathering is any attempt at gathering information made after a threat is </a:t>
            </a:r>
            <a:r>
              <a:rPr lang="en-US" sz="2400" dirty="0" smtClean="0"/>
              <a:t>detected</a:t>
            </a:r>
            <a:endParaRPr lang="en-US" sz="2400" dirty="0"/>
          </a:p>
        </p:txBody>
      </p:sp>
      <p:sp>
        <p:nvSpPr>
          <p:cNvPr id="5" name="Rectangle 4"/>
          <p:cNvSpPr/>
          <p:nvPr/>
        </p:nvSpPr>
        <p:spPr>
          <a:xfrm>
            <a:off x="0"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r>
              <a:rPr lang="en-US" sz="800" kern="1200" dirty="0" smtClean="0">
                <a:solidFill>
                  <a:schemeClr val="tx1">
                    <a:lumMod val="65000"/>
                    <a:lumOff val="35000"/>
                  </a:schemeClr>
                </a:solidFill>
                <a:effectLst/>
                <a:latin typeface="Lucida Sans"/>
                <a:ea typeface="ＭＳ Ｐゴシック" charset="-128"/>
                <a:cs typeface="+mn-cs"/>
              </a:rPr>
              <a:t>Training Module 4, Working with Information Sources,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pic>
        <p:nvPicPr>
          <p:cNvPr id="8" name="Picture 7"/>
          <p:cNvPicPr>
            <a:picLocks noChangeAspect="1"/>
          </p:cNvPicPr>
          <p:nvPr/>
        </p:nvPicPr>
        <p:blipFill>
          <a:blip r:embed="rId3"/>
          <a:stretch>
            <a:fillRect/>
          </a:stretch>
        </p:blipFill>
        <p:spPr>
          <a:xfrm>
            <a:off x="5648400" y="4318000"/>
            <a:ext cx="2514600" cy="2540000"/>
          </a:xfrm>
          <a:prstGeom prst="rect">
            <a:avLst/>
          </a:prstGeom>
        </p:spPr>
      </p:pic>
    </p:spTree>
    <p:extLst>
      <p:ext uri="{BB962C8B-B14F-4D97-AF65-F5344CB8AC3E}">
        <p14:creationId xmlns:p14="http://schemas.microsoft.com/office/powerpoint/2010/main" val="355330032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Information Gathering Process</a:t>
            </a:r>
            <a:endParaRPr lang="en-US" dirty="0"/>
          </a:p>
        </p:txBody>
      </p:sp>
      <p:grpSp>
        <p:nvGrpSpPr>
          <p:cNvPr id="21" name="Group 20"/>
          <p:cNvGrpSpPr/>
          <p:nvPr/>
        </p:nvGrpSpPr>
        <p:grpSpPr>
          <a:xfrm>
            <a:off x="1330364" y="2101680"/>
            <a:ext cx="6483272" cy="1208868"/>
            <a:chOff x="1332849" y="1154623"/>
            <a:chExt cx="6483272" cy="1208868"/>
          </a:xfrm>
        </p:grpSpPr>
        <p:sp>
          <p:nvSpPr>
            <p:cNvPr id="22" name="Pentagon 21"/>
            <p:cNvSpPr/>
            <p:nvPr/>
          </p:nvSpPr>
          <p:spPr>
            <a:xfrm>
              <a:off x="5863335" y="1154623"/>
              <a:ext cx="1952786" cy="1208868"/>
            </a:xfrm>
            <a:prstGeom prst="homePlate">
              <a:avLst>
                <a:gd name="adj" fmla="val 34615"/>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       Share</a:t>
              </a:r>
              <a:endParaRPr lang="en-US" sz="1600" dirty="0">
                <a:latin typeface="Lucida Sans"/>
              </a:endParaRPr>
            </a:p>
          </p:txBody>
        </p:sp>
        <p:sp>
          <p:nvSpPr>
            <p:cNvPr id="23" name="Pentagon 22"/>
            <p:cNvSpPr/>
            <p:nvPr/>
          </p:nvSpPr>
          <p:spPr>
            <a:xfrm>
              <a:off x="4414103" y="1154623"/>
              <a:ext cx="1952786" cy="1208868"/>
            </a:xfrm>
            <a:prstGeom prst="homePlate">
              <a:avLst>
                <a:gd name="adj" fmla="val 34615"/>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       Save</a:t>
              </a:r>
              <a:endParaRPr lang="en-US" sz="1600" dirty="0">
                <a:latin typeface="Lucida Sans"/>
              </a:endParaRPr>
            </a:p>
          </p:txBody>
        </p:sp>
        <p:sp>
          <p:nvSpPr>
            <p:cNvPr id="24" name="Pentagon 23"/>
            <p:cNvSpPr/>
            <p:nvPr/>
          </p:nvSpPr>
          <p:spPr>
            <a:xfrm>
              <a:off x="2851682" y="1154623"/>
              <a:ext cx="2128531" cy="1208868"/>
            </a:xfrm>
            <a:prstGeom prst="homePlate">
              <a:avLst>
                <a:gd name="adj" fmla="val 34615"/>
              </a:avLst>
            </a:prstGeom>
            <a:solidFill>
              <a:schemeClr val="accent5">
                <a:lumMod val="50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smtClean="0">
                  <a:latin typeface="Lucida Sans"/>
                </a:rPr>
                <a:t>     </a:t>
              </a:r>
              <a:r>
                <a:rPr lang="en-US" sz="1600" dirty="0" smtClean="0">
                  <a:latin typeface="Lucida Sans"/>
                </a:rPr>
                <a:t>Verify/Score</a:t>
              </a:r>
              <a:endParaRPr lang="en-US" sz="1600" dirty="0">
                <a:latin typeface="Lucida Sans"/>
              </a:endParaRPr>
            </a:p>
          </p:txBody>
        </p:sp>
        <p:sp>
          <p:nvSpPr>
            <p:cNvPr id="25" name="Pentagon 24"/>
            <p:cNvSpPr/>
            <p:nvPr/>
          </p:nvSpPr>
          <p:spPr>
            <a:xfrm>
              <a:off x="1332849" y="1154623"/>
              <a:ext cx="1952786" cy="1208868"/>
            </a:xfrm>
            <a:prstGeom prst="homePlate">
              <a:avLst>
                <a:gd name="adj" fmla="val 34615"/>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Gather/Handle</a:t>
              </a:r>
              <a:endParaRPr lang="en-US" sz="1600" dirty="0">
                <a:latin typeface="Lucida Sans"/>
              </a:endParaRPr>
            </a:p>
          </p:txBody>
        </p:sp>
      </p:grpSp>
    </p:spTree>
    <p:extLst>
      <p:ext uri="{BB962C8B-B14F-4D97-AF65-F5344CB8AC3E}">
        <p14:creationId xmlns:p14="http://schemas.microsoft.com/office/powerpoint/2010/main" val="1059901980"/>
      </p:ext>
    </p:extLst>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5713"/>
            <a:ext cx="8229600" cy="411162"/>
          </a:xfrm>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Verifying and Scoring </a:t>
            </a:r>
            <a:b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br>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Collected Information</a:t>
            </a:r>
          </a:p>
        </p:txBody>
      </p:sp>
      <p:sp>
        <p:nvSpPr>
          <p:cNvPr id="3" name="Text Placeholder 2"/>
          <p:cNvSpPr>
            <a:spLocks noGrp="1"/>
          </p:cNvSpPr>
          <p:nvPr>
            <p:ph type="body" sz="quarter" idx="10"/>
          </p:nvPr>
        </p:nvSpPr>
        <p:spPr>
          <a:xfrm>
            <a:off x="457200" y="1258025"/>
            <a:ext cx="8258175" cy="4305935"/>
          </a:xfrm>
        </p:spPr>
        <p:txBody>
          <a:bodyPr/>
          <a:lstStyle/>
          <a:p>
            <a:pPr marL="342900" lvl="1" indent="0">
              <a:buSzTx/>
              <a:buNone/>
              <a:defRPr/>
            </a:pPr>
            <a:r>
              <a:rPr lang="en-US" sz="2400" dirty="0"/>
              <a:t>The verification process begins with your </a:t>
            </a:r>
            <a:r>
              <a:rPr lang="en-US" sz="2400" dirty="0" smtClean="0"/>
              <a:t/>
            </a:r>
            <a:br>
              <a:rPr lang="en-US" sz="2400" dirty="0" smtClean="0"/>
            </a:br>
            <a:r>
              <a:rPr lang="en-US" sz="2400" dirty="0" smtClean="0"/>
              <a:t>information source</a:t>
            </a:r>
            <a:endParaRPr lang="en-US" sz="2400" dirty="0"/>
          </a:p>
          <a:p>
            <a:pPr lvl="1">
              <a:buSzTx/>
              <a:defRPr/>
            </a:pPr>
            <a:r>
              <a:rPr lang="en-US" sz="2400" dirty="0"/>
              <a:t>If you have a primary information source, your verification is as easy as speaking with that </a:t>
            </a:r>
            <a:r>
              <a:rPr lang="en-US" sz="2400" dirty="0" smtClean="0"/>
              <a:t>source</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5816" y="3724895"/>
            <a:ext cx="1479765" cy="2217033"/>
          </a:xfrm>
          <a:prstGeom prst="rect">
            <a:avLst/>
          </a:prstGeom>
        </p:spPr>
      </p:pic>
      <p:sp>
        <p:nvSpPr>
          <p:cNvPr id="7" name="Text Placeholder 2"/>
          <p:cNvSpPr txBox="1">
            <a:spLocks/>
          </p:cNvSpPr>
          <p:nvPr/>
        </p:nvSpPr>
        <p:spPr bwMode="auto">
          <a:xfrm>
            <a:off x="2745622" y="3410992"/>
            <a:ext cx="5941178" cy="3204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14000"/>
              </a:lnSpc>
              <a:spcBef>
                <a:spcPct val="20000"/>
              </a:spcBef>
              <a:spcAft>
                <a:spcPct val="0"/>
              </a:spcAft>
              <a:buClr>
                <a:srgbClr val="F38127"/>
              </a:buClr>
              <a:buSzPct val="100000"/>
              <a:buFont typeface="Arial" pitchFamily="34" charset="0"/>
              <a:buNone/>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1pPr>
            <a:lvl2pPr marL="685800" indent="-34290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2pPr>
            <a:lvl3pPr marL="1143000" indent="-400050" algn="l" rtl="0" eaLnBrk="0" fontAlgn="base" hangingPunct="0">
              <a:lnSpc>
                <a:spcPct val="114000"/>
              </a:lnSpc>
              <a:spcBef>
                <a:spcPct val="20000"/>
              </a:spcBef>
              <a:spcAft>
                <a:spcPct val="0"/>
              </a:spcAft>
              <a:buClr>
                <a:schemeClr val="tx1"/>
              </a:buClr>
              <a:buSzPct val="100000"/>
              <a:buFont typeface="Aharoni" panose="02010803020104030203" pitchFamily="2" charset="-79"/>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3pPr>
            <a:lvl4pPr marL="1485900" indent="-28575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Arial" pitchFamily="-109" charset="0"/>
                <a:cs typeface="Lucida Sans" panose="020B0602040502020204" pitchFamily="34" charset="0"/>
              </a:defRPr>
            </a:lvl4pPr>
            <a:lvl5pPr marL="1433513" indent="-234950" algn="l" rtl="0" eaLnBrk="0" fontAlgn="base" hangingPunct="0">
              <a:lnSpc>
                <a:spcPct val="114000"/>
              </a:lnSpc>
              <a:spcBef>
                <a:spcPct val="20000"/>
              </a:spcBef>
              <a:spcAft>
                <a:spcPct val="0"/>
              </a:spcAft>
              <a:buClr>
                <a:schemeClr val="tx1">
                  <a:lumMod val="65000"/>
                  <a:lumOff val="35000"/>
                </a:schemeClr>
              </a:buClr>
              <a:buSzPct val="100000"/>
              <a:buFont typeface="Arial" charset="0"/>
              <a:buChar char="–"/>
              <a:defRPr sz="2400" kern="1200" baseline="0">
                <a:solidFill>
                  <a:srgbClr val="005596"/>
                </a:solidFill>
                <a:latin typeface="Aharoni" panose="02010803020104030203" pitchFamily="2" charset="-79"/>
                <a:ea typeface="Arial" pitchFamily="-109"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buSzTx/>
              <a:defRPr/>
            </a:pPr>
            <a:r>
              <a:rPr lang="en-US" sz="2400" dirty="0" smtClean="0"/>
              <a:t>If you have only secondary information sources, additional research might be required for </a:t>
            </a:r>
            <a:br>
              <a:rPr lang="en-US" sz="2400" dirty="0" smtClean="0"/>
            </a:br>
            <a:r>
              <a:rPr lang="en-US" sz="2400" dirty="0" smtClean="0"/>
              <a:t>proper verification</a:t>
            </a:r>
          </a:p>
          <a:p>
            <a:pPr lvl="1">
              <a:buSzTx/>
              <a:defRPr/>
            </a:pPr>
            <a:r>
              <a:rPr lang="en-US" sz="2400" dirty="0" smtClean="0"/>
              <a:t>Apply a score to information once </a:t>
            </a:r>
            <a:br>
              <a:rPr lang="en-US" sz="2400" dirty="0" smtClean="0"/>
            </a:br>
            <a:r>
              <a:rPr lang="en-US" sz="2400" dirty="0" smtClean="0"/>
              <a:t>it is verified</a:t>
            </a:r>
            <a:endParaRPr lang="en-US" sz="2400" dirty="0"/>
          </a:p>
        </p:txBody>
      </p:sp>
    </p:spTree>
    <p:extLst>
      <p:ext uri="{BB962C8B-B14F-4D97-AF65-F5344CB8AC3E}">
        <p14:creationId xmlns:p14="http://schemas.microsoft.com/office/powerpoint/2010/main" val="87207870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Information Gathering Process</a:t>
            </a:r>
            <a:endParaRPr lang="en-US" dirty="0"/>
          </a:p>
        </p:txBody>
      </p:sp>
      <p:grpSp>
        <p:nvGrpSpPr>
          <p:cNvPr id="7" name="Group 6"/>
          <p:cNvGrpSpPr/>
          <p:nvPr/>
        </p:nvGrpSpPr>
        <p:grpSpPr>
          <a:xfrm>
            <a:off x="1330364" y="2215980"/>
            <a:ext cx="6483272" cy="1208868"/>
            <a:chOff x="1332849" y="1154623"/>
            <a:chExt cx="6483272" cy="1208868"/>
          </a:xfrm>
        </p:grpSpPr>
        <p:sp>
          <p:nvSpPr>
            <p:cNvPr id="11" name="Pentagon 10"/>
            <p:cNvSpPr/>
            <p:nvPr/>
          </p:nvSpPr>
          <p:spPr>
            <a:xfrm>
              <a:off x="5863335" y="1154623"/>
              <a:ext cx="1952786" cy="1208868"/>
            </a:xfrm>
            <a:prstGeom prst="homePlate">
              <a:avLst>
                <a:gd name="adj" fmla="val 34615"/>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       Share</a:t>
              </a:r>
              <a:endParaRPr lang="en-US" sz="1600" dirty="0">
                <a:latin typeface="Lucida Sans"/>
              </a:endParaRPr>
            </a:p>
          </p:txBody>
        </p:sp>
        <p:sp>
          <p:nvSpPr>
            <p:cNvPr id="12" name="Pentagon 11"/>
            <p:cNvSpPr/>
            <p:nvPr/>
          </p:nvSpPr>
          <p:spPr>
            <a:xfrm>
              <a:off x="4414103" y="1154623"/>
              <a:ext cx="1952786" cy="1208868"/>
            </a:xfrm>
            <a:prstGeom prst="homePlate">
              <a:avLst>
                <a:gd name="adj" fmla="val 34615"/>
              </a:avLst>
            </a:prstGeom>
            <a:solidFill>
              <a:schemeClr val="accent1">
                <a:lumMod val="75000"/>
                <a:lumOff val="2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       Save</a:t>
              </a:r>
              <a:endParaRPr lang="en-US" sz="1600" dirty="0">
                <a:latin typeface="Lucida Sans"/>
              </a:endParaRPr>
            </a:p>
          </p:txBody>
        </p:sp>
        <p:sp>
          <p:nvSpPr>
            <p:cNvPr id="13" name="Pentagon 12"/>
            <p:cNvSpPr/>
            <p:nvPr/>
          </p:nvSpPr>
          <p:spPr>
            <a:xfrm>
              <a:off x="2851682" y="1154623"/>
              <a:ext cx="2128531" cy="1208868"/>
            </a:xfrm>
            <a:prstGeom prst="homePlate">
              <a:avLst>
                <a:gd name="adj" fmla="val 34615"/>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smtClean="0">
                  <a:latin typeface="Lucida Sans"/>
                </a:rPr>
                <a:t>     </a:t>
              </a:r>
              <a:r>
                <a:rPr lang="en-US" sz="1600" dirty="0" smtClean="0">
                  <a:latin typeface="Lucida Sans"/>
                </a:rPr>
                <a:t>Verify/Score</a:t>
              </a:r>
              <a:endParaRPr lang="en-US" sz="1600" dirty="0">
                <a:latin typeface="Lucida Sans"/>
              </a:endParaRPr>
            </a:p>
          </p:txBody>
        </p:sp>
        <p:sp>
          <p:nvSpPr>
            <p:cNvPr id="14" name="Pentagon 13"/>
            <p:cNvSpPr/>
            <p:nvPr/>
          </p:nvSpPr>
          <p:spPr>
            <a:xfrm>
              <a:off x="1332849" y="1154623"/>
              <a:ext cx="1952786" cy="1208868"/>
            </a:xfrm>
            <a:prstGeom prst="homePlate">
              <a:avLst>
                <a:gd name="adj" fmla="val 34615"/>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Gather/Handle</a:t>
              </a:r>
              <a:endParaRPr lang="en-US" sz="1600" dirty="0">
                <a:latin typeface="Lucida Sans"/>
              </a:endParaRPr>
            </a:p>
          </p:txBody>
        </p:sp>
      </p:grpSp>
    </p:spTree>
    <p:extLst>
      <p:ext uri="{BB962C8B-B14F-4D97-AF65-F5344CB8AC3E}">
        <p14:creationId xmlns:p14="http://schemas.microsoft.com/office/powerpoint/2010/main" val="2597166789"/>
      </p:ext>
    </p:extLst>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Saving Information for Analysis</a:t>
            </a:r>
            <a:endParaRPr lang="en-US" dirty="0"/>
          </a:p>
        </p:txBody>
      </p:sp>
      <p:sp>
        <p:nvSpPr>
          <p:cNvPr id="3" name="Text Placeholder 2"/>
          <p:cNvSpPr>
            <a:spLocks noGrp="1"/>
          </p:cNvSpPr>
          <p:nvPr>
            <p:ph type="body" sz="quarter" idx="10"/>
          </p:nvPr>
        </p:nvSpPr>
        <p:spPr>
          <a:xfrm>
            <a:off x="457201" y="1200150"/>
            <a:ext cx="7756902" cy="4305935"/>
          </a:xfrm>
        </p:spPr>
        <p:txBody>
          <a:bodyPr>
            <a:normAutofit fontScale="92500" lnSpcReduction="10000"/>
          </a:bodyPr>
          <a:lstStyle/>
          <a:p>
            <a:pPr lvl="1">
              <a:buSzTx/>
              <a:defRPr/>
            </a:pPr>
            <a:r>
              <a:rPr lang="en-US" sz="2400" dirty="0"/>
              <a:t>All information collected should be saved and stored for </a:t>
            </a:r>
            <a:r>
              <a:rPr lang="en-US" sz="2400" dirty="0" smtClean="0"/>
              <a:t>analysis</a:t>
            </a:r>
          </a:p>
          <a:p>
            <a:pPr lvl="1">
              <a:buSzTx/>
              <a:defRPr/>
            </a:pPr>
            <a:r>
              <a:rPr lang="en-US" sz="2400" dirty="0" smtClean="0"/>
              <a:t>This </a:t>
            </a:r>
            <a:r>
              <a:rPr lang="en-US" sz="2400" dirty="0"/>
              <a:t>becomes </a:t>
            </a:r>
            <a:r>
              <a:rPr lang="en-US" sz="2400" b="1" dirty="0" smtClean="0"/>
              <a:t>proactive information </a:t>
            </a:r>
            <a:r>
              <a:rPr lang="en-US" sz="2400" dirty="0"/>
              <a:t>and is beneficial for</a:t>
            </a:r>
            <a:r>
              <a:rPr lang="en-US" sz="2400" dirty="0" smtClean="0"/>
              <a:t>:</a:t>
            </a:r>
            <a:endParaRPr lang="en-US" sz="2400" dirty="0"/>
          </a:p>
          <a:p>
            <a:pPr lvl="2">
              <a:buSzTx/>
              <a:defRPr/>
            </a:pPr>
            <a:r>
              <a:rPr lang="en-US" sz="2400" dirty="0" smtClean="0"/>
              <a:t>Training </a:t>
            </a:r>
            <a:r>
              <a:rPr lang="en-US" sz="2400" dirty="0"/>
              <a:t>and tools for future CSIRT members</a:t>
            </a:r>
          </a:p>
          <a:p>
            <a:pPr lvl="2">
              <a:buSzTx/>
              <a:defRPr/>
            </a:pPr>
            <a:r>
              <a:rPr lang="en-US" sz="2400" dirty="0" smtClean="0"/>
              <a:t>Possible </a:t>
            </a:r>
            <a:r>
              <a:rPr lang="en-US" sz="2400" dirty="0"/>
              <a:t>information sharing for other CSIRTs and organizations</a:t>
            </a:r>
          </a:p>
          <a:p>
            <a:pPr lvl="2">
              <a:buSzTx/>
              <a:defRPr/>
            </a:pPr>
            <a:r>
              <a:rPr lang="en-US" sz="2400" dirty="0" smtClean="0"/>
              <a:t>Future </a:t>
            </a:r>
            <a:r>
              <a:rPr lang="en-US" sz="2400" dirty="0"/>
              <a:t>analysis </a:t>
            </a:r>
            <a:r>
              <a:rPr lang="en-US" sz="2400" dirty="0" smtClean="0"/>
              <a:t>of the </a:t>
            </a:r>
            <a:br>
              <a:rPr lang="en-US" sz="2400" dirty="0" smtClean="0"/>
            </a:br>
            <a:r>
              <a:rPr lang="en-US" sz="2400" dirty="0" smtClean="0"/>
              <a:t>effectiveness </a:t>
            </a:r>
            <a:r>
              <a:rPr lang="en-US" sz="2400" dirty="0"/>
              <a:t>of the </a:t>
            </a:r>
            <a:r>
              <a:rPr lang="en-US" sz="2400" dirty="0" smtClean="0"/>
              <a:t>CSIRT</a:t>
            </a:r>
          </a:p>
          <a:p>
            <a:pPr lvl="1">
              <a:buSzTx/>
              <a:defRPr/>
            </a:pPr>
            <a:r>
              <a:rPr lang="en-US" sz="2400" dirty="0" smtClean="0"/>
              <a:t>Use a file system or Incident </a:t>
            </a:r>
            <a:br>
              <a:rPr lang="en-US" sz="2400" dirty="0" smtClean="0"/>
            </a:br>
            <a:r>
              <a:rPr lang="en-US" sz="2400" dirty="0" smtClean="0"/>
              <a:t>Management system</a:t>
            </a:r>
            <a:endParaRPr lang="en-US" sz="2400" dirty="0"/>
          </a:p>
        </p:txBody>
      </p:sp>
      <p:sp>
        <p:nvSpPr>
          <p:cNvPr id="8" name="Rectangle 7"/>
          <p:cNvSpPr/>
          <p:nvPr/>
        </p:nvSpPr>
        <p:spPr>
          <a:xfrm>
            <a:off x="0"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r>
              <a:rPr lang="en-US" sz="800" kern="1200" dirty="0" smtClean="0">
                <a:solidFill>
                  <a:schemeClr val="tx1">
                    <a:lumMod val="65000"/>
                    <a:lumOff val="35000"/>
                  </a:schemeClr>
                </a:solidFill>
                <a:effectLst/>
                <a:latin typeface="Lucida Sans"/>
                <a:ea typeface="ＭＳ Ｐゴシック" charset="-128"/>
                <a:cs typeface="+mn-cs"/>
              </a:rPr>
              <a:t>Training Module 4, Working with Information Sources,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pic>
        <p:nvPicPr>
          <p:cNvPr id="10" name="Picture 9"/>
          <p:cNvPicPr>
            <a:picLocks noChangeAspect="1"/>
          </p:cNvPicPr>
          <p:nvPr/>
        </p:nvPicPr>
        <p:blipFill>
          <a:blip r:embed="rId3"/>
          <a:stretch>
            <a:fillRect/>
          </a:stretch>
        </p:blipFill>
        <p:spPr>
          <a:xfrm>
            <a:off x="5648400" y="4318000"/>
            <a:ext cx="2514600" cy="2540000"/>
          </a:xfrm>
          <a:prstGeom prst="rect">
            <a:avLst/>
          </a:prstGeom>
        </p:spPr>
      </p:pic>
    </p:spTree>
    <p:extLst>
      <p:ext uri="{BB962C8B-B14F-4D97-AF65-F5344CB8AC3E}">
        <p14:creationId xmlns:p14="http://schemas.microsoft.com/office/powerpoint/2010/main" val="10138624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Information Gathering Process</a:t>
            </a:r>
            <a:endParaRPr lang="en-US" dirty="0"/>
          </a:p>
        </p:txBody>
      </p:sp>
      <p:grpSp>
        <p:nvGrpSpPr>
          <p:cNvPr id="7" name="Group 6"/>
          <p:cNvGrpSpPr/>
          <p:nvPr/>
        </p:nvGrpSpPr>
        <p:grpSpPr>
          <a:xfrm>
            <a:off x="1330364" y="2101680"/>
            <a:ext cx="6483272" cy="1208868"/>
            <a:chOff x="1332849" y="1154623"/>
            <a:chExt cx="6483272" cy="1208868"/>
          </a:xfrm>
        </p:grpSpPr>
        <p:sp>
          <p:nvSpPr>
            <p:cNvPr id="8" name="Pentagon 7"/>
            <p:cNvSpPr/>
            <p:nvPr/>
          </p:nvSpPr>
          <p:spPr>
            <a:xfrm>
              <a:off x="5863335" y="1154623"/>
              <a:ext cx="1952786" cy="1208868"/>
            </a:xfrm>
            <a:prstGeom prst="homePlate">
              <a:avLst>
                <a:gd name="adj" fmla="val 34615"/>
              </a:avLst>
            </a:prstGeom>
            <a:solidFill>
              <a:schemeClr val="accent5">
                <a:lumMod val="50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       Share</a:t>
              </a:r>
              <a:endParaRPr lang="en-US" sz="1600" dirty="0">
                <a:latin typeface="Lucida Sans"/>
              </a:endParaRPr>
            </a:p>
          </p:txBody>
        </p:sp>
        <p:sp>
          <p:nvSpPr>
            <p:cNvPr id="9" name="Pentagon 8"/>
            <p:cNvSpPr/>
            <p:nvPr/>
          </p:nvSpPr>
          <p:spPr>
            <a:xfrm>
              <a:off x="4414103" y="1154623"/>
              <a:ext cx="1952786" cy="1208868"/>
            </a:xfrm>
            <a:prstGeom prst="homePlate">
              <a:avLst>
                <a:gd name="adj" fmla="val 34615"/>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       Save</a:t>
              </a:r>
              <a:endParaRPr lang="en-US" sz="1600" dirty="0">
                <a:latin typeface="Lucida Sans"/>
              </a:endParaRPr>
            </a:p>
          </p:txBody>
        </p:sp>
        <p:sp>
          <p:nvSpPr>
            <p:cNvPr id="10" name="Pentagon 9"/>
            <p:cNvSpPr/>
            <p:nvPr/>
          </p:nvSpPr>
          <p:spPr>
            <a:xfrm>
              <a:off x="2851682" y="1154623"/>
              <a:ext cx="2128531" cy="1208868"/>
            </a:xfrm>
            <a:prstGeom prst="homePlate">
              <a:avLst>
                <a:gd name="adj" fmla="val 34615"/>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smtClean="0">
                  <a:latin typeface="Lucida Sans"/>
                </a:rPr>
                <a:t>     </a:t>
              </a:r>
              <a:r>
                <a:rPr lang="en-US" sz="1600" dirty="0" smtClean="0">
                  <a:latin typeface="Lucida Sans"/>
                </a:rPr>
                <a:t>Verify/Score</a:t>
              </a:r>
              <a:endParaRPr lang="en-US" sz="1600" dirty="0">
                <a:latin typeface="Lucida Sans"/>
              </a:endParaRPr>
            </a:p>
          </p:txBody>
        </p:sp>
        <p:sp>
          <p:nvSpPr>
            <p:cNvPr id="15" name="Pentagon 14"/>
            <p:cNvSpPr/>
            <p:nvPr/>
          </p:nvSpPr>
          <p:spPr>
            <a:xfrm>
              <a:off x="1332849" y="1154623"/>
              <a:ext cx="1952786" cy="1208868"/>
            </a:xfrm>
            <a:prstGeom prst="homePlate">
              <a:avLst>
                <a:gd name="adj" fmla="val 34615"/>
              </a:avLst>
            </a:prstGeom>
            <a:solidFill>
              <a:schemeClr val="bg1">
                <a:lumMod val="6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Gather/Handle</a:t>
              </a:r>
              <a:endParaRPr lang="en-US" sz="1600" dirty="0">
                <a:latin typeface="Lucida Sans"/>
              </a:endParaRPr>
            </a:p>
          </p:txBody>
        </p:sp>
      </p:grpSp>
    </p:spTree>
    <p:extLst>
      <p:ext uri="{BB962C8B-B14F-4D97-AF65-F5344CB8AC3E}">
        <p14:creationId xmlns:p14="http://schemas.microsoft.com/office/powerpoint/2010/main" val="1187832563"/>
      </p:ext>
    </p:extLst>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Importance of Sharing Information</a:t>
            </a:r>
            <a:endParaRPr lang="en-US" dirty="0"/>
          </a:p>
        </p:txBody>
      </p:sp>
      <p:sp>
        <p:nvSpPr>
          <p:cNvPr id="3" name="Text Placeholder 2"/>
          <p:cNvSpPr>
            <a:spLocks noGrp="1"/>
          </p:cNvSpPr>
          <p:nvPr>
            <p:ph type="body" sz="quarter" idx="10"/>
          </p:nvPr>
        </p:nvSpPr>
        <p:spPr>
          <a:xfrm>
            <a:off x="457200" y="1200150"/>
            <a:ext cx="5587139" cy="4305935"/>
          </a:xfrm>
        </p:spPr>
        <p:txBody>
          <a:bodyPr/>
          <a:lstStyle/>
          <a:p>
            <a:pPr lvl="1">
              <a:buSzTx/>
              <a:defRPr/>
            </a:pPr>
            <a:r>
              <a:rPr lang="en-US" sz="2400" dirty="0"/>
              <a:t>Sharing information is </a:t>
            </a:r>
            <a:r>
              <a:rPr lang="en-US" sz="2400" dirty="0" smtClean="0"/>
              <a:t>reciprocal </a:t>
            </a:r>
            <a:r>
              <a:rPr lang="en-US" sz="2400" dirty="0"/>
              <a:t>in its </a:t>
            </a:r>
            <a:r>
              <a:rPr lang="en-US" sz="2400" dirty="0" smtClean="0"/>
              <a:t>benefits</a:t>
            </a:r>
          </a:p>
          <a:p>
            <a:pPr lvl="1">
              <a:buSzTx/>
              <a:defRPr/>
            </a:pPr>
            <a:r>
              <a:rPr lang="en-US" sz="2400" dirty="0" smtClean="0"/>
              <a:t>Without </a:t>
            </a:r>
            <a:r>
              <a:rPr lang="en-US" sz="2400" dirty="0"/>
              <a:t>the sharing of information, </a:t>
            </a:r>
            <a:r>
              <a:rPr lang="en-US" sz="2400" dirty="0" smtClean="0"/>
              <a:t>open-source </a:t>
            </a:r>
            <a:r>
              <a:rPr lang="en-US" sz="2400" dirty="0"/>
              <a:t>intelligence would be far less beneficial and vulnerabilities would be more difficult to </a:t>
            </a:r>
            <a:r>
              <a:rPr lang="en-US" sz="2400" dirty="0" smtClean="0"/>
              <a:t>identify</a:t>
            </a:r>
            <a:endParaRPr lang="en-US" sz="24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46800" y="1728000"/>
            <a:ext cx="2340000" cy="3505867"/>
          </a:xfrm>
          <a:prstGeom prst="rect">
            <a:avLst/>
          </a:prstGeom>
        </p:spPr>
      </p:pic>
      <p:sp>
        <p:nvSpPr>
          <p:cNvPr id="5" name="Rectangle 4"/>
          <p:cNvSpPr/>
          <p:nvPr/>
        </p:nvSpPr>
        <p:spPr>
          <a:xfrm>
            <a:off x="0"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r>
              <a:rPr lang="en-US" sz="800" kern="1200" dirty="0" smtClean="0">
                <a:solidFill>
                  <a:schemeClr val="tx1">
                    <a:lumMod val="65000"/>
                    <a:lumOff val="35000"/>
                  </a:schemeClr>
                </a:solidFill>
                <a:effectLst/>
                <a:latin typeface="Lucida Sans"/>
                <a:ea typeface="ＭＳ Ｐゴシック" charset="-128"/>
                <a:cs typeface="+mn-cs"/>
              </a:rPr>
              <a:t>Training Module 4, Working with Information Sources,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18517355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Establishing and Maintaining </a:t>
            </a:r>
            <a:br>
              <a:rPr lang="en-US" dirty="0" smtClean="0"/>
            </a:br>
            <a:r>
              <a:rPr lang="en-US" dirty="0" smtClean="0"/>
              <a:t>Sharing </a:t>
            </a:r>
            <a:r>
              <a:rPr lang="en-US" dirty="0"/>
              <a:t>Relationships</a:t>
            </a:r>
          </a:p>
        </p:txBody>
      </p:sp>
      <p:sp>
        <p:nvSpPr>
          <p:cNvPr id="3" name="Text Placeholder 2"/>
          <p:cNvSpPr>
            <a:spLocks noGrp="1"/>
          </p:cNvSpPr>
          <p:nvPr>
            <p:ph type="body" sz="quarter" idx="10"/>
          </p:nvPr>
        </p:nvSpPr>
        <p:spPr>
          <a:xfrm>
            <a:off x="457200" y="1200150"/>
            <a:ext cx="5928101" cy="4305935"/>
          </a:xfrm>
        </p:spPr>
        <p:txBody>
          <a:bodyPr/>
          <a:lstStyle/>
          <a:p>
            <a:pPr lvl="1">
              <a:buSzTx/>
              <a:defRPr/>
            </a:pPr>
            <a:r>
              <a:rPr lang="en-US" sz="2400" dirty="0" smtClean="0"/>
              <a:t>Creating </a:t>
            </a:r>
            <a:r>
              <a:rPr lang="en-US" sz="2400" dirty="0"/>
              <a:t>and maintaining relationships is crucial to the success of a </a:t>
            </a:r>
            <a:r>
              <a:rPr lang="en-US" sz="2400" dirty="0" smtClean="0"/>
              <a:t>CSIRT</a:t>
            </a:r>
          </a:p>
          <a:p>
            <a:pPr lvl="1">
              <a:buSzTx/>
              <a:defRPr/>
            </a:pPr>
            <a:r>
              <a:rPr lang="en-US" sz="2400" dirty="0" smtClean="0"/>
              <a:t>CSIRTs </a:t>
            </a:r>
            <a:r>
              <a:rPr lang="en-US" sz="2400" dirty="0"/>
              <a:t>commonly establish relationships </a:t>
            </a:r>
            <a:r>
              <a:rPr lang="en-US" sz="2400" dirty="0" smtClean="0"/>
              <a:t>with:</a:t>
            </a:r>
            <a:endParaRPr lang="en-US" sz="2400" dirty="0"/>
          </a:p>
          <a:p>
            <a:pPr lvl="2">
              <a:buSzTx/>
              <a:defRPr/>
            </a:pPr>
            <a:r>
              <a:rPr lang="en-US" sz="2400" dirty="0" smtClean="0"/>
              <a:t>Other </a:t>
            </a:r>
            <a:r>
              <a:rPr lang="en-US" sz="2400" dirty="0"/>
              <a:t>CSIRTs at neighboring/like organizations</a:t>
            </a:r>
          </a:p>
          <a:p>
            <a:pPr lvl="2">
              <a:buSzTx/>
              <a:defRPr/>
            </a:pPr>
            <a:r>
              <a:rPr lang="en-US" sz="2400" dirty="0" smtClean="0"/>
              <a:t>ISPs</a:t>
            </a:r>
          </a:p>
          <a:p>
            <a:pPr lvl="2">
              <a:buSzTx/>
              <a:defRPr/>
            </a:pPr>
            <a:r>
              <a:rPr lang="en-US" sz="2400" dirty="0" smtClean="0"/>
              <a:t>Social </a:t>
            </a:r>
            <a:r>
              <a:rPr lang="en-US" sz="2400" dirty="0"/>
              <a:t>media </a:t>
            </a:r>
            <a:r>
              <a:rPr lang="en-US" sz="2400" dirty="0" smtClean="0"/>
              <a:t>outlets</a:t>
            </a:r>
            <a:endParaRPr lang="en-US" sz="2400" dirty="0"/>
          </a:p>
        </p:txBody>
      </p:sp>
      <p:pic>
        <p:nvPicPr>
          <p:cNvPr id="5" name="Picture 4"/>
          <p:cNvPicPr>
            <a:picLocks noChangeAspect="1"/>
          </p:cNvPicPr>
          <p:nvPr/>
        </p:nvPicPr>
        <p:blipFill>
          <a:blip r:embed="rId3"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6346800" y="1764000"/>
            <a:ext cx="2340000" cy="3505867"/>
          </a:xfrm>
          <a:prstGeom prst="rect">
            <a:avLst/>
          </a:prstGeom>
        </p:spPr>
      </p:pic>
      <p:sp>
        <p:nvSpPr>
          <p:cNvPr id="6" name="Rectangle 5"/>
          <p:cNvSpPr/>
          <p:nvPr/>
        </p:nvSpPr>
        <p:spPr>
          <a:xfrm>
            <a:off x="0"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r>
              <a:rPr lang="en-US" sz="800" kern="1200" dirty="0" smtClean="0">
                <a:solidFill>
                  <a:schemeClr val="tx1">
                    <a:lumMod val="65000"/>
                    <a:lumOff val="35000"/>
                  </a:schemeClr>
                </a:solidFill>
                <a:effectLst/>
                <a:latin typeface="Lucida Sans"/>
                <a:ea typeface="ＭＳ Ｐゴシック" charset="-128"/>
                <a:cs typeface="+mn-cs"/>
              </a:rPr>
              <a:t>Training Module 4, Working with Information Sources,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82323412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defRPr/>
            </a:pPr>
            <a:r>
              <a:rPr lang="en-US" dirty="0" smtClean="0">
                <a:solidFill>
                  <a:schemeClr val="bg1"/>
                </a:solidFill>
                <a:effectLst>
                  <a:outerShdw blurRad="38100" dist="38100" dir="2700000" algn="tl">
                    <a:srgbClr val="000000">
                      <a:alpha val="43137"/>
                    </a:srgbClr>
                  </a:outerShdw>
                </a:effectLst>
              </a:rPr>
              <a:t>In which situations are differences in the way team members gather information helpful to your team? In which cases is varying from the norm not helpful?</a:t>
            </a:r>
            <a:endParaRPr lang="en-US"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5" name="Rectangle 4"/>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4, Working with Information Sources,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2747587530"/>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Section 1: </a:t>
            </a:r>
            <a:br>
              <a:rPr lang="en-US" altLang="en-US" dirty="0" smtClean="0"/>
            </a:br>
            <a:r>
              <a:rPr lang="en-US" altLang="en-US" dirty="0" smtClean="0"/>
              <a:t>Categorizing Information Sources</a:t>
            </a:r>
          </a:p>
        </p:txBody>
      </p:sp>
    </p:spTree>
    <p:extLst>
      <p:ext uri="{BB962C8B-B14F-4D97-AF65-F5344CB8AC3E}">
        <p14:creationId xmlns:p14="http://schemas.microsoft.com/office/powerpoint/2010/main" val="2792275264"/>
      </p:ext>
    </p:extLst>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554617"/>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4284262"/>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4475014" y="3781459"/>
            <a:ext cx="4433980" cy="2501667"/>
            <a:chOff x="4460466" y="3889636"/>
            <a:chExt cx="4433980" cy="2501667"/>
          </a:xfrm>
        </p:grpSpPr>
        <p:sp>
          <p:nvSpPr>
            <p:cNvPr id="22" name="Oval 21"/>
            <p:cNvSpPr/>
            <p:nvPr/>
          </p:nvSpPr>
          <p:spPr>
            <a:xfrm>
              <a:off x="4460466" y="3889636"/>
              <a:ext cx="4433980" cy="2501667"/>
            </a:xfrm>
            <a:prstGeom prst="ellipse">
              <a:avLst/>
            </a:prstGeom>
            <a:solidFill>
              <a:schemeClr val="accent5">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p>
          </p:txBody>
        </p:sp>
        <p:sp>
          <p:nvSpPr>
            <p:cNvPr id="23" name="Oval 22"/>
            <p:cNvSpPr/>
            <p:nvPr/>
          </p:nvSpPr>
          <p:spPr>
            <a:xfrm>
              <a:off x="5023812" y="4031089"/>
              <a:ext cx="3307289" cy="1865984"/>
            </a:xfrm>
            <a:prstGeom prst="ellipse">
              <a:avLst/>
            </a:prstGeom>
            <a:solidFill>
              <a:schemeClr val="accent1">
                <a:lumMod val="75000"/>
                <a:lumOff val="2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25" name="Oval 24"/>
            <p:cNvSpPr/>
            <p:nvPr/>
          </p:nvSpPr>
          <p:spPr>
            <a:xfrm>
              <a:off x="5640984" y="4218352"/>
              <a:ext cx="2072944" cy="1195078"/>
            </a:xfrm>
            <a:prstGeom prst="ellipse">
              <a:avLst/>
            </a:prstGeom>
            <a:solidFill>
              <a:srgbClr val="92D050"/>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26" name="Oval 25"/>
            <p:cNvSpPr/>
            <p:nvPr/>
          </p:nvSpPr>
          <p:spPr>
            <a:xfrm>
              <a:off x="6225186" y="4486718"/>
              <a:ext cx="976850" cy="47736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800" b="1" dirty="0" smtClean="0">
                  <a:solidFill>
                    <a:schemeClr val="tx1"/>
                  </a:solidFill>
                  <a:latin typeface="Lucida Sans"/>
                </a:rPr>
                <a:t>Vulnerability</a:t>
              </a:r>
              <a:endParaRPr lang="en-US" sz="800" b="1" dirty="0">
                <a:solidFill>
                  <a:schemeClr val="tx1"/>
                </a:solidFill>
                <a:latin typeface="Lucida Sans"/>
              </a:endParaRPr>
            </a:p>
          </p:txBody>
        </p:sp>
        <p:sp>
          <p:nvSpPr>
            <p:cNvPr id="27" name="TextBox 26"/>
            <p:cNvSpPr txBox="1"/>
            <p:nvPr/>
          </p:nvSpPr>
          <p:spPr>
            <a:xfrm>
              <a:off x="6521003" y="4955804"/>
              <a:ext cx="312906" cy="369332"/>
            </a:xfrm>
            <a:prstGeom prst="rect">
              <a:avLst/>
            </a:prstGeom>
            <a:noFill/>
          </p:spPr>
          <p:txBody>
            <a:bodyPr wrap="none" rtlCol="0">
              <a:spAutoFit/>
            </a:bodyPr>
            <a:lstStyle/>
            <a:p>
              <a:r>
                <a:rPr lang="en-GB" dirty="0" smtClean="0"/>
                <a:t>1</a:t>
              </a:r>
              <a:endParaRPr lang="en-GB" dirty="0"/>
            </a:p>
          </p:txBody>
        </p:sp>
        <p:sp>
          <p:nvSpPr>
            <p:cNvPr id="28" name="TextBox 27"/>
            <p:cNvSpPr txBox="1"/>
            <p:nvPr/>
          </p:nvSpPr>
          <p:spPr>
            <a:xfrm>
              <a:off x="6521003" y="5469248"/>
              <a:ext cx="312906" cy="369332"/>
            </a:xfrm>
            <a:prstGeom prst="rect">
              <a:avLst/>
            </a:prstGeom>
            <a:noFill/>
          </p:spPr>
          <p:txBody>
            <a:bodyPr wrap="none" rtlCol="0">
              <a:spAutoFit/>
            </a:bodyPr>
            <a:lstStyle/>
            <a:p>
              <a:r>
                <a:rPr lang="en-GB" dirty="0" smtClean="0"/>
                <a:t>2</a:t>
              </a:r>
              <a:endParaRPr lang="en-GB" dirty="0"/>
            </a:p>
          </p:txBody>
        </p:sp>
        <p:sp>
          <p:nvSpPr>
            <p:cNvPr id="29" name="TextBox 28"/>
            <p:cNvSpPr txBox="1"/>
            <p:nvPr/>
          </p:nvSpPr>
          <p:spPr>
            <a:xfrm>
              <a:off x="6521003" y="5902675"/>
              <a:ext cx="312906" cy="369332"/>
            </a:xfrm>
            <a:prstGeom prst="rect">
              <a:avLst/>
            </a:prstGeom>
            <a:noFill/>
          </p:spPr>
          <p:txBody>
            <a:bodyPr wrap="none" rtlCol="0">
              <a:spAutoFit/>
            </a:bodyPr>
            <a:lstStyle/>
            <a:p>
              <a:r>
                <a:rPr lang="en-GB" smtClean="0"/>
                <a:t>3</a:t>
              </a:r>
              <a:endParaRPr lang="en-GB"/>
            </a:p>
          </p:txBody>
        </p:sp>
      </p:grpSp>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Information Sources and Types</a:t>
            </a:r>
            <a:endParaRPr lang="en-US" dirty="0"/>
          </a:p>
        </p:txBody>
      </p:sp>
      <p:sp>
        <p:nvSpPr>
          <p:cNvPr id="3" name="Text Placeholder 2"/>
          <p:cNvSpPr>
            <a:spLocks noGrp="1"/>
          </p:cNvSpPr>
          <p:nvPr>
            <p:ph type="body" sz="quarter" idx="10"/>
          </p:nvPr>
        </p:nvSpPr>
        <p:spPr/>
        <p:txBody>
          <a:bodyPr/>
          <a:lstStyle/>
          <a:p>
            <a:pPr lvl="1">
              <a:buSzTx/>
              <a:defRPr/>
            </a:pPr>
            <a:r>
              <a:rPr lang="en-US" sz="2400" dirty="0"/>
              <a:t>Information sources provide critical data for CSIRTs that can be used to identify, </a:t>
            </a:r>
            <a:r>
              <a:rPr lang="en-US" sz="2400" dirty="0" smtClean="0"/>
              <a:t>analyze, and resolve vulnerabilities</a:t>
            </a:r>
          </a:p>
          <a:p>
            <a:pPr lvl="1">
              <a:buSzTx/>
              <a:defRPr/>
            </a:pPr>
            <a:r>
              <a:rPr lang="en-US" sz="2400" dirty="0" smtClean="0"/>
              <a:t>Information sources are then categorized into </a:t>
            </a:r>
            <a:br>
              <a:rPr lang="en-US" sz="2400" dirty="0" smtClean="0"/>
            </a:br>
            <a:r>
              <a:rPr lang="en-US" sz="2400" dirty="0" smtClean="0"/>
              <a:t>three types:</a:t>
            </a:r>
            <a:endParaRPr lang="en-US" sz="2400" dirty="0"/>
          </a:p>
        </p:txBody>
      </p:sp>
      <p:grpSp>
        <p:nvGrpSpPr>
          <p:cNvPr id="4" name="Group 3"/>
          <p:cNvGrpSpPr/>
          <p:nvPr/>
        </p:nvGrpSpPr>
        <p:grpSpPr>
          <a:xfrm>
            <a:off x="1973614" y="3606384"/>
            <a:ext cx="2871127" cy="893329"/>
            <a:chOff x="1973614" y="3606384"/>
            <a:chExt cx="2871127" cy="893329"/>
          </a:xfrm>
        </p:grpSpPr>
        <p:sp>
          <p:nvSpPr>
            <p:cNvPr id="16" name="TextBox 15"/>
            <p:cNvSpPr txBox="1"/>
            <p:nvPr/>
          </p:nvSpPr>
          <p:spPr bwMode="auto">
            <a:xfrm>
              <a:off x="1973614" y="3606384"/>
              <a:ext cx="1314784" cy="461665"/>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lvl="2" eaLnBrk="1" hangingPunct="1"/>
              <a:r>
                <a:rPr lang="en-US" sz="2400" dirty="0">
                  <a:latin typeface="Lucida Sans" panose="020B0602040502020204" pitchFamily="34" charset="0"/>
                  <a:ea typeface="Lucida Sans" panose="020B0602040502020204" pitchFamily="34" charset="0"/>
                  <a:cs typeface="Lucida Sans" panose="020B0602040502020204" pitchFamily="34" charset="0"/>
                </a:rPr>
                <a:t>Primary</a:t>
              </a:r>
            </a:p>
          </p:txBody>
        </p:sp>
        <p:cxnSp>
          <p:nvCxnSpPr>
            <p:cNvPr id="18" name="Straight Arrow Connector 17"/>
            <p:cNvCxnSpPr/>
            <p:nvPr/>
          </p:nvCxnSpPr>
          <p:spPr>
            <a:xfrm>
              <a:off x="3352013" y="3952633"/>
              <a:ext cx="1492728" cy="547080"/>
            </a:xfrm>
            <a:prstGeom prst="straightConnector1">
              <a:avLst/>
            </a:prstGeom>
            <a:ln w="38100">
              <a:solidFill>
                <a:srgbClr val="244800"/>
              </a:solidFill>
              <a:tailEnd type="arrow"/>
            </a:ln>
          </p:spPr>
          <p:style>
            <a:lnRef idx="3">
              <a:schemeClr val="accent3"/>
            </a:lnRef>
            <a:fillRef idx="0">
              <a:schemeClr val="accent3"/>
            </a:fillRef>
            <a:effectRef idx="2">
              <a:schemeClr val="accent3"/>
            </a:effectRef>
            <a:fontRef idx="minor">
              <a:schemeClr val="tx1"/>
            </a:fontRef>
          </p:style>
        </p:cxnSp>
      </p:grpSp>
      <p:grpSp>
        <p:nvGrpSpPr>
          <p:cNvPr id="5" name="Group 4"/>
          <p:cNvGrpSpPr/>
          <p:nvPr/>
        </p:nvGrpSpPr>
        <p:grpSpPr>
          <a:xfrm>
            <a:off x="457200" y="4843588"/>
            <a:ext cx="4852897" cy="461665"/>
            <a:chOff x="1116734" y="4887551"/>
            <a:chExt cx="4852897" cy="461665"/>
          </a:xfrm>
        </p:grpSpPr>
        <p:sp>
          <p:nvSpPr>
            <p:cNvPr id="15" name="TextBox 14"/>
            <p:cNvSpPr txBox="1"/>
            <p:nvPr/>
          </p:nvSpPr>
          <p:spPr bwMode="auto">
            <a:xfrm>
              <a:off x="1116734" y="4887551"/>
              <a:ext cx="1709122" cy="461665"/>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lvl="2" eaLnBrk="1" hangingPunct="1"/>
              <a:r>
                <a:rPr lang="en-US" sz="2400" dirty="0" smtClean="0">
                  <a:latin typeface="Lucida Sans" panose="020B0602040502020204" pitchFamily="34" charset="0"/>
                  <a:ea typeface="Lucida Sans" panose="020B0602040502020204" pitchFamily="34" charset="0"/>
                  <a:cs typeface="Lucida Sans" panose="020B0602040502020204" pitchFamily="34" charset="0"/>
                </a:rPr>
                <a:t>Secondary</a:t>
              </a:r>
              <a:endParaRPr lang="en-US" sz="2400" dirty="0">
                <a:latin typeface="Lucida Sans" panose="020B0602040502020204" pitchFamily="34" charset="0"/>
                <a:ea typeface="Lucida Sans" panose="020B0602040502020204" pitchFamily="34" charset="0"/>
                <a:cs typeface="Lucida Sans" panose="020B0602040502020204" pitchFamily="34" charset="0"/>
              </a:endParaRPr>
            </a:p>
          </p:txBody>
        </p:sp>
        <p:cxnSp>
          <p:nvCxnSpPr>
            <p:cNvPr id="20" name="Straight Arrow Connector 19"/>
            <p:cNvCxnSpPr>
              <a:stCxn id="15" idx="3"/>
            </p:cNvCxnSpPr>
            <p:nvPr/>
          </p:nvCxnSpPr>
          <p:spPr>
            <a:xfrm flipV="1">
              <a:off x="2825856" y="5106610"/>
              <a:ext cx="3143775" cy="11774"/>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6" name="Group 5"/>
          <p:cNvGrpSpPr/>
          <p:nvPr/>
        </p:nvGrpSpPr>
        <p:grpSpPr>
          <a:xfrm>
            <a:off x="2526007" y="5506085"/>
            <a:ext cx="2372564" cy="853626"/>
            <a:chOff x="2526007" y="5506085"/>
            <a:chExt cx="2372564" cy="853626"/>
          </a:xfrm>
        </p:grpSpPr>
        <p:sp>
          <p:nvSpPr>
            <p:cNvPr id="14" name="TextBox 13"/>
            <p:cNvSpPr txBox="1"/>
            <p:nvPr/>
          </p:nvSpPr>
          <p:spPr bwMode="auto">
            <a:xfrm>
              <a:off x="2526007" y="5898046"/>
              <a:ext cx="1194109" cy="461665"/>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lvl="2" eaLnBrk="1" hangingPunct="1"/>
              <a:r>
                <a:rPr lang="en-US" sz="2400" dirty="0" smtClean="0">
                  <a:latin typeface="Lucida Sans" panose="020B0602040502020204" pitchFamily="34" charset="0"/>
                  <a:ea typeface="Lucida Sans" panose="020B0602040502020204" pitchFamily="34" charset="0"/>
                  <a:cs typeface="Lucida Sans" panose="020B0602040502020204" pitchFamily="34" charset="0"/>
                </a:rPr>
                <a:t>Tertiary</a:t>
              </a:r>
              <a:endParaRPr lang="en-US" sz="2400" dirty="0">
                <a:latin typeface="Lucida Sans" panose="020B0602040502020204" pitchFamily="34" charset="0"/>
                <a:ea typeface="Lucida Sans" panose="020B0602040502020204" pitchFamily="34" charset="0"/>
                <a:cs typeface="Lucida Sans" panose="020B0602040502020204" pitchFamily="34" charset="0"/>
              </a:endParaRPr>
            </a:p>
          </p:txBody>
        </p:sp>
        <p:cxnSp>
          <p:nvCxnSpPr>
            <p:cNvPr id="24" name="Straight Arrow Connector 23"/>
            <p:cNvCxnSpPr/>
            <p:nvPr/>
          </p:nvCxnSpPr>
          <p:spPr>
            <a:xfrm flipV="1">
              <a:off x="3879484" y="5506085"/>
              <a:ext cx="1019087" cy="562934"/>
            </a:xfrm>
            <a:prstGeom prst="straightConnector1">
              <a:avLst/>
            </a:prstGeom>
            <a:ln w="38100">
              <a:solidFill>
                <a:srgbClr val="2448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3019974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2700000"/>
            <a:ext cx="4320000" cy="2877456"/>
          </a:xfrm>
          <a:prstGeom prst="rect">
            <a:avLst/>
          </a:prstGeom>
        </p:spPr>
      </p:pic>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Primary Information Source</a:t>
            </a:r>
            <a:endParaRPr lang="en-US" dirty="0"/>
          </a:p>
        </p:txBody>
      </p:sp>
      <p:sp>
        <p:nvSpPr>
          <p:cNvPr id="3" name="Text Placeholder 2"/>
          <p:cNvSpPr>
            <a:spLocks noGrp="1"/>
          </p:cNvSpPr>
          <p:nvPr>
            <p:ph type="body" sz="quarter" idx="10"/>
          </p:nvPr>
        </p:nvSpPr>
        <p:spPr/>
        <p:txBody>
          <a:bodyPr/>
          <a:lstStyle/>
          <a:p>
            <a:pPr indent="-342900">
              <a:buSzTx/>
              <a:defRPr/>
            </a:pPr>
            <a:r>
              <a:rPr lang="en-US" sz="2400" dirty="0" smtClean="0"/>
              <a:t>A </a:t>
            </a:r>
            <a:r>
              <a:rPr lang="en-US" sz="2400" dirty="0"/>
              <a:t>primary information source is, generally, the first person to </a:t>
            </a:r>
            <a:r>
              <a:rPr lang="en-US" sz="2400" dirty="0" smtClean="0"/>
              <a:t>discover a vulnerability or report it to the CSIRT</a:t>
            </a:r>
            <a:endParaRPr lang="en-US" sz="2400" dirty="0"/>
          </a:p>
        </p:txBody>
      </p:sp>
      <p:grpSp>
        <p:nvGrpSpPr>
          <p:cNvPr id="15" name="Group 14"/>
          <p:cNvGrpSpPr/>
          <p:nvPr/>
        </p:nvGrpSpPr>
        <p:grpSpPr>
          <a:xfrm>
            <a:off x="5331375" y="3960000"/>
            <a:ext cx="3384000" cy="1872000"/>
            <a:chOff x="4460466" y="3889636"/>
            <a:chExt cx="4433980" cy="2501667"/>
          </a:xfrm>
        </p:grpSpPr>
        <p:sp>
          <p:nvSpPr>
            <p:cNvPr id="16" name="Oval 15"/>
            <p:cNvSpPr/>
            <p:nvPr/>
          </p:nvSpPr>
          <p:spPr>
            <a:xfrm>
              <a:off x="4460466" y="3889636"/>
              <a:ext cx="4433980" cy="2501667"/>
            </a:xfrm>
            <a:prstGeom prst="ellipse">
              <a:avLst/>
            </a:prstGeom>
            <a:solidFill>
              <a:schemeClr val="bg2">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p>
          </p:txBody>
        </p:sp>
        <p:sp>
          <p:nvSpPr>
            <p:cNvPr id="17" name="Oval 16"/>
            <p:cNvSpPr/>
            <p:nvPr/>
          </p:nvSpPr>
          <p:spPr>
            <a:xfrm>
              <a:off x="5023812" y="4031089"/>
              <a:ext cx="3307289" cy="1865984"/>
            </a:xfrm>
            <a:prstGeom prst="ellipse">
              <a:avLst/>
            </a:prstGeom>
            <a:solidFill>
              <a:schemeClr val="bg2">
                <a:lumMod val="7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18" name="Oval 17"/>
            <p:cNvSpPr/>
            <p:nvPr/>
          </p:nvSpPr>
          <p:spPr>
            <a:xfrm>
              <a:off x="5640984" y="4218352"/>
              <a:ext cx="2072944" cy="1195078"/>
            </a:xfrm>
            <a:prstGeom prst="ellipse">
              <a:avLst/>
            </a:prstGeom>
            <a:solidFill>
              <a:srgbClr val="92D050"/>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19" name="Oval 18"/>
            <p:cNvSpPr/>
            <p:nvPr/>
          </p:nvSpPr>
          <p:spPr>
            <a:xfrm>
              <a:off x="6225186" y="4486718"/>
              <a:ext cx="976850" cy="47736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600" b="1" dirty="0" smtClean="0">
                  <a:solidFill>
                    <a:schemeClr val="tx1"/>
                  </a:solidFill>
                  <a:latin typeface="Lucida Sans"/>
                </a:rPr>
                <a:t>Vulnerability</a:t>
              </a:r>
              <a:endParaRPr lang="en-US" sz="600" b="1" dirty="0">
                <a:solidFill>
                  <a:schemeClr val="tx1"/>
                </a:solidFill>
                <a:latin typeface="Lucida Sans"/>
              </a:endParaRPr>
            </a:p>
          </p:txBody>
        </p:sp>
        <p:sp>
          <p:nvSpPr>
            <p:cNvPr id="20" name="TextBox 19"/>
            <p:cNvSpPr txBox="1"/>
            <p:nvPr/>
          </p:nvSpPr>
          <p:spPr>
            <a:xfrm>
              <a:off x="6521003" y="4955804"/>
              <a:ext cx="312906" cy="369332"/>
            </a:xfrm>
            <a:prstGeom prst="rect">
              <a:avLst/>
            </a:prstGeom>
            <a:noFill/>
          </p:spPr>
          <p:txBody>
            <a:bodyPr wrap="none" rtlCol="0">
              <a:spAutoFit/>
            </a:bodyPr>
            <a:lstStyle/>
            <a:p>
              <a:r>
                <a:rPr lang="en-GB" dirty="0" smtClean="0"/>
                <a:t>1</a:t>
              </a:r>
              <a:endParaRPr lang="en-GB" dirty="0"/>
            </a:p>
          </p:txBody>
        </p:sp>
        <p:sp>
          <p:nvSpPr>
            <p:cNvPr id="21" name="TextBox 20"/>
            <p:cNvSpPr txBox="1"/>
            <p:nvPr/>
          </p:nvSpPr>
          <p:spPr>
            <a:xfrm>
              <a:off x="6521003" y="5469248"/>
              <a:ext cx="312906" cy="369332"/>
            </a:xfrm>
            <a:prstGeom prst="rect">
              <a:avLst/>
            </a:prstGeom>
            <a:noFill/>
          </p:spPr>
          <p:txBody>
            <a:bodyPr wrap="none" rtlCol="0">
              <a:spAutoFit/>
            </a:bodyPr>
            <a:lstStyle/>
            <a:p>
              <a:r>
                <a:rPr lang="en-GB" dirty="0" smtClean="0"/>
                <a:t>2</a:t>
              </a:r>
              <a:endParaRPr lang="en-GB" dirty="0"/>
            </a:p>
          </p:txBody>
        </p:sp>
        <p:sp>
          <p:nvSpPr>
            <p:cNvPr id="22" name="TextBox 21"/>
            <p:cNvSpPr txBox="1"/>
            <p:nvPr/>
          </p:nvSpPr>
          <p:spPr>
            <a:xfrm>
              <a:off x="6521003" y="5902675"/>
              <a:ext cx="312906" cy="369332"/>
            </a:xfrm>
            <a:prstGeom prst="rect">
              <a:avLst/>
            </a:prstGeom>
            <a:noFill/>
          </p:spPr>
          <p:txBody>
            <a:bodyPr wrap="none" rtlCol="0">
              <a:spAutoFit/>
            </a:bodyPr>
            <a:lstStyle/>
            <a:p>
              <a:r>
                <a:rPr lang="en-GB" smtClean="0"/>
                <a:t>3</a:t>
              </a:r>
              <a:endParaRPr lang="en-GB"/>
            </a:p>
          </p:txBody>
        </p:sp>
      </p:grpSp>
    </p:spTree>
    <p:extLst>
      <p:ext uri="{BB962C8B-B14F-4D97-AF65-F5344CB8AC3E}">
        <p14:creationId xmlns:p14="http://schemas.microsoft.com/office/powerpoint/2010/main" val="3852674370"/>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315" y="2700000"/>
            <a:ext cx="4481385" cy="2974418"/>
          </a:xfrm>
          <a:prstGeom prst="rect">
            <a:avLst/>
          </a:prstGeom>
        </p:spPr>
      </p:pic>
      <p:sp>
        <p:nvSpPr>
          <p:cNvPr id="2" name="Title 1"/>
          <p:cNvSpPr>
            <a:spLocks noGrp="1"/>
          </p:cNvSpPr>
          <p:nvPr>
            <p:ph type="title"/>
          </p:nvPr>
        </p:nvSpPr>
        <p:spPr/>
        <p:txBody>
          <a:bodyPr>
            <a:normAutofit fontScale="90000"/>
          </a:bodyPr>
          <a:lstStyle/>
          <a:p>
            <a:r>
              <a:rPr lang="en-US" dirty="0" smtClean="0"/>
              <a:t>Secondary Information </a:t>
            </a:r>
            <a:r>
              <a:rPr lang="en-US" dirty="0"/>
              <a:t>Source</a:t>
            </a:r>
          </a:p>
        </p:txBody>
      </p:sp>
      <p:sp>
        <p:nvSpPr>
          <p:cNvPr id="3" name="Text Placeholder 2"/>
          <p:cNvSpPr>
            <a:spLocks noGrp="1"/>
          </p:cNvSpPr>
          <p:nvPr>
            <p:ph type="body" sz="quarter" idx="10"/>
          </p:nvPr>
        </p:nvSpPr>
        <p:spPr/>
        <p:txBody>
          <a:bodyPr/>
          <a:lstStyle/>
          <a:p>
            <a:pPr indent="-342900">
              <a:buSzTx/>
              <a:defRPr/>
            </a:pPr>
            <a:r>
              <a:rPr lang="en-US" sz="2400" dirty="0" smtClean="0"/>
              <a:t>A secondary </a:t>
            </a:r>
            <a:r>
              <a:rPr lang="en-US" sz="2400" dirty="0"/>
              <a:t>information </a:t>
            </a:r>
            <a:r>
              <a:rPr lang="en-US" sz="2400" dirty="0" smtClean="0"/>
              <a:t>source is a security database, article, </a:t>
            </a:r>
            <a:r>
              <a:rPr lang="en-US" sz="2400" dirty="0"/>
              <a:t>or </a:t>
            </a:r>
            <a:r>
              <a:rPr lang="en-US" sz="2400" dirty="0" smtClean="0"/>
              <a:t>journal </a:t>
            </a:r>
            <a:r>
              <a:rPr lang="en-US" sz="2400" dirty="0"/>
              <a:t>whose data can be used to analyze and/or resolve the vulnerability</a:t>
            </a:r>
          </a:p>
        </p:txBody>
      </p:sp>
      <p:grpSp>
        <p:nvGrpSpPr>
          <p:cNvPr id="15" name="Group 14"/>
          <p:cNvGrpSpPr/>
          <p:nvPr/>
        </p:nvGrpSpPr>
        <p:grpSpPr>
          <a:xfrm>
            <a:off x="5331375" y="3960000"/>
            <a:ext cx="3384000" cy="1872000"/>
            <a:chOff x="4460466" y="3889636"/>
            <a:chExt cx="4433980" cy="2501667"/>
          </a:xfrm>
        </p:grpSpPr>
        <p:sp>
          <p:nvSpPr>
            <p:cNvPr id="16" name="Oval 15"/>
            <p:cNvSpPr/>
            <p:nvPr/>
          </p:nvSpPr>
          <p:spPr>
            <a:xfrm>
              <a:off x="4460466" y="3889636"/>
              <a:ext cx="4433980" cy="2501667"/>
            </a:xfrm>
            <a:prstGeom prst="ellipse">
              <a:avLst/>
            </a:prstGeom>
            <a:solidFill>
              <a:schemeClr val="bg2">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p>
          </p:txBody>
        </p:sp>
        <p:sp>
          <p:nvSpPr>
            <p:cNvPr id="17" name="Oval 16"/>
            <p:cNvSpPr/>
            <p:nvPr/>
          </p:nvSpPr>
          <p:spPr>
            <a:xfrm>
              <a:off x="5023812" y="4031089"/>
              <a:ext cx="3307289" cy="1865984"/>
            </a:xfrm>
            <a:prstGeom prst="ellipse">
              <a:avLst/>
            </a:prstGeom>
            <a:solidFill>
              <a:schemeClr val="accent1">
                <a:lumMod val="75000"/>
                <a:lumOff val="2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18" name="Oval 17"/>
            <p:cNvSpPr/>
            <p:nvPr/>
          </p:nvSpPr>
          <p:spPr>
            <a:xfrm>
              <a:off x="5640984" y="4218352"/>
              <a:ext cx="2072944" cy="1195078"/>
            </a:xfrm>
            <a:prstGeom prst="ellipse">
              <a:avLst/>
            </a:prstGeom>
            <a:solidFill>
              <a:schemeClr val="bg2">
                <a:lumMod val="7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19" name="Oval 18"/>
            <p:cNvSpPr/>
            <p:nvPr/>
          </p:nvSpPr>
          <p:spPr>
            <a:xfrm>
              <a:off x="6225186" y="4486718"/>
              <a:ext cx="976850" cy="47736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600" b="1" dirty="0" smtClean="0">
                  <a:solidFill>
                    <a:schemeClr val="tx1"/>
                  </a:solidFill>
                  <a:latin typeface="Lucida Sans"/>
                </a:rPr>
                <a:t>Vulnerability</a:t>
              </a:r>
              <a:endParaRPr lang="en-US" sz="600" b="1" dirty="0">
                <a:solidFill>
                  <a:schemeClr val="tx1"/>
                </a:solidFill>
                <a:latin typeface="Lucida Sans"/>
              </a:endParaRPr>
            </a:p>
          </p:txBody>
        </p:sp>
        <p:sp>
          <p:nvSpPr>
            <p:cNvPr id="20" name="TextBox 19"/>
            <p:cNvSpPr txBox="1"/>
            <p:nvPr/>
          </p:nvSpPr>
          <p:spPr>
            <a:xfrm>
              <a:off x="6521003" y="4955804"/>
              <a:ext cx="312906" cy="369332"/>
            </a:xfrm>
            <a:prstGeom prst="rect">
              <a:avLst/>
            </a:prstGeom>
            <a:noFill/>
          </p:spPr>
          <p:txBody>
            <a:bodyPr wrap="none" rtlCol="0">
              <a:spAutoFit/>
            </a:bodyPr>
            <a:lstStyle/>
            <a:p>
              <a:r>
                <a:rPr lang="en-GB" dirty="0" smtClean="0"/>
                <a:t>1</a:t>
              </a:r>
              <a:endParaRPr lang="en-GB" dirty="0"/>
            </a:p>
          </p:txBody>
        </p:sp>
        <p:sp>
          <p:nvSpPr>
            <p:cNvPr id="21" name="TextBox 20"/>
            <p:cNvSpPr txBox="1"/>
            <p:nvPr/>
          </p:nvSpPr>
          <p:spPr>
            <a:xfrm>
              <a:off x="6521003" y="5469248"/>
              <a:ext cx="312906" cy="369332"/>
            </a:xfrm>
            <a:prstGeom prst="rect">
              <a:avLst/>
            </a:prstGeom>
            <a:noFill/>
          </p:spPr>
          <p:txBody>
            <a:bodyPr wrap="none" rtlCol="0">
              <a:spAutoFit/>
            </a:bodyPr>
            <a:lstStyle/>
            <a:p>
              <a:r>
                <a:rPr lang="en-GB" dirty="0" smtClean="0"/>
                <a:t>2</a:t>
              </a:r>
              <a:endParaRPr lang="en-GB" dirty="0"/>
            </a:p>
          </p:txBody>
        </p:sp>
        <p:sp>
          <p:nvSpPr>
            <p:cNvPr id="22" name="TextBox 21"/>
            <p:cNvSpPr txBox="1"/>
            <p:nvPr/>
          </p:nvSpPr>
          <p:spPr>
            <a:xfrm>
              <a:off x="6521003" y="5902675"/>
              <a:ext cx="312906" cy="369332"/>
            </a:xfrm>
            <a:prstGeom prst="rect">
              <a:avLst/>
            </a:prstGeom>
            <a:noFill/>
          </p:spPr>
          <p:txBody>
            <a:bodyPr wrap="none" rtlCol="0">
              <a:spAutoFit/>
            </a:bodyPr>
            <a:lstStyle/>
            <a:p>
              <a:r>
                <a:rPr lang="en-GB" smtClean="0"/>
                <a:t>3</a:t>
              </a:r>
              <a:endParaRPr lang="en-GB"/>
            </a:p>
          </p:txBody>
        </p:sp>
      </p:grpSp>
    </p:spTree>
    <p:extLst>
      <p:ext uri="{BB962C8B-B14F-4D97-AF65-F5344CB8AC3E}">
        <p14:creationId xmlns:p14="http://schemas.microsoft.com/office/powerpoint/2010/main" val="410491520"/>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Tertiary Information Source</a:t>
            </a:r>
          </a:p>
        </p:txBody>
      </p:sp>
      <p:sp>
        <p:nvSpPr>
          <p:cNvPr id="3" name="Text Placeholder 2"/>
          <p:cNvSpPr>
            <a:spLocks noGrp="1"/>
          </p:cNvSpPr>
          <p:nvPr>
            <p:ph type="body" sz="quarter" idx="10"/>
          </p:nvPr>
        </p:nvSpPr>
        <p:spPr/>
        <p:txBody>
          <a:bodyPr/>
          <a:lstStyle/>
          <a:p>
            <a:pPr indent="-342900">
              <a:buSzTx/>
              <a:defRPr/>
            </a:pPr>
            <a:r>
              <a:rPr lang="en-US" sz="2400" dirty="0"/>
              <a:t>A tertiary information source is a report that synthesizes data from secondary </a:t>
            </a:r>
            <a:r>
              <a:rPr lang="en-US" sz="2400" dirty="0" smtClean="0"/>
              <a:t>sources or </a:t>
            </a:r>
            <a:r>
              <a:rPr lang="en-US" sz="2400" dirty="0"/>
              <a:t>from your own analysis of similar incidents or vulnerabilities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2700000"/>
            <a:ext cx="4464000" cy="2973371"/>
          </a:xfrm>
          <a:prstGeom prst="rect">
            <a:avLst/>
          </a:prstGeom>
        </p:spPr>
      </p:pic>
      <p:grpSp>
        <p:nvGrpSpPr>
          <p:cNvPr id="15" name="Group 14"/>
          <p:cNvGrpSpPr/>
          <p:nvPr/>
        </p:nvGrpSpPr>
        <p:grpSpPr>
          <a:xfrm>
            <a:off x="5302800" y="3960000"/>
            <a:ext cx="3384000" cy="1872000"/>
            <a:chOff x="4460466" y="3889636"/>
            <a:chExt cx="4433980" cy="2501667"/>
          </a:xfrm>
        </p:grpSpPr>
        <p:sp>
          <p:nvSpPr>
            <p:cNvPr id="16" name="Oval 15"/>
            <p:cNvSpPr/>
            <p:nvPr/>
          </p:nvSpPr>
          <p:spPr>
            <a:xfrm>
              <a:off x="4460466" y="3889636"/>
              <a:ext cx="4433980" cy="2501667"/>
            </a:xfrm>
            <a:prstGeom prst="ellipse">
              <a:avLst/>
            </a:prstGeom>
            <a:solidFill>
              <a:schemeClr val="accent5">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p>
          </p:txBody>
        </p:sp>
        <p:sp>
          <p:nvSpPr>
            <p:cNvPr id="17" name="Oval 16"/>
            <p:cNvSpPr/>
            <p:nvPr/>
          </p:nvSpPr>
          <p:spPr>
            <a:xfrm>
              <a:off x="5023812" y="4031089"/>
              <a:ext cx="3307289" cy="1865984"/>
            </a:xfrm>
            <a:prstGeom prst="ellipse">
              <a:avLst/>
            </a:prstGeom>
            <a:solidFill>
              <a:schemeClr val="bg1">
                <a:lumMod val="7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18" name="Oval 17"/>
            <p:cNvSpPr/>
            <p:nvPr/>
          </p:nvSpPr>
          <p:spPr>
            <a:xfrm>
              <a:off x="5640984" y="4218352"/>
              <a:ext cx="2072944" cy="1195078"/>
            </a:xfrm>
            <a:prstGeom prst="ellipse">
              <a:avLst/>
            </a:prstGeom>
            <a:solidFill>
              <a:schemeClr val="bg1">
                <a:lumMod val="7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19" name="Oval 18"/>
            <p:cNvSpPr/>
            <p:nvPr/>
          </p:nvSpPr>
          <p:spPr>
            <a:xfrm>
              <a:off x="6225186" y="4486718"/>
              <a:ext cx="976850" cy="47736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600" b="1" dirty="0" smtClean="0">
                  <a:solidFill>
                    <a:schemeClr val="tx1"/>
                  </a:solidFill>
                  <a:latin typeface="Lucida Sans"/>
                </a:rPr>
                <a:t>Vulnerability</a:t>
              </a:r>
              <a:endParaRPr lang="en-US" sz="600" b="1" dirty="0">
                <a:solidFill>
                  <a:schemeClr val="tx1"/>
                </a:solidFill>
                <a:latin typeface="Lucida Sans"/>
              </a:endParaRPr>
            </a:p>
          </p:txBody>
        </p:sp>
        <p:sp>
          <p:nvSpPr>
            <p:cNvPr id="20" name="TextBox 19"/>
            <p:cNvSpPr txBox="1"/>
            <p:nvPr/>
          </p:nvSpPr>
          <p:spPr>
            <a:xfrm>
              <a:off x="6521003" y="4955804"/>
              <a:ext cx="312906" cy="369332"/>
            </a:xfrm>
            <a:prstGeom prst="rect">
              <a:avLst/>
            </a:prstGeom>
            <a:noFill/>
          </p:spPr>
          <p:txBody>
            <a:bodyPr wrap="none" rtlCol="0">
              <a:spAutoFit/>
            </a:bodyPr>
            <a:lstStyle/>
            <a:p>
              <a:r>
                <a:rPr lang="en-GB" dirty="0" smtClean="0"/>
                <a:t>1</a:t>
              </a:r>
              <a:endParaRPr lang="en-GB" dirty="0"/>
            </a:p>
          </p:txBody>
        </p:sp>
        <p:sp>
          <p:nvSpPr>
            <p:cNvPr id="21" name="TextBox 20"/>
            <p:cNvSpPr txBox="1"/>
            <p:nvPr/>
          </p:nvSpPr>
          <p:spPr>
            <a:xfrm>
              <a:off x="6521003" y="5469248"/>
              <a:ext cx="312906" cy="369332"/>
            </a:xfrm>
            <a:prstGeom prst="rect">
              <a:avLst/>
            </a:prstGeom>
            <a:noFill/>
          </p:spPr>
          <p:txBody>
            <a:bodyPr wrap="none" rtlCol="0">
              <a:spAutoFit/>
            </a:bodyPr>
            <a:lstStyle/>
            <a:p>
              <a:r>
                <a:rPr lang="en-GB" dirty="0" smtClean="0"/>
                <a:t>2</a:t>
              </a:r>
              <a:endParaRPr lang="en-GB" dirty="0"/>
            </a:p>
          </p:txBody>
        </p:sp>
        <p:sp>
          <p:nvSpPr>
            <p:cNvPr id="22" name="TextBox 21"/>
            <p:cNvSpPr txBox="1"/>
            <p:nvPr/>
          </p:nvSpPr>
          <p:spPr>
            <a:xfrm>
              <a:off x="6521003" y="5902675"/>
              <a:ext cx="312906" cy="369332"/>
            </a:xfrm>
            <a:prstGeom prst="rect">
              <a:avLst/>
            </a:prstGeom>
            <a:noFill/>
          </p:spPr>
          <p:txBody>
            <a:bodyPr wrap="none" rtlCol="0">
              <a:spAutoFit/>
            </a:bodyPr>
            <a:lstStyle/>
            <a:p>
              <a:r>
                <a:rPr lang="en-GB" smtClean="0"/>
                <a:t>3</a:t>
              </a:r>
              <a:endParaRPr lang="en-GB"/>
            </a:p>
          </p:txBody>
        </p:sp>
      </p:grpSp>
    </p:spTree>
    <p:extLst>
      <p:ext uri="{BB962C8B-B14F-4D97-AF65-F5344CB8AC3E}">
        <p14:creationId xmlns:p14="http://schemas.microsoft.com/office/powerpoint/2010/main" val="3482464018"/>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Table 28"/>
          <p:cNvGraphicFramePr>
            <a:graphicFrameLocks noGrp="1"/>
          </p:cNvGraphicFramePr>
          <p:nvPr>
            <p:extLst>
              <p:ext uri="{D42A27DB-BD31-4B8C-83A1-F6EECF244321}">
                <p14:modId xmlns:p14="http://schemas.microsoft.com/office/powerpoint/2010/main" val="1975995278"/>
              </p:ext>
            </p:extLst>
          </p:nvPr>
        </p:nvGraphicFramePr>
        <p:xfrm>
          <a:off x="817253" y="1228072"/>
          <a:ext cx="7509494" cy="1188720"/>
        </p:xfrm>
        <a:graphic>
          <a:graphicData uri="http://schemas.openxmlformats.org/drawingml/2006/table">
            <a:tbl>
              <a:tblPr firstRow="1" bandRow="1">
                <a:tableStyleId>{2D5ABB26-0587-4C30-8999-92F81FD0307C}</a:tableStyleId>
              </a:tblPr>
              <a:tblGrid>
                <a:gridCol w="2799471"/>
                <a:gridCol w="4710023"/>
              </a:tblGrid>
              <a:tr h="944124">
                <a:tc>
                  <a:txBody>
                    <a:bodyPr/>
                    <a:lstStyle/>
                    <a:p>
                      <a:r>
                        <a:rPr lang="en-US" dirty="0" smtClean="0">
                          <a:solidFill>
                            <a:schemeClr val="bg1"/>
                          </a:solidFill>
                          <a:latin typeface="Lucida Sans" panose="020B0602030504020204" pitchFamily="34" charset="0"/>
                        </a:rPr>
                        <a:t>Vulnerability</a:t>
                      </a:r>
                      <a:endParaRPr lang="en-US" dirty="0">
                        <a:solidFill>
                          <a:schemeClr val="bg1"/>
                        </a:solidFill>
                        <a:latin typeface="Lucida Sans" panose="020B0602030504020204" pitchFamily="34" charset="0"/>
                      </a:endParaRPr>
                    </a:p>
                  </a:txBody>
                  <a:tcPr>
                    <a:solidFill>
                      <a:srgbClr val="FFC000"/>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latin typeface="Lucida Sans"/>
                        </a:rPr>
                        <a:t>One of your users finds a URL that asks for a login and password and sends the suspicious email to the CSIRT immediately </a:t>
                      </a:r>
                    </a:p>
                  </a:txBody>
                  <a:tcPr>
                    <a:solidFill>
                      <a:srgbClr val="FFC000"/>
                    </a:solidFill>
                  </a:tcPr>
                </a:tc>
              </a:tr>
            </a:tbl>
          </a:graphicData>
        </a:graphic>
      </p:graphicFrame>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Information Sources in Use</a:t>
            </a:r>
            <a:endParaRPr lang="en-US" dirty="0"/>
          </a:p>
        </p:txBody>
      </p:sp>
      <p:grpSp>
        <p:nvGrpSpPr>
          <p:cNvPr id="17" name="Group 16"/>
          <p:cNvGrpSpPr/>
          <p:nvPr/>
        </p:nvGrpSpPr>
        <p:grpSpPr>
          <a:xfrm>
            <a:off x="1004551" y="2174107"/>
            <a:ext cx="3384000" cy="1872000"/>
            <a:chOff x="4460466" y="3889636"/>
            <a:chExt cx="4433980" cy="2501667"/>
          </a:xfrm>
        </p:grpSpPr>
        <p:sp>
          <p:nvSpPr>
            <p:cNvPr id="18" name="Oval 17"/>
            <p:cNvSpPr/>
            <p:nvPr/>
          </p:nvSpPr>
          <p:spPr>
            <a:xfrm>
              <a:off x="4460466" y="3889636"/>
              <a:ext cx="4433980" cy="2501667"/>
            </a:xfrm>
            <a:prstGeom prst="ellipse">
              <a:avLst/>
            </a:prstGeom>
            <a:solidFill>
              <a:schemeClr val="accent5">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p>
          </p:txBody>
        </p:sp>
        <p:sp>
          <p:nvSpPr>
            <p:cNvPr id="19" name="Oval 18"/>
            <p:cNvSpPr/>
            <p:nvPr/>
          </p:nvSpPr>
          <p:spPr>
            <a:xfrm>
              <a:off x="5023812" y="4031089"/>
              <a:ext cx="3307289" cy="1865984"/>
            </a:xfrm>
            <a:prstGeom prst="ellipse">
              <a:avLst/>
            </a:prstGeom>
            <a:solidFill>
              <a:schemeClr val="accent1">
                <a:lumMod val="75000"/>
                <a:lumOff val="2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20" name="Oval 19"/>
            <p:cNvSpPr/>
            <p:nvPr/>
          </p:nvSpPr>
          <p:spPr>
            <a:xfrm>
              <a:off x="5640984" y="4218352"/>
              <a:ext cx="2072944" cy="1195078"/>
            </a:xfrm>
            <a:prstGeom prst="ellipse">
              <a:avLst/>
            </a:prstGeom>
            <a:solidFill>
              <a:srgbClr val="92D050"/>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21" name="Oval 20"/>
            <p:cNvSpPr/>
            <p:nvPr/>
          </p:nvSpPr>
          <p:spPr>
            <a:xfrm>
              <a:off x="6225186" y="4486718"/>
              <a:ext cx="976850" cy="47736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600" b="1" dirty="0" smtClean="0">
                  <a:solidFill>
                    <a:schemeClr val="tx1"/>
                  </a:solidFill>
                  <a:latin typeface="Lucida Sans"/>
                </a:rPr>
                <a:t>Vulnerability</a:t>
              </a:r>
              <a:endParaRPr lang="en-US" sz="600" b="1" dirty="0">
                <a:solidFill>
                  <a:schemeClr val="tx1"/>
                </a:solidFill>
                <a:latin typeface="Lucida Sans"/>
              </a:endParaRPr>
            </a:p>
          </p:txBody>
        </p:sp>
      </p:grpSp>
    </p:spTree>
    <p:extLst>
      <p:ext uri="{BB962C8B-B14F-4D97-AF65-F5344CB8AC3E}">
        <p14:creationId xmlns:p14="http://schemas.microsoft.com/office/powerpoint/2010/main" val="1480112069"/>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_Training_template" id="{CE3E207B-E7BA-F14D-B327-E93D60FF2987}" vid="{330588A5-0013-5346-939E-D43330785BD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FIRST_Training_template</Template>
  <TotalTime>25858</TotalTime>
  <Words>4483</Words>
  <Application>Microsoft Macintosh PowerPoint</Application>
  <PresentationFormat>On-screen Show (4:3)</PresentationFormat>
  <Paragraphs>505</Paragraphs>
  <Slides>41</Slides>
  <Notes>38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Aharoni</vt:lpstr>
      <vt:lpstr>Calibri</vt:lpstr>
      <vt:lpstr>Lucida Sans</vt:lpstr>
      <vt:lpstr>Mangal</vt:lpstr>
      <vt:lpstr>ＭＳ Ｐゴシック</vt:lpstr>
      <vt:lpstr>Wingdings</vt:lpstr>
      <vt:lpstr>Arial</vt:lpstr>
      <vt:lpstr>Custom Design</vt:lpstr>
      <vt:lpstr>Module 4  Working with  Information Sources</vt:lpstr>
      <vt:lpstr>Copyright</vt:lpstr>
      <vt:lpstr>Agenda</vt:lpstr>
      <vt:lpstr>Section 1:  Categorizing Information Sources</vt:lpstr>
      <vt:lpstr>Information Sources and Types</vt:lpstr>
      <vt:lpstr>Primary Information Source</vt:lpstr>
      <vt:lpstr>Secondary Information Source</vt:lpstr>
      <vt:lpstr>Tertiary Information Source</vt:lpstr>
      <vt:lpstr>Information Sources in Use</vt:lpstr>
      <vt:lpstr>Information Sources in Use</vt:lpstr>
      <vt:lpstr>Information Sources in Use</vt:lpstr>
      <vt:lpstr>Information Sources in Use</vt:lpstr>
      <vt:lpstr>Phishing Example</vt:lpstr>
      <vt:lpstr>Phishing Example: Primary Information</vt:lpstr>
      <vt:lpstr>Phishing Example: Secondary Information</vt:lpstr>
      <vt:lpstr>Phishing Example: Tertiary Information</vt:lpstr>
      <vt:lpstr>Circle of Information</vt:lpstr>
      <vt:lpstr>Learning Check</vt:lpstr>
      <vt:lpstr>PowerPoint Presentation</vt:lpstr>
      <vt:lpstr>Section 2:  Types of Information</vt:lpstr>
      <vt:lpstr>Types of Information </vt:lpstr>
      <vt:lpstr>Open-Source Intelligence</vt:lpstr>
      <vt:lpstr>Proprietary Intelligence</vt:lpstr>
      <vt:lpstr>Learning Check</vt:lpstr>
      <vt:lpstr>PowerPoint Presentation</vt:lpstr>
      <vt:lpstr>Section 3:  Information Gathering Process</vt:lpstr>
      <vt:lpstr>Information Gathering Process</vt:lpstr>
      <vt:lpstr>Information Gathering Process</vt:lpstr>
      <vt:lpstr>Gathering and Handling Information</vt:lpstr>
      <vt:lpstr>Gathering and Handling Information: Proactive</vt:lpstr>
      <vt:lpstr>Gathering and Handling Information:  Reactive</vt:lpstr>
      <vt:lpstr>Information Gathering Process</vt:lpstr>
      <vt:lpstr>Verifying and Scoring  Collected Information</vt:lpstr>
      <vt:lpstr>Information Gathering Process</vt:lpstr>
      <vt:lpstr>Saving Information for Analysis</vt:lpstr>
      <vt:lpstr>Information Gathering Process</vt:lpstr>
      <vt:lpstr>Importance of Sharing Information</vt:lpstr>
      <vt:lpstr>Establishing and Maintaining  Sharing Relationships</vt:lpstr>
      <vt:lpstr>Learning Check</vt:lpstr>
      <vt:lpstr>PowerPoint Presentation</vt:lpstr>
      <vt:lpstr>PowerPoint Presentation</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FIRST.org Course Module 5</dc:title>
  <dc:creator>Alan Reade</dc:creator>
  <cp:lastModifiedBy>Serge Droz</cp:lastModifiedBy>
  <cp:revision>478</cp:revision>
  <dcterms:created xsi:type="dcterms:W3CDTF">2008-12-23T18:42:52Z</dcterms:created>
  <dcterms:modified xsi:type="dcterms:W3CDTF">2017-05-07T12:31:32Z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