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notesMasterIdLst>
    <p:notesMasterId r:id="rId19"/>
  </p:notesMasterIdLst>
  <p:handoutMasterIdLst>
    <p:handoutMasterId r:id="rId20"/>
  </p:handoutMasterIdLst>
  <p:sldIdLst>
    <p:sldId id="295" r:id="rId2"/>
    <p:sldId id="327" r:id="rId3"/>
    <p:sldId id="297" r:id="rId4"/>
    <p:sldId id="298" r:id="rId5"/>
    <p:sldId id="316" r:id="rId6"/>
    <p:sldId id="317" r:id="rId7"/>
    <p:sldId id="318" r:id="rId8"/>
    <p:sldId id="319" r:id="rId9"/>
    <p:sldId id="320" r:id="rId10"/>
    <p:sldId id="321" r:id="rId11"/>
    <p:sldId id="322" r:id="rId12"/>
    <p:sldId id="323" r:id="rId13"/>
    <p:sldId id="324" r:id="rId14"/>
    <p:sldId id="325" r:id="rId15"/>
    <p:sldId id="312" r:id="rId16"/>
    <p:sldId id="328" r:id="rId17"/>
    <p:sldId id="314" r:id="rId18"/>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312F"/>
    <a:srgbClr val="022052"/>
    <a:srgbClr val="FFFF00"/>
    <a:srgbClr val="EB8325"/>
    <a:srgbClr val="E97A15"/>
    <a:srgbClr val="D36E13"/>
    <a:srgbClr val="D18915"/>
    <a:srgbClr val="E39517"/>
    <a:srgbClr val="FA7D00"/>
    <a:srgbClr val="FF86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69" autoAdjust="0"/>
    <p:restoredTop sz="59149" autoAdjust="0"/>
  </p:normalViewPr>
  <p:slideViewPr>
    <p:cSldViewPr snapToGrid="0">
      <p:cViewPr varScale="1">
        <p:scale>
          <a:sx n="77" d="100"/>
          <a:sy n="77" d="100"/>
        </p:scale>
        <p:origin x="2208"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01" d="100"/>
          <a:sy n="101" d="100"/>
        </p:scale>
        <p:origin x="2960" y="192"/>
      </p:cViewPr>
      <p:guideLst>
        <p:guide orient="horz" pos="2928"/>
        <p:guide pos="2160"/>
      </p:guideLst>
    </p:cSldViewPr>
  </p:notesViewPr>
  <p:gridSpacing cx="91439" cy="91439"/>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E8C45910-C760-4F07-BB60-B114AA3243E3}" type="datetimeFigureOut">
              <a:rPr lang="en-US" smtClean="0"/>
              <a:t>5/7/17</a:t>
            </a:fld>
            <a:endParaRPr lang="en-US" dirty="0"/>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F2B4DD0A-D2FE-405E-B328-67B8AEA59707}" type="slidenum">
              <a:rPr lang="en-US" smtClean="0"/>
              <a:t>‹#›</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70000" cy="635000"/>
          </a:xfrm>
          <a:prstGeom prst="rect">
            <a:avLst/>
          </a:prstGeom>
        </p:spPr>
      </p:pic>
    </p:spTree>
    <p:extLst>
      <p:ext uri="{BB962C8B-B14F-4D97-AF65-F5344CB8AC3E}">
        <p14:creationId xmlns:p14="http://schemas.microsoft.com/office/powerpoint/2010/main" val="38464483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81892EE4-E14D-4FAA-B9C1-98613337A36C}" type="datetime1">
              <a:rPr lang="en-US" altLang="en-US"/>
              <a:pPr>
                <a:defRPr/>
              </a:pPr>
              <a:t>5/7/17</a:t>
            </a:fld>
            <a:endParaRPr lang="en-US" altLang="en-US" dirty="0"/>
          </a:p>
        </p:txBody>
      </p:sp>
      <p:sp>
        <p:nvSpPr>
          <p:cNvPr id="4100" name="Rectangle 4"/>
          <p:cNvSpPr>
            <a:spLocks noGrp="1" noRot="1" noChangeAspect="1" noChangeArrowheads="1" noTextEdit="1"/>
          </p:cNvSpPr>
          <p:nvPr>
            <p:ph type="sldImg" idx="2"/>
          </p:nvPr>
        </p:nvSpPr>
        <p:spPr bwMode="auto">
          <a:xfrm>
            <a:off x="914400" y="554038"/>
            <a:ext cx="5029200" cy="3771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14400" y="4415790"/>
            <a:ext cx="502920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r>
              <a:rPr lang="en-GB" dirty="0" smtClean="0"/>
              <a:t>© FIRST Inc. </a:t>
            </a:r>
            <a:r>
              <a:rPr lang="mr-IN" dirty="0" smtClean="0"/>
              <a:t>(CC BY-NC-SA 4.0)</a:t>
            </a:r>
            <a:r>
              <a:rPr lang="en-US" dirty="0" smtClean="0"/>
              <a:t> </a:t>
            </a:r>
            <a:endParaRPr lang="en-GB" dirty="0"/>
          </a:p>
        </p:txBody>
      </p:sp>
      <p:sp>
        <p:nvSpPr>
          <p:cNvPr id="2355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Lab for Module 5: Incident Coordination:</a:t>
            </a:r>
            <a:r>
              <a:rPr lang="en-US" altLang="en-US" sz="1000" b="0" i="1" dirty="0" smtClean="0">
                <a:latin typeface="Lucida Sans"/>
                <a:cs typeface="Arial" charset="0"/>
              </a:rPr>
              <a:t> 0 minutes</a:t>
            </a: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a:t>
            </a:r>
            <a:r>
              <a:rPr lang="en-US" altLang="en-US" sz="1000" b="0" baseline="0" dirty="0" smtClean="0">
                <a:latin typeface="Lucida Sans"/>
                <a:cs typeface="Arial" charset="0"/>
              </a:rPr>
              <a:t> that we have reviewed the steps in incident coordination, you will get a chance to apply incident coordination principles to three scenarios. </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Approximate time for Lab:</a:t>
            </a:r>
            <a:r>
              <a:rPr lang="en-US" altLang="en-US" sz="1000" i="1" dirty="0" smtClean="0">
                <a:latin typeface="Lucida Sans"/>
                <a:cs typeface="Arial" charset="0"/>
              </a:rPr>
              <a:t> </a:t>
            </a:r>
            <a:r>
              <a:rPr lang="en-US" sz="1000" i="1" dirty="0" smtClean="0">
                <a:latin typeface="Lucida Sans"/>
                <a:ea typeface="ＭＳ Ｐゴシック" pitchFamily="34" charset="-128"/>
                <a:cs typeface="Arial" charset="0"/>
              </a:rPr>
              <a:t>60 to</a:t>
            </a:r>
            <a:r>
              <a:rPr lang="en-US" sz="1000" i="1" baseline="0" dirty="0" smtClean="0">
                <a:latin typeface="Lucida Sans"/>
                <a:ea typeface="ＭＳ Ｐゴシック" pitchFamily="34" charset="-128"/>
                <a:cs typeface="Arial" charset="0"/>
              </a:rPr>
              <a:t> 80 minutes</a:t>
            </a:r>
            <a:endParaRPr lang="en-US" altLang="en-US" sz="1000" b="0" i="1" baseline="0" dirty="0" smtClean="0">
              <a:latin typeface="Lucida Sans"/>
              <a:cs typeface="Arial" charset="0"/>
            </a:endParaRPr>
          </a:p>
          <a:p>
            <a:pPr eaLnBrk="1" hangingPunct="1"/>
            <a:endParaRPr lang="en-US" altLang="en-US" sz="1000" b="0" baseline="0" dirty="0" smtClean="0">
              <a:latin typeface="Lucida Sans"/>
              <a:cs typeface="Arial" charset="0"/>
            </a:endParaRPr>
          </a:p>
        </p:txBody>
      </p:sp>
      <p:sp>
        <p:nvSpPr>
          <p:cNvPr id="14"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15"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a:t>
            </a:fld>
            <a:endParaRPr lang="en-US" altLang="en-US" sz="800" dirty="0">
              <a:latin typeface="Lucida Sans"/>
            </a:endParaRPr>
          </a:p>
        </p:txBody>
      </p:sp>
    </p:spTree>
    <p:extLst>
      <p:ext uri="{BB962C8B-B14F-4D97-AF65-F5344CB8AC3E}">
        <p14:creationId xmlns:p14="http://schemas.microsoft.com/office/powerpoint/2010/main" val="2113928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Scenario 3: News Item: </a:t>
            </a:r>
            <a:r>
              <a:rPr lang="en-US" sz="1000" i="1" dirty="0" smtClean="0">
                <a:latin typeface="Lucida Sans"/>
              </a:rPr>
              <a:t>1 minute</a:t>
            </a:r>
          </a:p>
          <a:p>
            <a:endParaRPr lang="en-US" sz="1000" dirty="0" smtClean="0">
              <a:effectLst/>
              <a:latin typeface="Lucida Sans"/>
              <a:ea typeface="+mn-ea"/>
              <a:cs typeface="+mn-cs"/>
              <a:sym typeface="Avenir Roman"/>
            </a:endParaRPr>
          </a:p>
          <a:p>
            <a:pPr lvl="0"/>
            <a:r>
              <a:rPr lang="en-US" sz="1000" b="1" dirty="0" smtClean="0">
                <a:latin typeface="Lucida Sans"/>
              </a:rPr>
              <a:t>Say: </a:t>
            </a:r>
            <a:r>
              <a:rPr lang="en-US" sz="1000" dirty="0" smtClean="0">
                <a:latin typeface="Lucida Sans"/>
              </a:rPr>
              <a:t>Now let’s look at another scenario,</a:t>
            </a:r>
            <a:r>
              <a:rPr lang="en-US" sz="1000" baseline="0" dirty="0" smtClean="0">
                <a:latin typeface="Lucida Sans"/>
              </a:rPr>
              <a:t> starting with another </a:t>
            </a:r>
            <a:r>
              <a:rPr lang="en-US" sz="1000" dirty="0" smtClean="0">
                <a:latin typeface="Lucida Sans"/>
              </a:rPr>
              <a:t>news item:</a:t>
            </a:r>
            <a:r>
              <a:rPr lang="en-US" sz="1000" baseline="0" dirty="0" smtClean="0">
                <a:latin typeface="Lucida Sans"/>
              </a:rPr>
              <a:t> </a:t>
            </a:r>
            <a:r>
              <a:rPr lang="en-US" sz="1000" dirty="0" smtClean="0">
                <a:effectLst/>
                <a:latin typeface="Lucida Sans"/>
                <a:ea typeface="+mn-ea"/>
                <a:cs typeface="+mn-cs"/>
                <a:sym typeface="Avenir Roman"/>
              </a:rPr>
              <a:t>The attack is attributed to a neighboring country.</a:t>
            </a:r>
          </a:p>
          <a:p>
            <a:endParaRPr lang="en-US" sz="1000" dirty="0">
              <a:latin typeface="Lucida Sans"/>
            </a:endParaRPr>
          </a:p>
        </p:txBody>
      </p:sp>
      <p:sp>
        <p:nvSpPr>
          <p:cNvPr id="4"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5"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10</a:t>
            </a:fld>
            <a:endParaRPr lang="en-US" altLang="en-US" sz="800" dirty="0">
              <a:latin typeface="Lucida Sans"/>
            </a:endParaRPr>
          </a:p>
        </p:txBody>
      </p:sp>
    </p:spTree>
    <p:extLst>
      <p:ext uri="{BB962C8B-B14F-4D97-AF65-F5344CB8AC3E}">
        <p14:creationId xmlns:p14="http://schemas.microsoft.com/office/powerpoint/2010/main" val="1713426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54200" y="536575"/>
            <a:ext cx="3149600" cy="2363788"/>
          </a:xfrm>
        </p:spPr>
      </p:sp>
      <p:sp>
        <p:nvSpPr>
          <p:cNvPr id="3" name="Notes Placeholder 2"/>
          <p:cNvSpPr>
            <a:spLocks noGrp="1"/>
          </p:cNvSpPr>
          <p:nvPr>
            <p:ph type="body" idx="1"/>
          </p:nvPr>
        </p:nvSpPr>
        <p:spPr>
          <a:xfrm>
            <a:off x="372979" y="3164305"/>
            <a:ext cx="6112042" cy="5434865"/>
          </a:xfrm>
        </p:spPr>
        <p:txBody>
          <a:bodyPr/>
          <a:lstStyle/>
          <a:p>
            <a:pPr marL="0" marR="0" lvl="0" indent="0" algn="l" defTabSz="457200" rtl="0" eaLnBrk="0" fontAlgn="base" latinLnBrk="0" hangingPunct="0">
              <a:lnSpc>
                <a:spcPct val="100000"/>
              </a:lnSpc>
              <a:spcBef>
                <a:spcPts val="1200"/>
              </a:spcBef>
              <a:spcAft>
                <a:spcPct val="0"/>
              </a:spcAft>
              <a:buClrTx/>
              <a:buSzTx/>
              <a:buFont typeface="+mj-lt"/>
              <a:buNone/>
              <a:tabLst/>
              <a:defRPr/>
            </a:pPr>
            <a:r>
              <a:rPr lang="en-US" sz="800" b="1" dirty="0" smtClean="0">
                <a:latin typeface="Lucida Sans"/>
              </a:rPr>
              <a:t>Scenario 3: Questions: </a:t>
            </a:r>
            <a:r>
              <a:rPr lang="en-US" sz="800" b="0" i="1" dirty="0" smtClean="0">
                <a:latin typeface="Lucida Sans"/>
              </a:rPr>
              <a:t>9</a:t>
            </a:r>
            <a:r>
              <a:rPr lang="en-US" sz="800" i="1" dirty="0" smtClean="0">
                <a:latin typeface="Lucida Sans"/>
              </a:rPr>
              <a:t> minutes</a:t>
            </a:r>
          </a:p>
          <a:p>
            <a:pPr marL="0" marR="0" lvl="0" indent="0" algn="l" defTabSz="457200" rtl="0" eaLnBrk="0" fontAlgn="base" latinLnBrk="0" hangingPunct="0">
              <a:lnSpc>
                <a:spcPct val="100000"/>
              </a:lnSpc>
              <a:spcBef>
                <a:spcPts val="1200"/>
              </a:spcBef>
              <a:spcAft>
                <a:spcPct val="0"/>
              </a:spcAft>
              <a:buClrTx/>
              <a:buSzTx/>
              <a:buFont typeface="+mj-lt"/>
              <a:buNone/>
              <a:tabLst/>
              <a:defRPr/>
            </a:pPr>
            <a:r>
              <a:rPr lang="en-US" sz="800" b="1" i="0" dirty="0" smtClean="0">
                <a:latin typeface="Lucida Sans"/>
              </a:rPr>
              <a:t>Say:</a:t>
            </a:r>
            <a:r>
              <a:rPr lang="en-US" sz="800" b="1" i="0" baseline="0" dirty="0" smtClean="0">
                <a:latin typeface="Lucida Sans"/>
              </a:rPr>
              <a:t> </a:t>
            </a:r>
            <a:r>
              <a:rPr lang="en-US" sz="800" i="0" baseline="0" dirty="0" smtClean="0">
                <a:latin typeface="Lucida Sans"/>
              </a:rPr>
              <a:t>Now let’s walk through some more questions. </a:t>
            </a:r>
            <a:endParaRPr lang="en-US" sz="800" dirty="0" smtClean="0">
              <a:latin typeface="Lucida Sans"/>
            </a:endParaRPr>
          </a:p>
          <a:p>
            <a:pPr marL="457200" lvl="0" indent="-457200">
              <a:lnSpc>
                <a:spcPct val="100000"/>
              </a:lnSpc>
              <a:spcBef>
                <a:spcPts val="1200"/>
              </a:spcBef>
              <a:buFont typeface="+mj-lt"/>
              <a:buAutoNum type="arabicPeriod" startAt="13"/>
            </a:pPr>
            <a:r>
              <a:rPr lang="en-US" sz="800" b="0" dirty="0" smtClean="0">
                <a:latin typeface="Lucida Sans"/>
              </a:rPr>
              <a:t>Is this a conflict between countries, or a broader problem?</a:t>
            </a:r>
            <a:r>
              <a:rPr lang="en-US" sz="800" b="0" baseline="0" dirty="0" smtClean="0">
                <a:latin typeface="Lucida Sans"/>
              </a:rPr>
              <a:t> </a:t>
            </a:r>
            <a:br>
              <a:rPr lang="en-US" sz="800" b="0" baseline="0" dirty="0" smtClean="0">
                <a:latin typeface="Lucida Sans"/>
              </a:rPr>
            </a:br>
            <a:r>
              <a:rPr lang="en-US" sz="800" b="1" dirty="0" smtClean="0">
                <a:latin typeface="Lucida Sans"/>
              </a:rPr>
              <a:t>Wait for student responses then emphasize: </a:t>
            </a:r>
            <a:r>
              <a:rPr lang="en-US" sz="800" b="0" dirty="0" smtClean="0">
                <a:effectLst/>
                <a:latin typeface="Lucida Sans"/>
                <a:ea typeface="+mn-ea"/>
                <a:cs typeface="+mn-cs"/>
                <a:sym typeface="Avenir Roman"/>
              </a:rPr>
              <a:t>Depending on the scenario posed by each team, it could be handled as</a:t>
            </a:r>
            <a:r>
              <a:rPr lang="en-US" sz="800" b="0" baseline="0" dirty="0" smtClean="0">
                <a:effectLst/>
                <a:latin typeface="Lucida Sans"/>
                <a:ea typeface="+mn-ea"/>
                <a:cs typeface="+mn-cs"/>
                <a:sym typeface="Avenir Roman"/>
              </a:rPr>
              <a:t> either</a:t>
            </a:r>
            <a:r>
              <a:rPr lang="en-US" sz="800" b="0" dirty="0" smtClean="0">
                <a:effectLst/>
                <a:latin typeface="Lucida Sans"/>
                <a:ea typeface="+mn-ea"/>
                <a:cs typeface="+mn-cs"/>
                <a:sym typeface="Avenir Roman"/>
              </a:rPr>
              <a:t> </a:t>
            </a:r>
            <a:r>
              <a:rPr lang="is-IS" sz="800" b="0" dirty="0" smtClean="0">
                <a:effectLst/>
                <a:latin typeface="Lucida Sans"/>
                <a:ea typeface="+mn-ea"/>
                <a:cs typeface="+mn-cs"/>
                <a:sym typeface="Avenir Roman"/>
              </a:rPr>
              <a:t>a confined conflict or one</a:t>
            </a:r>
            <a:r>
              <a:rPr lang="is-IS" sz="800" b="0" baseline="0" dirty="0" smtClean="0">
                <a:effectLst/>
                <a:latin typeface="Lucida Sans"/>
                <a:ea typeface="+mn-ea"/>
                <a:cs typeface="+mn-cs"/>
                <a:sym typeface="Avenir Roman"/>
              </a:rPr>
              <a:t> that is more widespread</a:t>
            </a:r>
            <a:r>
              <a:rPr lang="is-IS" sz="800" b="0" dirty="0" smtClean="0">
                <a:effectLst/>
                <a:latin typeface="Lucida Sans"/>
                <a:ea typeface="+mn-ea"/>
                <a:cs typeface="+mn-cs"/>
                <a:sym typeface="Avenir Roman"/>
              </a:rPr>
              <a:t>.</a:t>
            </a:r>
            <a:endParaRPr lang="en-US" sz="800" dirty="0" smtClean="0">
              <a:effectLst/>
              <a:latin typeface="Lucida Sans"/>
              <a:ea typeface="+mn-ea"/>
              <a:cs typeface="+mn-cs"/>
              <a:sym typeface="Avenir Roman"/>
            </a:endParaRPr>
          </a:p>
          <a:p>
            <a:pPr marL="457200" lvl="0" indent="-457200">
              <a:lnSpc>
                <a:spcPct val="100000"/>
              </a:lnSpc>
              <a:spcBef>
                <a:spcPts val="1200"/>
              </a:spcBef>
              <a:buFont typeface="+mj-lt"/>
              <a:buAutoNum type="arabicPeriod" startAt="13"/>
            </a:pPr>
            <a:r>
              <a:rPr lang="en-US" sz="800" dirty="0" smtClean="0">
                <a:effectLst/>
                <a:latin typeface="Lucida Sans"/>
                <a:ea typeface="+mn-ea"/>
                <a:cs typeface="+mn-cs"/>
                <a:sym typeface="Avenir Roman"/>
              </a:rPr>
              <a:t>What questions should be raised? How can the CSIRT community and the FIRST organization help? </a:t>
            </a:r>
            <a:br>
              <a:rPr lang="en-US" sz="800" dirty="0" smtClean="0">
                <a:effectLst/>
                <a:latin typeface="Lucida Sans"/>
                <a:ea typeface="+mn-ea"/>
                <a:cs typeface="+mn-cs"/>
                <a:sym typeface="Avenir Roman"/>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In case it’s taken to international bodies, what support do we need from the international media? What should we report? If this is your first incident, remember that your partners at FIRST and other CSIRT organizations have a wealth of experience. If you have a lot of experience, make sure you share it with your cohorts. Make sure you research and verify all claims – don’t take input data for granted. </a:t>
            </a:r>
            <a:endParaRPr lang="et-EE" sz="800" dirty="0" smtClean="0">
              <a:latin typeface="Calibri" panose="020F0502020204030204" pitchFamily="34" charset="0"/>
            </a:endParaRPr>
          </a:p>
          <a:p>
            <a:pPr marL="457200" lvl="0" indent="-457200">
              <a:lnSpc>
                <a:spcPct val="100000"/>
              </a:lnSpc>
              <a:spcBef>
                <a:spcPts val="1200"/>
              </a:spcBef>
              <a:buFont typeface="+mj-lt"/>
              <a:buAutoNum type="arabicPeriod" startAt="13"/>
            </a:pPr>
            <a:r>
              <a:rPr lang="en-GB" sz="800" dirty="0" smtClean="0">
                <a:latin typeface="Lucida Sans"/>
              </a:rPr>
              <a:t>What could be the role of regional and international organizations? </a:t>
            </a:r>
            <a:br>
              <a:rPr lang="en-GB" sz="80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Regional and/or international organizations should take the role of facilitator and mediator in case of conflict between countries.</a:t>
            </a:r>
          </a:p>
          <a:p>
            <a:pPr marL="457200" lvl="0" indent="-457200">
              <a:lnSpc>
                <a:spcPct val="100000"/>
              </a:lnSpc>
              <a:spcBef>
                <a:spcPts val="1200"/>
              </a:spcBef>
              <a:buFont typeface="+mj-lt"/>
              <a:buAutoNum type="arabicPeriod" startAt="13"/>
            </a:pPr>
            <a:r>
              <a:rPr lang="en-GB" sz="800" dirty="0" smtClean="0">
                <a:latin typeface="Lucida Sans"/>
              </a:rPr>
              <a:t>What diplomatic measures should be taken? </a:t>
            </a:r>
            <a:br>
              <a:rPr lang="en-GB" sz="800" dirty="0" smtClean="0">
                <a:latin typeface="Lucida Sans"/>
              </a:rPr>
            </a:br>
            <a:r>
              <a:rPr lang="en-US" sz="800" b="1" dirty="0" smtClean="0">
                <a:latin typeface="Lucida Sans"/>
              </a:rPr>
              <a:t>Wait for student responses then emphasize: </a:t>
            </a:r>
            <a:r>
              <a:rPr lang="en-US" sz="800" dirty="0" smtClean="0">
                <a:effectLst/>
                <a:latin typeface="Lucida Sans"/>
              </a:rPr>
              <a:t>(a)</a:t>
            </a:r>
            <a:r>
              <a:rPr lang="en-US" sz="800" baseline="0" dirty="0" smtClean="0">
                <a:effectLst/>
                <a:latin typeface="Lucida Sans"/>
              </a:rPr>
              <a:t> </a:t>
            </a:r>
            <a:r>
              <a:rPr lang="en-US" sz="800" baseline="0" dirty="0" smtClean="0">
                <a:effectLst/>
                <a:latin typeface="Lucida Sans"/>
                <a:ea typeface="+mn-ea"/>
                <a:cs typeface="+mn-cs"/>
                <a:sym typeface="Avenir Roman"/>
              </a:rPr>
              <a:t>Conduct a p</a:t>
            </a:r>
            <a:r>
              <a:rPr lang="en-US" sz="800" dirty="0" smtClean="0">
                <a:effectLst/>
                <a:latin typeface="Lucida Sans"/>
                <a:ea typeface="+mn-ea"/>
                <a:cs typeface="+mn-cs"/>
                <a:sym typeface="Avenir Roman"/>
              </a:rPr>
              <a:t>reliminary analysis of the situation. (b) Apply actions to the country from where the attack was originated to investigate potential attackers. (c) Serve as a channel of communication between the parties.</a:t>
            </a:r>
          </a:p>
          <a:p>
            <a:pPr marL="457200" lvl="0" indent="-457200">
              <a:lnSpc>
                <a:spcPct val="100000"/>
              </a:lnSpc>
              <a:spcBef>
                <a:spcPts val="1200"/>
              </a:spcBef>
              <a:buFont typeface="+mj-lt"/>
              <a:buAutoNum type="arabicPeriod" startAt="13"/>
            </a:pPr>
            <a:r>
              <a:rPr lang="en-GB" sz="800" dirty="0" smtClean="0">
                <a:latin typeface="Lucida Sans"/>
              </a:rPr>
              <a:t>What kind of “criminals” are we dealing with and how do</a:t>
            </a:r>
            <a:r>
              <a:rPr lang="en-GB" sz="800" baseline="0" dirty="0" smtClean="0">
                <a:latin typeface="Lucida Sans"/>
              </a:rPr>
              <a:t> we </a:t>
            </a:r>
            <a:r>
              <a:rPr lang="en-GB" sz="800" dirty="0" smtClean="0">
                <a:latin typeface="Lucida Sans"/>
              </a:rPr>
              <a:t>handle them? </a:t>
            </a:r>
            <a:br>
              <a:rPr lang="en-GB" sz="80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Depending on the exact scenario detailed by each team they can be seen as differing entities. Each team should be able to justify their conclusion based on their detailed scenario. Examples are (a)</a:t>
            </a:r>
            <a:r>
              <a:rPr lang="en-US" sz="800" baseline="0" dirty="0" smtClean="0">
                <a:effectLst/>
                <a:latin typeface="Lucida Sans"/>
                <a:ea typeface="+mn-ea"/>
                <a:cs typeface="+mn-cs"/>
                <a:sym typeface="Avenir Roman"/>
              </a:rPr>
              <a:t> “hacktivists,” (b) terrorists, and (c) illegal groups.</a:t>
            </a:r>
            <a:endParaRPr lang="et-EE" sz="800" dirty="0" smtClean="0">
              <a:latin typeface="Calibri" panose="020F0502020204030204" pitchFamily="34" charset="0"/>
            </a:endParaRPr>
          </a:p>
          <a:p>
            <a:pPr marL="457200" lvl="0" indent="-457200">
              <a:lnSpc>
                <a:spcPct val="100000"/>
              </a:lnSpc>
              <a:spcBef>
                <a:spcPts val="1200"/>
              </a:spcBef>
              <a:buFont typeface="+mj-lt"/>
              <a:buAutoNum type="arabicPeriod" startAt="13"/>
            </a:pPr>
            <a:r>
              <a:rPr lang="en-US" sz="800" dirty="0" smtClean="0">
                <a:effectLst/>
                <a:latin typeface="Lucida Sans"/>
                <a:ea typeface="+mn-ea"/>
                <a:cs typeface="+mn-cs"/>
                <a:sym typeface="Avenir Roman"/>
              </a:rPr>
              <a:t>What is the best way to communicate with related businesses and the general public?</a:t>
            </a:r>
            <a:r>
              <a:rPr lang="en-US" sz="800" b="1" baseline="0" dirty="0" smtClean="0">
                <a:effectLst/>
                <a:latin typeface="Lucida Sans"/>
                <a:ea typeface="+mn-ea"/>
                <a:cs typeface="+mn-cs"/>
                <a:sym typeface="Avenir Roman"/>
              </a:rPr>
              <a:t> </a:t>
            </a:r>
            <a:br>
              <a:rPr lang="en-US" sz="800" b="1" baseline="0" dirty="0" smtClean="0">
                <a:effectLst/>
                <a:latin typeface="Lucida Sans"/>
                <a:ea typeface="+mn-ea"/>
                <a:cs typeface="+mn-cs"/>
                <a:sym typeface="Avenir Roman"/>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Communications to the public need careful consideration. Things to consider are: (a) Who should report to the general public? (b) What message should be given? (c) Should you give details of what is happening? Or just give general information? (d) Should you announce a timeframe for resolution? (e) Will you have a standardized message or will each agency report an individual version?</a:t>
            </a:r>
          </a:p>
          <a:p>
            <a:pPr marL="457200" lvl="0" indent="-457200">
              <a:lnSpc>
                <a:spcPct val="100000"/>
              </a:lnSpc>
              <a:spcBef>
                <a:spcPts val="1200"/>
              </a:spcBef>
              <a:buFont typeface="+mj-lt"/>
              <a:buAutoNum type="arabicPeriod" startAt="13"/>
            </a:pPr>
            <a:endParaRPr lang="et-EE" sz="800" dirty="0">
              <a:latin typeface="Calibri" panose="020F0502020204030204" pitchFamily="34" charset="0"/>
            </a:endParaRPr>
          </a:p>
        </p:txBody>
      </p:sp>
    </p:spTree>
    <p:extLst>
      <p:ext uri="{BB962C8B-B14F-4D97-AF65-F5344CB8AC3E}">
        <p14:creationId xmlns:p14="http://schemas.microsoft.com/office/powerpoint/2010/main" val="25747702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Scenario 4: News Item: </a:t>
            </a:r>
            <a:r>
              <a:rPr lang="en-US" sz="1000" i="1" dirty="0" smtClean="0">
                <a:latin typeface="Lucida Sans"/>
              </a:rPr>
              <a:t>1 minute</a:t>
            </a:r>
          </a:p>
          <a:p>
            <a:endParaRPr lang="en-US" sz="1000" i="1" baseline="0" dirty="0" smtClean="0">
              <a:latin typeface="Lucida Sans"/>
            </a:endParaRPr>
          </a:p>
          <a:p>
            <a:r>
              <a:rPr lang="en-US" sz="1000" b="1" dirty="0" smtClean="0">
                <a:latin typeface="Lucida Sans"/>
              </a:rPr>
              <a:t>Say: </a:t>
            </a:r>
            <a:r>
              <a:rPr lang="en-US" sz="1000" dirty="0" smtClean="0">
                <a:latin typeface="Lucida Sans"/>
              </a:rPr>
              <a:t>Now let’s look at yet another scenario,</a:t>
            </a:r>
            <a:r>
              <a:rPr lang="en-US" sz="1000" baseline="0" dirty="0" smtClean="0">
                <a:latin typeface="Lucida Sans"/>
              </a:rPr>
              <a:t> starting with another dire </a:t>
            </a:r>
            <a:r>
              <a:rPr lang="en-US" sz="1000" dirty="0" smtClean="0">
                <a:latin typeface="Lucida Sans"/>
              </a:rPr>
              <a:t>news item:</a:t>
            </a:r>
            <a:r>
              <a:rPr lang="en-US" sz="1000" baseline="0" dirty="0" smtClean="0">
                <a:latin typeface="Lucida Sans"/>
              </a:rPr>
              <a:t> Due to the ATC outage, a plane crashes, killing all on board. </a:t>
            </a:r>
            <a:endParaRPr lang="en-US" sz="1000" dirty="0">
              <a:latin typeface="Lucida Sans"/>
            </a:endParaRPr>
          </a:p>
        </p:txBody>
      </p:sp>
      <p:sp>
        <p:nvSpPr>
          <p:cNvPr id="4"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5"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12</a:t>
            </a:fld>
            <a:endParaRPr lang="en-US" altLang="en-US" sz="800" dirty="0">
              <a:latin typeface="Lucida Sans"/>
            </a:endParaRPr>
          </a:p>
        </p:txBody>
      </p:sp>
    </p:spTree>
    <p:extLst>
      <p:ext uri="{BB962C8B-B14F-4D97-AF65-F5344CB8AC3E}">
        <p14:creationId xmlns:p14="http://schemas.microsoft.com/office/powerpoint/2010/main" val="3531672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70075" y="452438"/>
            <a:ext cx="3117850" cy="2338387"/>
          </a:xfrm>
        </p:spPr>
      </p:sp>
      <p:sp>
        <p:nvSpPr>
          <p:cNvPr id="3" name="Notes Placeholder 2"/>
          <p:cNvSpPr>
            <a:spLocks noGrp="1"/>
          </p:cNvSpPr>
          <p:nvPr>
            <p:ph type="body" idx="1"/>
          </p:nvPr>
        </p:nvSpPr>
        <p:spPr>
          <a:xfrm>
            <a:off x="240632" y="2947737"/>
            <a:ext cx="6376736" cy="5651433"/>
          </a:xfrm>
        </p:spPr>
        <p:txBody>
          <a:bodyPr/>
          <a:lstStyle/>
          <a:p>
            <a:pPr marL="0" marR="0" lvl="0" indent="0" algn="l" defTabSz="457200" rtl="0" eaLnBrk="0" fontAlgn="base" latinLnBrk="0" hangingPunct="0">
              <a:lnSpc>
                <a:spcPct val="100000"/>
              </a:lnSpc>
              <a:spcBef>
                <a:spcPts val="1200"/>
              </a:spcBef>
              <a:spcAft>
                <a:spcPct val="0"/>
              </a:spcAft>
              <a:buClrTx/>
              <a:buSzTx/>
              <a:buFont typeface="+mj-lt"/>
              <a:buNone/>
              <a:tabLst/>
              <a:defRPr/>
            </a:pPr>
            <a:r>
              <a:rPr lang="en-US" sz="800" b="1" dirty="0" smtClean="0">
                <a:latin typeface="Lucida Sans"/>
              </a:rPr>
              <a:t>Scenario 4: Questions: </a:t>
            </a:r>
            <a:r>
              <a:rPr lang="en-US" sz="800" b="0" i="1" dirty="0" smtClean="0">
                <a:latin typeface="Lucida Sans"/>
              </a:rPr>
              <a:t>9</a:t>
            </a:r>
            <a:r>
              <a:rPr lang="en-US" sz="800" i="1" dirty="0" smtClean="0">
                <a:latin typeface="Lucida Sans"/>
              </a:rPr>
              <a:t> minutes</a:t>
            </a:r>
            <a:endParaRPr lang="en-US" sz="800" dirty="0" smtClean="0">
              <a:latin typeface="Lucida Sans"/>
            </a:endParaRPr>
          </a:p>
          <a:p>
            <a:pPr marL="0" marR="0" lvl="0" indent="0" algn="l" defTabSz="457200" rtl="0" eaLnBrk="0" fontAlgn="base" latinLnBrk="0" hangingPunct="0">
              <a:lnSpc>
                <a:spcPct val="100000"/>
              </a:lnSpc>
              <a:spcBef>
                <a:spcPts val="1200"/>
              </a:spcBef>
              <a:spcAft>
                <a:spcPct val="0"/>
              </a:spcAft>
              <a:buClrTx/>
              <a:buSzTx/>
              <a:buFont typeface="+mj-lt"/>
              <a:buNone/>
              <a:tabLst/>
              <a:defRPr/>
            </a:pPr>
            <a:r>
              <a:rPr lang="en-US" sz="800" b="1" i="0" dirty="0" smtClean="0">
                <a:latin typeface="Lucida Sans"/>
              </a:rPr>
              <a:t>Say:</a:t>
            </a:r>
            <a:r>
              <a:rPr lang="en-US" sz="800" b="1" i="0" baseline="0" dirty="0" smtClean="0">
                <a:latin typeface="Lucida Sans"/>
              </a:rPr>
              <a:t> </a:t>
            </a:r>
            <a:r>
              <a:rPr lang="en-US" sz="800" i="0" baseline="0" dirty="0" smtClean="0">
                <a:latin typeface="Lucida Sans"/>
              </a:rPr>
              <a:t>Now let’s walk through some more questions.</a:t>
            </a:r>
            <a:endParaRPr lang="en-US" sz="800" dirty="0" smtClean="0">
              <a:latin typeface="Lucida Sans"/>
            </a:endParaRPr>
          </a:p>
          <a:p>
            <a:pPr marL="457200" lvl="0" indent="-457200">
              <a:lnSpc>
                <a:spcPct val="100000"/>
              </a:lnSpc>
              <a:spcBef>
                <a:spcPts val="1200"/>
              </a:spcBef>
              <a:buFont typeface="+mj-lt"/>
              <a:buAutoNum type="arabicPeriod" startAt="19"/>
            </a:pPr>
            <a:r>
              <a:rPr lang="en-GB" sz="800" dirty="0" smtClean="0">
                <a:latin typeface="Lucida Sans"/>
              </a:rPr>
              <a:t>What are the kinds of direct and indirect losses? </a:t>
            </a:r>
            <a:br>
              <a:rPr lang="en-GB" sz="800" dirty="0" smtClean="0">
                <a:latin typeface="Lucida Sans"/>
              </a:rPr>
            </a:br>
            <a:r>
              <a:rPr lang="en-US" sz="800" b="1" dirty="0" smtClean="0">
                <a:latin typeface="Lucida Sans"/>
              </a:rPr>
              <a:t>Wait for student responses then emphasize: </a:t>
            </a:r>
            <a:r>
              <a:rPr lang="en-GB" sz="800" dirty="0" smtClean="0">
                <a:latin typeface="Lucida Sans"/>
              </a:rPr>
              <a:t>Examples</a:t>
            </a:r>
            <a:r>
              <a:rPr lang="en-GB" sz="800" baseline="0" dirty="0" smtClean="0">
                <a:latin typeface="Lucida Sans"/>
              </a:rPr>
              <a:t> of losses directly affecting the population of Airport-Land are: (a) A clogged air-travel system, (b) negative political impact, and (c) possible payouts due to losses of life and also losses of goods impacting near-term services. </a:t>
            </a:r>
            <a:endParaRPr lang="et-EE" sz="800" dirty="0" smtClean="0">
              <a:latin typeface="Calibri" panose="020F0502020204030204" pitchFamily="34" charset="0"/>
            </a:endParaRPr>
          </a:p>
          <a:p>
            <a:pPr marL="457200" marR="0" lvl="0" indent="-457200" algn="l" defTabSz="457200" rtl="0" eaLnBrk="0" fontAlgn="base" latinLnBrk="0" hangingPunct="0">
              <a:lnSpc>
                <a:spcPct val="100000"/>
              </a:lnSpc>
              <a:spcBef>
                <a:spcPts val="1200"/>
              </a:spcBef>
              <a:spcAft>
                <a:spcPct val="0"/>
              </a:spcAft>
              <a:buClrTx/>
              <a:buSzTx/>
              <a:buFont typeface="+mj-lt"/>
              <a:buAutoNum type="arabicPeriod" startAt="19"/>
              <a:tabLst/>
              <a:defRPr/>
            </a:pPr>
            <a:r>
              <a:rPr lang="en-GB" sz="800" dirty="0" smtClean="0">
                <a:latin typeface="Lucida Sans"/>
              </a:rPr>
              <a:t>Who is responsible and who shall pay the expenses incurred? </a:t>
            </a:r>
            <a:br>
              <a:rPr lang="en-GB" sz="80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The role of the CSIRT is not to apportion blame</a:t>
            </a:r>
            <a:r>
              <a:rPr lang="en-US" sz="800" b="0" dirty="0" smtClean="0">
                <a:effectLst/>
                <a:latin typeface="Lucida Sans"/>
                <a:ea typeface="+mn-ea"/>
                <a:cs typeface="+mn-cs"/>
                <a:sym typeface="Avenir Roman"/>
              </a:rPr>
              <a:t>, but to</a:t>
            </a:r>
            <a:r>
              <a:rPr lang="en-US" sz="800" b="0" baseline="0" dirty="0" smtClean="0">
                <a:effectLst/>
                <a:latin typeface="Lucida Sans"/>
                <a:ea typeface="+mn-ea"/>
                <a:cs typeface="+mn-cs"/>
                <a:sym typeface="Avenir Roman"/>
              </a:rPr>
              <a:t> identify lessons learned from the incident </a:t>
            </a:r>
            <a:r>
              <a:rPr lang="en-US" sz="800" b="0" dirty="0" smtClean="0">
                <a:effectLst/>
                <a:latin typeface="Lucida Sans"/>
                <a:ea typeface="+mn-ea"/>
                <a:cs typeface="+mn-cs"/>
                <a:sym typeface="Avenir Roman"/>
              </a:rPr>
              <a:t>that can drive new projects or regulations, or to</a:t>
            </a:r>
            <a:r>
              <a:rPr lang="en-US" sz="800" b="0" baseline="0" dirty="0" smtClean="0">
                <a:effectLst/>
                <a:latin typeface="Lucida Sans"/>
                <a:ea typeface="+mn-ea"/>
                <a:cs typeface="+mn-cs"/>
                <a:sym typeface="Avenir Roman"/>
              </a:rPr>
              <a:t> </a:t>
            </a:r>
            <a:r>
              <a:rPr lang="en-US" sz="800" b="0" dirty="0" smtClean="0">
                <a:effectLst/>
                <a:latin typeface="Lucida Sans"/>
                <a:ea typeface="+mn-ea"/>
                <a:cs typeface="+mn-cs"/>
                <a:sym typeface="Avenir Roman"/>
              </a:rPr>
              <a:t>recommend preventive measures against similar threats</a:t>
            </a:r>
            <a:r>
              <a:rPr lang="en-US" sz="800" dirty="0" smtClean="0">
                <a:effectLst/>
                <a:latin typeface="Lucida Sans"/>
                <a:ea typeface="+mn-ea"/>
                <a:cs typeface="+mn-cs"/>
                <a:sym typeface="Avenir Roman"/>
              </a:rPr>
              <a:t>.</a:t>
            </a:r>
            <a:endParaRPr lang="et-EE" sz="800" dirty="0" smtClean="0">
              <a:latin typeface="Calibri" panose="020F0502020204030204" pitchFamily="34" charset="0"/>
            </a:endParaRPr>
          </a:p>
          <a:p>
            <a:pPr marL="457200" marR="0" lvl="0" indent="-457200" defTabSz="457200" eaLnBrk="1" fontAlgn="auto" latinLnBrk="0" hangingPunct="1">
              <a:lnSpc>
                <a:spcPct val="100000"/>
              </a:lnSpc>
              <a:spcBef>
                <a:spcPts val="1200"/>
              </a:spcBef>
              <a:spcAft>
                <a:spcPts val="0"/>
              </a:spcAft>
              <a:buClrTx/>
              <a:buSzTx/>
              <a:buFont typeface="+mj-lt"/>
              <a:buAutoNum type="arabicPeriod" startAt="19"/>
              <a:tabLst/>
              <a:defRPr/>
            </a:pPr>
            <a:r>
              <a:rPr lang="en-GB" sz="800" dirty="0" smtClean="0">
                <a:latin typeface="Lucida Sans"/>
              </a:rPr>
              <a:t>What should be the role of the private airport and the state in this situation? </a:t>
            </a:r>
            <a:br>
              <a:rPr lang="en-GB" sz="80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Depending on the planned scenario by each team, it’s important to seek consensus</a:t>
            </a:r>
            <a:r>
              <a:rPr lang="en-US" sz="800" baseline="0" dirty="0" smtClean="0">
                <a:effectLst/>
                <a:latin typeface="Lucida Sans"/>
                <a:ea typeface="+mn-ea"/>
                <a:cs typeface="+mn-cs"/>
                <a:sym typeface="Avenir Roman"/>
              </a:rPr>
              <a:t> on </a:t>
            </a:r>
            <a:r>
              <a:rPr lang="en-US" sz="800" dirty="0" smtClean="0">
                <a:effectLst/>
                <a:latin typeface="Lucida Sans"/>
                <a:ea typeface="+mn-ea"/>
                <a:cs typeface="+mn-cs"/>
                <a:sym typeface="Avenir Roman"/>
              </a:rPr>
              <a:t>the role of the private sector in these attacks, for example there must be solid partnerships in cybersecurity. The private ISP should be placed at the disposal of the CSIRT to mitigate DDoS attacks or the delivery of information that is related to the attacks. ISPs play an important role in this type of incident. A</a:t>
            </a:r>
            <a:r>
              <a:rPr lang="en-US" sz="800" baseline="0" dirty="0" smtClean="0">
                <a:effectLst/>
                <a:latin typeface="Lucida Sans"/>
                <a:ea typeface="+mn-ea"/>
                <a:cs typeface="+mn-cs"/>
                <a:sym typeface="Avenir Roman"/>
              </a:rPr>
              <a:t> </a:t>
            </a:r>
            <a:r>
              <a:rPr lang="en-US" sz="800" dirty="0" smtClean="0">
                <a:effectLst/>
                <a:latin typeface="Lucida Sans"/>
                <a:ea typeface="+mn-ea"/>
                <a:cs typeface="+mn-cs"/>
                <a:sym typeface="Avenir Roman"/>
              </a:rPr>
              <a:t>private database with valuable information related to computer attacks is useful.</a:t>
            </a:r>
            <a:endParaRPr lang="en-GB" sz="800" dirty="0" smtClean="0">
              <a:effectLst/>
              <a:latin typeface="Lucida Sans"/>
              <a:ea typeface="+mn-ea"/>
              <a:cs typeface="+mn-cs"/>
              <a:sym typeface="Avenir Roman"/>
            </a:endParaRPr>
          </a:p>
          <a:p>
            <a:pPr marL="457200" marR="0" lvl="0" indent="-457200" defTabSz="457200" eaLnBrk="1" fontAlgn="auto" latinLnBrk="0" hangingPunct="1">
              <a:lnSpc>
                <a:spcPct val="100000"/>
              </a:lnSpc>
              <a:spcBef>
                <a:spcPts val="1200"/>
              </a:spcBef>
              <a:spcAft>
                <a:spcPts val="0"/>
              </a:spcAft>
              <a:buClrTx/>
              <a:buSzTx/>
              <a:buFont typeface="+mj-lt"/>
              <a:buAutoNum type="arabicPeriod" startAt="19"/>
              <a:tabLst/>
              <a:defRPr/>
            </a:pPr>
            <a:r>
              <a:rPr lang="en-US" sz="800" b="0" dirty="0" smtClean="0">
                <a:latin typeface="Lucida Sans"/>
              </a:rPr>
              <a:t>What steps should be taken to prevent the situation from escalating?</a:t>
            </a:r>
            <a:r>
              <a:rPr lang="en-US" sz="800" b="0" baseline="0" dirty="0" smtClean="0">
                <a:latin typeface="Lucida Sans"/>
              </a:rPr>
              <a:t> </a:t>
            </a:r>
            <a:br>
              <a:rPr lang="en-US" sz="800" b="0" baseline="0" dirty="0" smtClean="0">
                <a:latin typeface="Lucida Sans"/>
              </a:rPr>
            </a:br>
            <a:r>
              <a:rPr lang="en-US" sz="800" b="1" dirty="0" smtClean="0">
                <a:latin typeface="Lucida Sans"/>
              </a:rPr>
              <a:t>Wait for student responses then emphasize: </a:t>
            </a:r>
            <a:r>
              <a:rPr lang="en-US" sz="800" b="0" dirty="0" smtClean="0">
                <a:latin typeface="Lucida Sans"/>
              </a:rPr>
              <a:t>A few of the important next steps are: (a) </a:t>
            </a:r>
            <a:r>
              <a:rPr lang="en-US" sz="800" b="0" dirty="0" smtClean="0">
                <a:effectLst/>
                <a:latin typeface="Lucida Sans"/>
                <a:ea typeface="+mn-ea"/>
                <a:cs typeface="+mn-cs"/>
                <a:sym typeface="Avenir Roman"/>
              </a:rPr>
              <a:t>Activate contingency plans at airports. (b)</a:t>
            </a:r>
            <a:r>
              <a:rPr lang="en-US" sz="800" b="0" baseline="0" dirty="0" smtClean="0">
                <a:effectLst/>
                <a:latin typeface="Lucida Sans"/>
                <a:ea typeface="+mn-ea"/>
                <a:cs typeface="+mn-cs"/>
                <a:sym typeface="Avenir Roman"/>
              </a:rPr>
              <a:t> </a:t>
            </a:r>
            <a:r>
              <a:rPr lang="en-US" sz="800" b="0" dirty="0" smtClean="0">
                <a:effectLst/>
                <a:latin typeface="Lucida Sans"/>
                <a:ea typeface="+mn-ea"/>
                <a:cs typeface="+mn-cs"/>
                <a:sym typeface="Avenir Roman"/>
              </a:rPr>
              <a:t>Block address ranges of ISPs (in the case of DDoS) depending on the analysis of previous attacks.</a:t>
            </a:r>
            <a:r>
              <a:rPr lang="en-US" sz="800" b="0" baseline="0" dirty="0" smtClean="0">
                <a:effectLst/>
                <a:latin typeface="Lucida Sans"/>
                <a:ea typeface="+mn-ea"/>
                <a:cs typeface="+mn-cs"/>
                <a:sym typeface="Avenir Roman"/>
              </a:rPr>
              <a:t> (c) </a:t>
            </a:r>
            <a:r>
              <a:rPr lang="en-US" sz="800" b="0" dirty="0" smtClean="0">
                <a:effectLst/>
                <a:latin typeface="Lucida Sans"/>
                <a:ea typeface="+mn-ea"/>
                <a:cs typeface="+mn-cs"/>
                <a:sym typeface="Avenir Roman"/>
              </a:rPr>
              <a:t>Alert neighboring countries and the international community to </a:t>
            </a:r>
            <a:r>
              <a:rPr lang="en-US" sz="800" b="0" kern="1200" dirty="0" smtClean="0">
                <a:solidFill>
                  <a:schemeClr val="tx1"/>
                </a:solidFill>
                <a:effectLst/>
                <a:latin typeface="Lucida Sans"/>
                <a:sym typeface="Avenir Roman"/>
              </a:rPr>
              <a:t>these type of attacks</a:t>
            </a:r>
            <a:r>
              <a:rPr lang="en-US" sz="800" b="0" dirty="0" smtClean="0">
                <a:effectLst/>
                <a:latin typeface="Lucida Sans"/>
                <a:ea typeface="+mn-ea"/>
                <a:cs typeface="+mn-cs"/>
                <a:sym typeface="Avenir Roman"/>
              </a:rPr>
              <a:t>.</a:t>
            </a:r>
            <a:r>
              <a:rPr lang="en-US" sz="800" b="0" baseline="0" dirty="0" smtClean="0">
                <a:effectLst/>
                <a:latin typeface="Lucida Sans"/>
                <a:ea typeface="+mn-ea"/>
                <a:cs typeface="+mn-cs"/>
                <a:sym typeface="Avenir Roman"/>
              </a:rPr>
              <a:t> (d) </a:t>
            </a:r>
            <a:r>
              <a:rPr lang="en-US" sz="800" b="0" dirty="0" smtClean="0">
                <a:effectLst/>
                <a:latin typeface="Lucida Sans"/>
                <a:ea typeface="+mn-ea"/>
                <a:cs typeface="+mn-cs"/>
                <a:sym typeface="Avenir Roman"/>
              </a:rPr>
              <a:t>Apply corrective measures whenever possible.</a:t>
            </a:r>
            <a:endParaRPr lang="et-EE" sz="800" b="0" dirty="0" smtClean="0">
              <a:latin typeface="Calibri" panose="020F0502020204030204" pitchFamily="34" charset="0"/>
            </a:endParaRPr>
          </a:p>
          <a:p>
            <a:pPr marL="457200" lvl="0" indent="-457200">
              <a:lnSpc>
                <a:spcPct val="100000"/>
              </a:lnSpc>
              <a:spcBef>
                <a:spcPts val="1200"/>
              </a:spcBef>
              <a:buFont typeface="+mj-lt"/>
              <a:buAutoNum type="arabicPeriod" startAt="19"/>
            </a:pPr>
            <a:r>
              <a:rPr lang="en-GB" sz="800" dirty="0" smtClean="0">
                <a:latin typeface="Lucida Sans"/>
              </a:rPr>
              <a:t>What kind of response from the international community would be a good practice? </a:t>
            </a:r>
            <a:br>
              <a:rPr lang="en-GB" sz="800" dirty="0" smtClean="0">
                <a:latin typeface="Lucida Sans"/>
              </a:rPr>
            </a:br>
            <a:r>
              <a:rPr lang="en-US" sz="800" b="1" dirty="0" smtClean="0">
                <a:latin typeface="Lucida Sans"/>
              </a:rPr>
              <a:t>Wait for student responses then emphasize: </a:t>
            </a:r>
            <a:r>
              <a:rPr lang="en-GB" sz="800" dirty="0" smtClean="0">
                <a:latin typeface="Lucida Sans"/>
              </a:rPr>
              <a:t>A few of the best</a:t>
            </a:r>
            <a:r>
              <a:rPr lang="en-GB" sz="800" baseline="0" dirty="0" smtClean="0">
                <a:latin typeface="Lucida Sans"/>
              </a:rPr>
              <a:t> practices include: (a) Immediate coordination with </a:t>
            </a:r>
            <a:r>
              <a:rPr lang="en-GB" sz="800" b="0" baseline="0" dirty="0" smtClean="0">
                <a:latin typeface="Lucida Sans"/>
              </a:rPr>
              <a:t>affected countries. (b) Implementation of regional early warning systems to prevents attacks of great magnitude. (c) An increase in collaboration efforts between blocks </a:t>
            </a:r>
            <a:r>
              <a:rPr lang="en-GB" sz="800" baseline="0" dirty="0" smtClean="0">
                <a:latin typeface="Lucida Sans"/>
              </a:rPr>
              <a:t>of countries within the same region or a broader international coverage. </a:t>
            </a:r>
            <a:endParaRPr lang="et-EE" sz="800" dirty="0" smtClean="0">
              <a:latin typeface="Calibri" panose="020F0502020204030204" pitchFamily="34" charset="0"/>
            </a:endParaRPr>
          </a:p>
          <a:p>
            <a:pPr marL="457200" lvl="0" indent="-457200">
              <a:lnSpc>
                <a:spcPct val="100000"/>
              </a:lnSpc>
              <a:spcBef>
                <a:spcPts val="1200"/>
              </a:spcBef>
              <a:buFont typeface="+mj-lt"/>
              <a:buAutoNum type="arabicPeriod" startAt="19"/>
            </a:pPr>
            <a:r>
              <a:rPr lang="en-US" sz="800" dirty="0" smtClean="0">
                <a:latin typeface="Lucida Sans"/>
              </a:rPr>
              <a:t>What measures can </a:t>
            </a:r>
            <a:r>
              <a:rPr lang="en-US" sz="800" b="0" dirty="0" smtClean="0">
                <a:latin typeface="Lucida Sans"/>
              </a:rPr>
              <a:t>be taken to prevent future incidents? </a:t>
            </a:r>
            <a:br>
              <a:rPr lang="en-US" sz="800" b="0" dirty="0" smtClean="0">
                <a:latin typeface="Lucida Sans"/>
              </a:rPr>
            </a:br>
            <a:r>
              <a:rPr lang="en-US" sz="800" b="1" dirty="0" smtClean="0">
                <a:latin typeface="Lucida Sans"/>
              </a:rPr>
              <a:t>Wait for student responses then emphasize: </a:t>
            </a:r>
            <a:r>
              <a:rPr lang="en-US" sz="800" b="0" dirty="0" smtClean="0">
                <a:latin typeface="Lucida Sans"/>
              </a:rPr>
              <a:t>(</a:t>
            </a:r>
            <a:r>
              <a:rPr lang="en-US" sz="800" b="0" baseline="0" dirty="0" smtClean="0">
                <a:effectLst/>
                <a:latin typeface="Lucida Sans"/>
                <a:ea typeface="+mn-ea"/>
                <a:cs typeface="+mn-cs"/>
                <a:sym typeface="Avenir Roman"/>
              </a:rPr>
              <a:t>a) The country can have political tactics in place.  (b) The airport can also have a strategy to avoid these types of incidents.</a:t>
            </a:r>
            <a:endParaRPr lang="en-US" sz="800" b="0" dirty="0" smtClean="0">
              <a:effectLst/>
              <a:latin typeface="Lucida Sans"/>
              <a:ea typeface="+mn-ea"/>
              <a:cs typeface="+mn-cs"/>
              <a:sym typeface="Avenir Roman"/>
            </a:endParaRPr>
          </a:p>
        </p:txBody>
      </p:sp>
    </p:spTree>
    <p:extLst>
      <p:ext uri="{BB962C8B-B14F-4D97-AF65-F5344CB8AC3E}">
        <p14:creationId xmlns:p14="http://schemas.microsoft.com/office/powerpoint/2010/main" val="597400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78013" y="566738"/>
            <a:ext cx="3101975" cy="2327275"/>
          </a:xfrm>
        </p:spPr>
      </p:sp>
      <p:sp>
        <p:nvSpPr>
          <p:cNvPr id="3" name="Notes Placeholder 2"/>
          <p:cNvSpPr>
            <a:spLocks noGrp="1"/>
          </p:cNvSpPr>
          <p:nvPr>
            <p:ph type="body" idx="1"/>
          </p:nvPr>
        </p:nvSpPr>
        <p:spPr>
          <a:xfrm>
            <a:off x="204537" y="3320716"/>
            <a:ext cx="6448926" cy="5278454"/>
          </a:xfrm>
        </p:spPr>
        <p:txBody>
          <a:bodyPr/>
          <a:lstStyle/>
          <a:p>
            <a:pPr marL="0" marR="0" lvl="0" indent="0" algn="l" defTabSz="457200" rtl="0" eaLnBrk="0" fontAlgn="base" latinLnBrk="0" hangingPunct="0">
              <a:lnSpc>
                <a:spcPct val="100000"/>
              </a:lnSpc>
              <a:spcBef>
                <a:spcPts val="1200"/>
              </a:spcBef>
              <a:spcAft>
                <a:spcPct val="0"/>
              </a:spcAft>
              <a:buClrTx/>
              <a:buSzTx/>
              <a:buFont typeface="+mj-lt"/>
              <a:buNone/>
              <a:tabLst/>
              <a:defRPr/>
            </a:pPr>
            <a:r>
              <a:rPr lang="en-US" sz="800" b="1" dirty="0" smtClean="0">
                <a:latin typeface="Lucida Sans"/>
              </a:rPr>
              <a:t>Scenario 4: Questions: </a:t>
            </a:r>
            <a:r>
              <a:rPr lang="en-US" sz="800" i="1" dirty="0" smtClean="0">
                <a:latin typeface="Lucida Sans"/>
              </a:rPr>
              <a:t>7 minutes</a:t>
            </a:r>
            <a:endParaRPr lang="en-US" sz="800" dirty="0" smtClean="0">
              <a:latin typeface="Lucida Sans"/>
            </a:endParaRPr>
          </a:p>
          <a:p>
            <a:pPr marL="457200" marR="0" lvl="0" indent="-457200" algn="l" defTabSz="457200" rtl="0" eaLnBrk="0" fontAlgn="base" latinLnBrk="0" hangingPunct="0">
              <a:lnSpc>
                <a:spcPct val="100000"/>
              </a:lnSpc>
              <a:spcBef>
                <a:spcPts val="1200"/>
              </a:spcBef>
              <a:spcAft>
                <a:spcPct val="0"/>
              </a:spcAft>
              <a:buClrTx/>
              <a:buSzTx/>
              <a:buFont typeface="+mj-lt"/>
              <a:buAutoNum type="arabicPeriod" startAt="25"/>
              <a:tabLst/>
              <a:defRPr/>
            </a:pPr>
            <a:r>
              <a:rPr lang="en-GB" sz="800" dirty="0" smtClean="0">
                <a:latin typeface="Lucida Sans"/>
              </a:rPr>
              <a:t>What are follow-on actions to take at the international level? </a:t>
            </a:r>
            <a:br>
              <a:rPr lang="en-GB" sz="800" dirty="0" smtClean="0">
                <a:latin typeface="Lucida Sans"/>
              </a:rPr>
            </a:br>
            <a:r>
              <a:rPr lang="en-US" sz="800" b="1" dirty="0" smtClean="0">
                <a:latin typeface="Lucida Sans"/>
              </a:rPr>
              <a:t>Wait for student responses then emphasize: </a:t>
            </a:r>
            <a:r>
              <a:rPr lang="en-GB" sz="800" dirty="0" smtClean="0">
                <a:latin typeface="Lucida Sans"/>
              </a:rPr>
              <a:t>Examples</a:t>
            </a:r>
            <a:r>
              <a:rPr lang="en-GB" sz="800" baseline="0" dirty="0" smtClean="0">
                <a:latin typeface="Lucida Sans"/>
              </a:rPr>
              <a:t> are (a) Create debates of international discussion on such incidents and (b) Increase collaboration methods and mechanisms in the region. </a:t>
            </a:r>
            <a:endParaRPr lang="en-US" sz="800" dirty="0" smtClean="0">
              <a:latin typeface="Lucida Sans"/>
            </a:endParaRPr>
          </a:p>
          <a:p>
            <a:pPr marL="457200" lvl="0" indent="-457200">
              <a:spcBef>
                <a:spcPts val="1200"/>
              </a:spcBef>
              <a:buFont typeface="+mj-lt"/>
              <a:buAutoNum type="arabicPeriod" startAt="25"/>
            </a:pPr>
            <a:r>
              <a:rPr lang="en-US" sz="800" dirty="0" smtClean="0">
                <a:latin typeface="Lucida Sans"/>
              </a:rPr>
              <a:t>Damage has been inflicted upon other states. Who is responsible and who shall pay?</a:t>
            </a:r>
            <a:r>
              <a:rPr lang="en-US" sz="800" baseline="0" dirty="0" smtClean="0">
                <a:latin typeface="Lucida Sans"/>
              </a:rPr>
              <a:t> </a:t>
            </a:r>
            <a:br>
              <a:rPr lang="en-US" sz="800" baseline="0" dirty="0" smtClean="0">
                <a:latin typeface="Lucida Sans"/>
              </a:rPr>
            </a:br>
            <a:r>
              <a:rPr lang="en-US" sz="800" b="1" dirty="0" smtClean="0">
                <a:latin typeface="Lucida Sans"/>
              </a:rPr>
              <a:t>Wait for student responses then emphasize: </a:t>
            </a:r>
            <a:r>
              <a:rPr lang="en-US" sz="800" dirty="0" smtClean="0">
                <a:latin typeface="Lucida Sans"/>
                <a:ea typeface="+mn-ea"/>
                <a:cs typeface="+mn-cs"/>
                <a:sym typeface="Avenir Roman"/>
              </a:rPr>
              <a:t>At this point, a discussion of the legal implications will depend on each team’s particular scenario: country, context, and stage. In addition, the answers are based on the experience of each group: (a) Who is responsible</a:t>
            </a:r>
            <a:r>
              <a:rPr lang="en-US" sz="800" baseline="0" dirty="0" smtClean="0">
                <a:latin typeface="Lucida Sans"/>
                <a:ea typeface="+mn-ea"/>
                <a:cs typeface="+mn-cs"/>
                <a:sym typeface="Avenir Roman"/>
              </a:rPr>
              <a:t> for delays at the airports? (b) Who is responsible for the human losses in the crash? (c) Is it the responsibility of the affected country? Private enterprise (such as a private airport)? The government? </a:t>
            </a:r>
            <a:endParaRPr lang="en-US" sz="800" dirty="0" smtClean="0">
              <a:latin typeface="Lucida Sans"/>
            </a:endParaRPr>
          </a:p>
          <a:p>
            <a:pPr marL="457200" lvl="0" indent="-457200">
              <a:spcBef>
                <a:spcPts val="1200"/>
              </a:spcBef>
              <a:buFont typeface="+mj-lt"/>
              <a:buAutoNum type="arabicPeriod" startAt="25"/>
            </a:pPr>
            <a:r>
              <a:rPr lang="en-GB" sz="800" b="0" dirty="0" smtClean="0">
                <a:latin typeface="Lucida Sans"/>
              </a:rPr>
              <a:t>Who should deal with “</a:t>
            </a:r>
            <a:r>
              <a:rPr lang="en-US" sz="800" b="0" dirty="0" smtClean="0">
                <a:solidFill>
                  <a:srgbClr val="000000"/>
                </a:solidFill>
                <a:latin typeface="Lucida Sans"/>
              </a:rPr>
              <a:t>airport-hacked</a:t>
            </a:r>
            <a:r>
              <a:rPr lang="en-GB" sz="800" b="0" dirty="0" smtClean="0">
                <a:latin typeface="Lucida Sans"/>
              </a:rPr>
              <a:t>,” and</a:t>
            </a:r>
            <a:r>
              <a:rPr lang="en-GB" sz="800" b="0" baseline="0" dirty="0" smtClean="0">
                <a:latin typeface="Lucida Sans"/>
              </a:rPr>
              <a:t> how</a:t>
            </a:r>
            <a:r>
              <a:rPr lang="en-GB" sz="800" b="0" dirty="0" smtClean="0">
                <a:latin typeface="Lucida Sans"/>
              </a:rPr>
              <a:t>? </a:t>
            </a:r>
            <a:br>
              <a:rPr lang="en-GB" sz="800" b="0" dirty="0" smtClean="0">
                <a:latin typeface="Lucida Sans"/>
              </a:rPr>
            </a:br>
            <a:r>
              <a:rPr lang="en-US" sz="800" b="1" dirty="0" smtClean="0">
                <a:latin typeface="Lucida Sans"/>
              </a:rPr>
              <a:t>Wait for student responses then emphasize: </a:t>
            </a:r>
            <a:r>
              <a:rPr lang="en-GB" sz="800" dirty="0" smtClean="0">
                <a:latin typeface="Lucida Sans"/>
              </a:rPr>
              <a:t>Again, this depends on the exact context established</a:t>
            </a:r>
            <a:r>
              <a:rPr lang="en-GB" sz="800" baseline="0" dirty="0" smtClean="0">
                <a:latin typeface="Lucida Sans"/>
              </a:rPr>
              <a:t> by each team. Consider: (A) The </a:t>
            </a:r>
            <a:r>
              <a:rPr lang="en-US" sz="800" dirty="0" smtClean="0">
                <a:latin typeface="Lucida Sans"/>
                <a:ea typeface="+mn-ea"/>
                <a:cs typeface="+mn-cs"/>
                <a:sym typeface="Avenir Roman"/>
              </a:rPr>
              <a:t>authorities of Enemy-Land should take legal action against the group which is hosted in their</a:t>
            </a:r>
            <a:r>
              <a:rPr lang="en-US" sz="800" baseline="0" dirty="0" smtClean="0">
                <a:latin typeface="Lucida Sans"/>
                <a:ea typeface="+mn-ea"/>
                <a:cs typeface="+mn-cs"/>
                <a:sym typeface="Avenir Roman"/>
              </a:rPr>
              <a:t> country</a:t>
            </a:r>
            <a:r>
              <a:rPr lang="en-US" sz="800" dirty="0" smtClean="0">
                <a:latin typeface="Lucida Sans"/>
                <a:ea typeface="+mn-ea"/>
                <a:cs typeface="+mn-cs"/>
                <a:sym typeface="Avenir Roman"/>
              </a:rPr>
              <a:t>. (B) The CSIRT of Enemy-Land should monitor other possible origins of the attack. </a:t>
            </a:r>
            <a:endParaRPr lang="en-US" sz="800" dirty="0" smtClean="0">
              <a:latin typeface="Lucida Sans"/>
            </a:endParaRPr>
          </a:p>
          <a:p>
            <a:pPr marL="457200" lvl="0" indent="-457200">
              <a:spcBef>
                <a:spcPts val="1200"/>
              </a:spcBef>
              <a:buFont typeface="+mj-lt"/>
              <a:buAutoNum type="arabicPeriod" startAt="25"/>
            </a:pPr>
            <a:r>
              <a:rPr lang="en-GB" sz="800" dirty="0" smtClean="0">
                <a:latin typeface="Lucida Sans"/>
              </a:rPr>
              <a:t>How can this situation be de-escalated and de-conflicted? What kind of international </a:t>
            </a:r>
            <a:r>
              <a:rPr lang="en-GB" sz="800" b="0" dirty="0" smtClean="0">
                <a:latin typeface="Lucida Sans"/>
              </a:rPr>
              <a:t>steps could help </a:t>
            </a:r>
            <a:r>
              <a:rPr lang="en-GB" sz="800" b="0" baseline="0" dirty="0" smtClean="0">
                <a:latin typeface="Lucida Sans"/>
              </a:rPr>
              <a:t>prevent </a:t>
            </a:r>
            <a:r>
              <a:rPr lang="en-GB" sz="800" b="0" dirty="0" smtClean="0">
                <a:latin typeface="Lucida Sans"/>
              </a:rPr>
              <a:t>such </a:t>
            </a:r>
            <a:r>
              <a:rPr lang="en-GB" sz="800" dirty="0" smtClean="0">
                <a:latin typeface="Lucida Sans"/>
              </a:rPr>
              <a:t>problems? </a:t>
            </a:r>
            <a:br>
              <a:rPr lang="en-GB" sz="800" dirty="0" smtClean="0">
                <a:latin typeface="Lucida Sans"/>
              </a:rPr>
            </a:br>
            <a:r>
              <a:rPr lang="en-US" sz="800" b="1" dirty="0" smtClean="0">
                <a:latin typeface="Lucida Sans"/>
              </a:rPr>
              <a:t>Wait for student responses then emphasize: </a:t>
            </a:r>
            <a:r>
              <a:rPr lang="en-GB" sz="800" dirty="0" smtClean="0">
                <a:latin typeface="Lucida Sans"/>
              </a:rPr>
              <a:t>Depending on the scenario established by each team, the international</a:t>
            </a:r>
            <a:r>
              <a:rPr lang="en-GB" sz="800" baseline="0" dirty="0" smtClean="0">
                <a:latin typeface="Lucida Sans"/>
              </a:rPr>
              <a:t> organization could take some actions, for example: (a) Create discussion spaces for the countries involved in the conflict. (b) Support mechanisms to facilitate incident mitigation activities such as collaboration with other countries and finding and engaging key experts. </a:t>
            </a:r>
            <a:endParaRPr lang="en-US" sz="800" dirty="0" smtClean="0">
              <a:latin typeface="Lucida Sans"/>
            </a:endParaRPr>
          </a:p>
          <a:p>
            <a:pPr marL="457200" marR="0" lvl="0" indent="-457200" algn="l" defTabSz="457200" rtl="0" eaLnBrk="1" fontAlgn="auto" latinLnBrk="0" hangingPunct="1">
              <a:lnSpc>
                <a:spcPct val="125000"/>
              </a:lnSpc>
              <a:spcBef>
                <a:spcPts val="1200"/>
              </a:spcBef>
              <a:spcAft>
                <a:spcPts val="0"/>
              </a:spcAft>
              <a:buClrTx/>
              <a:buSzTx/>
              <a:buFont typeface="+mj-lt"/>
              <a:buAutoNum type="arabicPeriod" startAt="25"/>
              <a:tabLst/>
              <a:defRPr/>
            </a:pPr>
            <a:r>
              <a:rPr lang="en-US" sz="800" dirty="0" smtClean="0">
                <a:latin typeface="Lucida Sans"/>
              </a:rPr>
              <a:t>How should the government act? How can states minimize their vulnerabilities? </a:t>
            </a:r>
            <a:r>
              <a:rPr lang="en-GB" sz="800" dirty="0" smtClean="0">
                <a:latin typeface="Lucida Sans"/>
              </a:rPr>
              <a:t>Focus on preparedness and proactive measures. </a:t>
            </a:r>
            <a:br>
              <a:rPr lang="en-GB" sz="800" dirty="0" smtClean="0">
                <a:latin typeface="Lucida Sans"/>
              </a:rPr>
            </a:br>
            <a:r>
              <a:rPr lang="en-US" sz="800" b="1" dirty="0" smtClean="0">
                <a:latin typeface="Lucida Sans"/>
              </a:rPr>
              <a:t>Wait for student responses then emphasize: </a:t>
            </a:r>
            <a:r>
              <a:rPr lang="en-GB" sz="800" baseline="0" dirty="0" smtClean="0">
                <a:latin typeface="Lucida Sans"/>
              </a:rPr>
              <a:t>(a) Agreements should be made at </a:t>
            </a:r>
            <a:r>
              <a:rPr lang="en-US" sz="800" dirty="0" smtClean="0">
                <a:latin typeface="Lucida Sans"/>
                <a:ea typeface="+mn-ea"/>
                <a:cs typeface="+mn-cs"/>
                <a:sym typeface="Avenir Roman"/>
              </a:rPr>
              <a:t>th</a:t>
            </a:r>
            <a:r>
              <a:rPr lang="en-US" sz="800" b="0" dirty="0" smtClean="0">
                <a:latin typeface="Lucida Sans"/>
                <a:ea typeface="+mn-ea"/>
                <a:cs typeface="+mn-cs"/>
                <a:sym typeface="Avenir Roman"/>
              </a:rPr>
              <a:t>e highest political level of the affected countries </a:t>
            </a:r>
            <a:r>
              <a:rPr lang="is-IS" sz="800" b="0" dirty="0" smtClean="0">
                <a:latin typeface="Lucida Sans"/>
                <a:ea typeface="+mn-ea"/>
                <a:cs typeface="+mn-cs"/>
                <a:sym typeface="Avenir Roman"/>
              </a:rPr>
              <a:t>to mitigate incidents quickly.</a:t>
            </a:r>
            <a:r>
              <a:rPr lang="is-IS" sz="800" b="1" dirty="0" smtClean="0">
                <a:latin typeface="Lucida Sans"/>
                <a:ea typeface="+mn-ea"/>
                <a:cs typeface="+mn-cs"/>
                <a:sym typeface="Avenir Roman"/>
              </a:rPr>
              <a:t> </a:t>
            </a:r>
            <a:r>
              <a:rPr lang="en-US" sz="800" dirty="0" smtClean="0">
                <a:latin typeface="Lucida Sans"/>
                <a:ea typeface="+mn-ea"/>
                <a:cs typeface="+mn-cs"/>
                <a:sym typeface="Avenir Roman"/>
              </a:rPr>
              <a:t>(b) At the international level, the countries should work to implement new cooperation agreements to improve exchanges of information on large-scale incidents. (c) At the state level, there should be contingency plans and disaster recovery plans. (d) The country or region should have established an agency to respond when critical infrastructure is attacked. For example, North America has the Critical Infrastructure Protection Committee (CIPC). (e)</a:t>
            </a:r>
            <a:r>
              <a:rPr lang="en-US" sz="800" baseline="0" dirty="0" smtClean="0">
                <a:latin typeface="Lucida Sans"/>
                <a:ea typeface="+mn-ea"/>
                <a:cs typeface="+mn-cs"/>
                <a:sym typeface="Avenir Roman"/>
              </a:rPr>
              <a:t> Each country should s</a:t>
            </a:r>
            <a:r>
              <a:rPr lang="en-US" sz="800" dirty="0" smtClean="0">
                <a:latin typeface="Lucida Sans"/>
                <a:ea typeface="+mn-ea"/>
                <a:cs typeface="+mn-cs"/>
                <a:sym typeface="Avenir Roman"/>
              </a:rPr>
              <a:t>trengthen the capacities of its CSIRTs. (f) Conduct regular crisis management exercises for computer incidents.</a:t>
            </a:r>
          </a:p>
          <a:p>
            <a:pPr marL="457200" lvl="0" indent="-457200">
              <a:spcBef>
                <a:spcPts val="1200"/>
              </a:spcBef>
              <a:buFont typeface="+mj-lt"/>
              <a:buAutoNum type="arabicPeriod" startAt="25"/>
            </a:pPr>
            <a:endParaRPr lang="en-US" sz="800" dirty="0" smtClean="0">
              <a:latin typeface="Lucida Sans"/>
              <a:ea typeface="+mn-ea"/>
              <a:cs typeface="+mn-cs"/>
              <a:sym typeface="Avenir Roman"/>
            </a:endParaRPr>
          </a:p>
          <a:p>
            <a:pPr marL="457200" lvl="0" indent="-457200">
              <a:spcBef>
                <a:spcPts val="1200"/>
              </a:spcBef>
              <a:buFont typeface="+mj-lt"/>
              <a:buAutoNum type="arabicPeriod" startAt="25"/>
            </a:pPr>
            <a:endParaRPr lang="en-US" sz="800" dirty="0" smtClean="0">
              <a:latin typeface="Lucida Sans"/>
            </a:endParaRPr>
          </a:p>
          <a:p>
            <a:endParaRPr lang="en-US" sz="800" dirty="0">
              <a:latin typeface="Lucida Sans"/>
            </a:endParaRPr>
          </a:p>
        </p:txBody>
      </p:sp>
      <p:sp>
        <p:nvSpPr>
          <p:cNvPr id="4"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5"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14</a:t>
            </a:fld>
            <a:endParaRPr lang="en-US" altLang="en-US" sz="800" dirty="0">
              <a:latin typeface="Lucida Sans"/>
            </a:endParaRPr>
          </a:p>
        </p:txBody>
      </p:sp>
    </p:spTree>
    <p:extLst>
      <p:ext uri="{BB962C8B-B14F-4D97-AF65-F5344CB8AC3E}">
        <p14:creationId xmlns:p14="http://schemas.microsoft.com/office/powerpoint/2010/main" val="3704894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 learning check!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Ask:</a:t>
            </a:r>
            <a:r>
              <a:rPr lang="en-US" altLang="en-US" sz="1000" b="0" baseline="0" dirty="0" smtClean="0">
                <a:latin typeface="Lucida Sans"/>
                <a:cs typeface="Arial" charset="0"/>
              </a:rPr>
              <a:t> If this were a real incident, we’d perform a post-mortem session to figure out how to improve performance the next time around. Let’s perform a short post-mortem session based on the scenario in this lab. Here are two questions to get that session started:</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dirty="0" smtClean="0">
                <a:latin typeface="Lucida Sans"/>
              </a:rPr>
              <a:t>What should have been done in advance to ensure better coordination during an attack? </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dirty="0" smtClean="0">
                <a:latin typeface="Lucida Sans"/>
              </a:rPr>
              <a:t>Which government agencies, private companies, and local and regional security organizations should be included in your circle of contacts?</a:t>
            </a:r>
          </a:p>
          <a:p>
            <a:pPr eaLnBrk="1" hangingPunct="1"/>
            <a:r>
              <a:rPr lang="en-US" altLang="en-US" sz="1000" b="1" dirty="0" smtClean="0">
                <a:latin typeface="Lucida Sans"/>
                <a:cs typeface="Arial" charset="0"/>
              </a:rPr>
              <a:t>Sample answers:</a:t>
            </a:r>
            <a:r>
              <a:rPr lang="en-US" altLang="en-US" sz="1000" b="0" dirty="0" smtClean="0">
                <a:latin typeface="Lucida Sans"/>
                <a:cs typeface="Arial" charset="0"/>
              </a:rPr>
              <a:t> </a:t>
            </a:r>
          </a:p>
          <a:p>
            <a:pPr marL="171450" indent="-171450" eaLnBrk="1" hangingPunct="1">
              <a:buFont typeface="Arial" pitchFamily="34" charset="0"/>
              <a:buChar char="•"/>
            </a:pPr>
            <a:r>
              <a:rPr lang="en-US" altLang="en-US" sz="1000" b="0" dirty="0" smtClean="0">
                <a:latin typeface="Lucida Sans"/>
                <a:cs typeface="Arial" charset="0"/>
              </a:rPr>
              <a:t>During initial development and periodically your team should do “mock attack” exercises with the relevant other parties such as the other countries’ CSIRT and the affected government and private agencies. </a:t>
            </a:r>
          </a:p>
          <a:p>
            <a:pPr marL="171450" indent="-171450" eaLnBrk="1" hangingPunct="1">
              <a:buFont typeface="Arial" pitchFamily="34" charset="0"/>
              <a:buChar char="•"/>
            </a:pPr>
            <a:r>
              <a:rPr lang="en-US" altLang="en-US" sz="1000" b="0" dirty="0" smtClean="0">
                <a:latin typeface="Lucida Sans"/>
                <a:cs typeface="Arial" charset="0"/>
              </a:rPr>
              <a:t>Having completed the exercise and listened to the answers of other teams, list the touch points your team missed or glossed over. [Answers</a:t>
            </a:r>
            <a:r>
              <a:rPr lang="en-US" altLang="en-US" sz="1000" b="0" baseline="0" dirty="0" smtClean="0">
                <a:latin typeface="Lucida Sans"/>
                <a:cs typeface="Arial" charset="0"/>
              </a:rPr>
              <a:t> will vary based on scenario and organizational background.]</a:t>
            </a:r>
            <a:endParaRPr lang="en-US" altLang="en-US" sz="1000" b="0" dirty="0" smtClean="0">
              <a:latin typeface="Lucida Sans"/>
              <a:cs typeface="Arial" charset="0"/>
            </a:endParaRPr>
          </a:p>
        </p:txBody>
      </p:sp>
      <p:sp>
        <p:nvSpPr>
          <p:cNvPr id="6"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7"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15</a:t>
            </a:fld>
            <a:endParaRPr lang="en-US" altLang="en-US" sz="800" dirty="0">
              <a:latin typeface="Lucida Sans"/>
            </a:endParaRPr>
          </a:p>
        </p:txBody>
      </p:sp>
    </p:spTree>
    <p:extLst>
      <p:ext uri="{BB962C8B-B14F-4D97-AF65-F5344CB8AC3E}">
        <p14:creationId xmlns:p14="http://schemas.microsoft.com/office/powerpoint/2010/main" val="3568765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8"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17</a:t>
            </a:fld>
            <a:endParaRPr lang="en-US" altLang="en-US" sz="800" dirty="0">
              <a:latin typeface="Lucida Sans"/>
            </a:endParaRPr>
          </a:p>
        </p:txBody>
      </p:sp>
    </p:spTree>
    <p:extLst>
      <p:ext uri="{BB962C8B-B14F-4D97-AF65-F5344CB8AC3E}">
        <p14:creationId xmlns:p14="http://schemas.microsoft.com/office/powerpoint/2010/main" val="1779183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793622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684338" y="541338"/>
            <a:ext cx="3489325" cy="2617787"/>
          </a:xfrm>
          <a:ln/>
        </p:spPr>
      </p:sp>
      <p:sp>
        <p:nvSpPr>
          <p:cNvPr id="21507" name="Rectangle 3"/>
          <p:cNvSpPr>
            <a:spLocks noGrp="1" noChangeArrowheads="1"/>
          </p:cNvSpPr>
          <p:nvPr>
            <p:ph type="body" idx="1"/>
          </p:nvPr>
        </p:nvSpPr>
        <p:spPr>
          <a:xfrm>
            <a:off x="517358" y="3404937"/>
            <a:ext cx="5823284" cy="5073917"/>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900" b="1" dirty="0" smtClean="0">
                <a:latin typeface="Lucida Sans"/>
                <a:cs typeface="Arial" charset="0"/>
              </a:rPr>
              <a:t>Lab</a:t>
            </a:r>
            <a:r>
              <a:rPr lang="en-US" altLang="en-US" sz="900" b="1" baseline="0" dirty="0" smtClean="0">
                <a:latin typeface="Lucida Sans"/>
                <a:cs typeface="Arial" charset="0"/>
              </a:rPr>
              <a:t> Introduction</a:t>
            </a:r>
            <a:r>
              <a:rPr lang="en-US" altLang="en-US" sz="900" b="1" i="0" dirty="0" smtClean="0">
                <a:latin typeface="Lucida Sans"/>
                <a:cs typeface="Arial" charset="0"/>
              </a:rPr>
              <a:t>:</a:t>
            </a:r>
            <a:r>
              <a:rPr lang="en-US" altLang="en-US" sz="900" b="1" i="1" dirty="0" smtClean="0">
                <a:latin typeface="Lucida Sans"/>
                <a:cs typeface="Arial" charset="0"/>
              </a:rPr>
              <a:t> </a:t>
            </a:r>
            <a:r>
              <a:rPr lang="en-US" altLang="en-US" sz="900" b="0" i="1" dirty="0" smtClean="0">
                <a:latin typeface="Lucida Sans"/>
                <a:cs typeface="Arial" charset="0"/>
              </a:rPr>
              <a:t>2</a:t>
            </a:r>
            <a:r>
              <a:rPr lang="en-US" altLang="en-US" sz="900" i="1" dirty="0" smtClean="0">
                <a:latin typeface="Lucida Sans"/>
                <a:cs typeface="Arial" charset="0"/>
              </a:rPr>
              <a:t> minutes</a:t>
            </a:r>
          </a:p>
          <a:p>
            <a:pPr eaLnBrk="1" hangingPunct="1">
              <a:defRPr/>
            </a:pPr>
            <a:endParaRPr lang="en-US" altLang="en-US" sz="900" i="1" dirty="0" smtClean="0">
              <a:latin typeface="Lucida Sans"/>
              <a:cs typeface="Arial" charset="0"/>
            </a:endParaRPr>
          </a:p>
          <a:p>
            <a:pPr eaLnBrk="1" hangingPunct="1">
              <a:defRPr/>
            </a:pPr>
            <a:r>
              <a:rPr lang="en-US" altLang="en-US" sz="900" b="1" i="0" dirty="0" smtClean="0">
                <a:latin typeface="Lucida Sans"/>
                <a:cs typeface="Arial" charset="0"/>
              </a:rPr>
              <a:t>Pass out Lab</a:t>
            </a:r>
            <a:r>
              <a:rPr lang="en-US" altLang="en-US" sz="900" b="1" i="0" baseline="0" dirty="0" smtClean="0">
                <a:latin typeface="Lucida Sans"/>
                <a:cs typeface="Arial" charset="0"/>
              </a:rPr>
              <a:t> Student Guides.</a:t>
            </a:r>
          </a:p>
          <a:p>
            <a:pPr eaLnBrk="1" hangingPunct="1">
              <a:defRPr/>
            </a:pPr>
            <a:endParaRPr lang="en-US" altLang="en-US" sz="900" b="1" i="0" baseline="0" dirty="0" smtClean="0">
              <a:latin typeface="Lucida Sans"/>
              <a:cs typeface="Arial" charset="0"/>
            </a:endParaRPr>
          </a:p>
          <a:p>
            <a:pPr eaLnBrk="1" hangingPunct="1">
              <a:defRPr/>
            </a:pPr>
            <a:r>
              <a:rPr lang="en-US" altLang="en-US" sz="900" b="1" dirty="0" smtClean="0">
                <a:latin typeface="Lucida Sans"/>
                <a:cs typeface="Arial" charset="0"/>
              </a:rPr>
              <a:t>Preparation:</a:t>
            </a:r>
            <a:r>
              <a:rPr lang="en-US" altLang="en-US" sz="900" b="1" baseline="0" dirty="0" smtClean="0">
                <a:latin typeface="Lucida Sans"/>
                <a:cs typeface="Arial" charset="0"/>
              </a:rPr>
              <a:t> </a:t>
            </a:r>
            <a:r>
              <a:rPr lang="en-US" altLang="en-US" sz="900" b="0" baseline="0" dirty="0" smtClean="0">
                <a:latin typeface="Lucida Sans"/>
                <a:cs typeface="Arial" charset="0"/>
              </a:rPr>
              <a:t>Go over the questions appearing later in this presentation and decide which five to ten issues you’d like to concentrate on in particular in class.</a:t>
            </a:r>
            <a:endParaRPr lang="en-US" altLang="en-US" sz="900" b="0" i="1" dirty="0" smtClean="0">
              <a:latin typeface="Lucida Sans"/>
              <a:cs typeface="Arial" charset="0"/>
            </a:endParaRPr>
          </a:p>
          <a:p>
            <a:pPr eaLnBrk="1" hangingPunct="1">
              <a:defRPr/>
            </a:pPr>
            <a:endParaRPr lang="en-US" altLang="en-US" sz="900" b="1" i="0" dirty="0" smtClean="0">
              <a:latin typeface="Lucida Sans"/>
              <a:cs typeface="Arial" charset="0"/>
            </a:endParaRPr>
          </a:p>
          <a:p>
            <a:r>
              <a:rPr lang="en-US" altLang="en-US" sz="900" b="1" dirty="0" smtClean="0">
                <a:latin typeface="Lucida Sans"/>
                <a:cs typeface="Arial" charset="0"/>
              </a:rPr>
              <a:t>Say:</a:t>
            </a:r>
            <a:r>
              <a:rPr lang="en-US" altLang="en-US" sz="900" b="1" baseline="0" dirty="0" smtClean="0">
                <a:latin typeface="Lucida Sans"/>
                <a:cs typeface="Arial" charset="0"/>
              </a:rPr>
              <a:t> </a:t>
            </a:r>
            <a:r>
              <a:rPr lang="en-US" altLang="en-US" sz="900" b="0" baseline="0" dirty="0" smtClean="0">
                <a:latin typeface="Lucida Sans"/>
                <a:cs typeface="Arial" charset="0"/>
              </a:rPr>
              <a:t>Open your Lab Student Guide for Module 5. I will guide you through each step. </a:t>
            </a:r>
            <a:r>
              <a:rPr lang="en-US" altLang="en-US" sz="900" dirty="0" smtClean="0">
                <a:latin typeface="Lucida Sans"/>
              </a:rPr>
              <a:t>Each individual</a:t>
            </a:r>
            <a:r>
              <a:rPr lang="en-US" altLang="en-US" sz="900" baseline="0" dirty="0" smtClean="0">
                <a:latin typeface="Lucida Sans"/>
              </a:rPr>
              <a:t> or team will likely have a slightly different answer to specific questions and take a slightly different approach.</a:t>
            </a:r>
            <a:endParaRPr lang="en-US" altLang="en-US" sz="900" b="0" baseline="0" dirty="0" smtClean="0">
              <a:latin typeface="Lucida Sans"/>
            </a:endParaRPr>
          </a:p>
          <a:p>
            <a:endParaRPr lang="en-US" sz="9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900" dirty="0" smtClean="0">
                <a:latin typeface="Lucida Sans"/>
              </a:rPr>
              <a:t>I’d</a:t>
            </a:r>
            <a:r>
              <a:rPr lang="en-US" sz="900" baseline="0" dirty="0" smtClean="0">
                <a:latin typeface="Lucida Sans"/>
              </a:rPr>
              <a:t> like you to </a:t>
            </a:r>
            <a:r>
              <a:rPr lang="en-US" sz="900" dirty="0" smtClean="0">
                <a:latin typeface="Lucida Sans"/>
              </a:rPr>
              <a:t>split into small groups [2</a:t>
            </a:r>
            <a:r>
              <a:rPr lang="en-US" sz="900" baseline="0" dirty="0" smtClean="0">
                <a:latin typeface="Lucida Sans"/>
              </a:rPr>
              <a:t> to 4 people based on the room]</a:t>
            </a:r>
            <a:r>
              <a:rPr lang="en-US" sz="900" dirty="0" smtClean="0">
                <a:latin typeface="Lucida Sans"/>
              </a:rPr>
              <a:t>. As a team, you will review the scenario and analyze the information given to you. </a:t>
            </a:r>
            <a:endParaRPr lang="en-US" sz="900" kern="1200" dirty="0" smtClean="0">
              <a:solidFill>
                <a:schemeClr val="tx1"/>
              </a:solidFill>
              <a:latin typeface="Lucida Sans"/>
            </a:endParaRPr>
          </a:p>
          <a:p>
            <a:endParaRPr lang="en-US" sz="900" b="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900" b="0" dirty="0" smtClean="0">
                <a:latin typeface="Lucida Sans"/>
              </a:rPr>
              <a:t>We will use the Incident Coordination steps</a:t>
            </a:r>
            <a:r>
              <a:rPr lang="en-US" sz="900" b="0" baseline="0" dirty="0" smtClean="0">
                <a:latin typeface="Lucida Sans"/>
              </a:rPr>
              <a:t> to walk through four related scenarios, </a:t>
            </a:r>
            <a:r>
              <a:rPr lang="en-US" sz="900" b="0" dirty="0" smtClean="0">
                <a:latin typeface="Lucida Sans"/>
              </a:rPr>
              <a:t>as a guided exercise that I will lead. We will stop to ask and</a:t>
            </a:r>
            <a:r>
              <a:rPr lang="en-US" sz="900" b="0" baseline="0" dirty="0" smtClean="0">
                <a:latin typeface="Lucida Sans"/>
              </a:rPr>
              <a:t> answer questions along the way</a:t>
            </a:r>
            <a:r>
              <a:rPr lang="en-US" altLang="en-US" sz="900" b="0" baseline="0" dirty="0" smtClean="0">
                <a:latin typeface="Lucida Sans"/>
                <a:cs typeface="Arial" charset="0"/>
              </a:rPr>
              <a:t>.</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altLang="en-US" sz="900" b="0" baseline="0" dirty="0" smtClean="0">
              <a:latin typeface="Lucida Sans"/>
              <a:cs typeface="Arial" charset="0"/>
            </a:endParaRPr>
          </a:p>
          <a:p>
            <a:pPr eaLnBrk="1" hangingPunct="1">
              <a:defRPr/>
            </a:pPr>
            <a:r>
              <a:rPr lang="en-US" altLang="en-US" sz="900" b="0" baseline="0" dirty="0" smtClean="0">
                <a:latin typeface="Lucida Sans"/>
                <a:cs typeface="Arial" charset="0"/>
              </a:rPr>
              <a:t>Any questions? [Answer questions briefly.]</a:t>
            </a:r>
          </a:p>
          <a:p>
            <a:pPr eaLnBrk="1" hangingPunct="1">
              <a:defRPr/>
            </a:pPr>
            <a:endParaRPr lang="en-US" altLang="en-US" sz="900" b="0" baseline="0" dirty="0" smtClean="0">
              <a:latin typeface="Lucida Sans"/>
              <a:cs typeface="Arial" charset="0"/>
            </a:endParaRPr>
          </a:p>
          <a:p>
            <a:pPr eaLnBrk="1" hangingPunct="1">
              <a:defRPr/>
            </a:pPr>
            <a:r>
              <a:rPr lang="en-US" altLang="en-US" sz="900" b="0" baseline="0" dirty="0" smtClean="0">
                <a:latin typeface="Lucida Sans"/>
                <a:cs typeface="Arial" charset="0"/>
              </a:rPr>
              <a:t>And now, let’s get started!</a:t>
            </a:r>
            <a:endParaRPr lang="en-US" altLang="en-US" sz="900" b="0" dirty="0" smtClean="0">
              <a:latin typeface="Lucida Sans"/>
              <a:cs typeface="Arial"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altLang="en-US" sz="900" b="1" baseline="0" dirty="0" smtClean="0">
              <a:latin typeface="Lucida Sans"/>
              <a:cs typeface="Arial" charset="0"/>
            </a:endParaRPr>
          </a:p>
          <a:p>
            <a:endParaRPr lang="en-US" sz="900" dirty="0" smtClean="0">
              <a:latin typeface="Lucida Sans"/>
            </a:endParaRPr>
          </a:p>
        </p:txBody>
      </p:sp>
      <p:sp>
        <p:nvSpPr>
          <p:cNvPr id="8"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Lab</a:t>
            </a:r>
            <a:r>
              <a:rPr lang="en-US" altLang="en-US" sz="1000" b="1" baseline="0" dirty="0" smtClean="0">
                <a:latin typeface="Lucida Sans"/>
                <a:cs typeface="Arial" charset="0"/>
              </a:rPr>
              <a:t> Steps: Incident Response Process</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1</a:t>
            </a:r>
            <a:r>
              <a:rPr lang="en-US" altLang="en-US" sz="1000" i="1" dirty="0" smtClean="0">
                <a:latin typeface="Lucida Sans"/>
                <a:cs typeface="Arial" charset="0"/>
              </a:rPr>
              <a:t> minute</a:t>
            </a:r>
          </a:p>
          <a:p>
            <a:pPr eaLnBrk="1" hangingPunct="1">
              <a:defRPr/>
            </a:pPr>
            <a:endParaRPr lang="en-US" altLang="en-US" sz="1000" b="1" i="0" dirty="0" smtClean="0">
              <a:latin typeface="Lucida Sans"/>
              <a:cs typeface="Arial"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sz="1000" dirty="0" smtClean="0">
                <a:latin typeface="Lucida Sans"/>
              </a:rPr>
              <a:t>You will use the Incident Response steps outlined in the course to develop an action plan for addressing this incident. Keep these steps</a:t>
            </a:r>
            <a:r>
              <a:rPr lang="en-US" sz="1000" baseline="0" dirty="0" smtClean="0">
                <a:latin typeface="Lucida Sans"/>
              </a:rPr>
              <a:t> in mind as we proceed through the lab.</a:t>
            </a:r>
            <a:endParaRPr lang="en-US" sz="1000" dirty="0" smtClean="0">
              <a:latin typeface="Lucida Sans"/>
            </a:endParaRPr>
          </a:p>
          <a:p>
            <a:pPr marL="0" marR="0" indent="0" algn="l" defTabSz="457200" rtl="0" eaLnBrk="1" fontAlgn="base" latinLnBrk="0" hangingPunct="1">
              <a:lnSpc>
                <a:spcPct val="100000"/>
              </a:lnSpc>
              <a:spcBef>
                <a:spcPct val="30000"/>
              </a:spcBef>
              <a:spcAft>
                <a:spcPct val="0"/>
              </a:spcAft>
              <a:buClrTx/>
              <a:buSzTx/>
              <a:buFontTx/>
              <a:buNone/>
              <a:tabLst/>
              <a:defRPr/>
            </a:pPr>
            <a:endParaRPr lang="en-US" altLang="en-US" sz="1000" b="0" baseline="0" dirty="0" smtClean="0">
              <a:latin typeface="Lucida Sans"/>
              <a:cs typeface="Arial" charset="0"/>
            </a:endParaRPr>
          </a:p>
          <a:p>
            <a:pPr eaLnBrk="1" hangingPunct="1">
              <a:defRPr/>
            </a:pPr>
            <a:endParaRPr lang="en-US" altLang="en-US" sz="1000" b="0" baseline="0" dirty="0" smtClean="0">
              <a:latin typeface="Lucida Sans"/>
              <a:cs typeface="Arial" charset="0"/>
            </a:endParaRPr>
          </a:p>
          <a:p>
            <a:pPr eaLnBrk="1" hangingPunct="1">
              <a:defRPr/>
            </a:pPr>
            <a:endParaRPr lang="en-US" altLang="en-US" sz="1000" dirty="0" smtClean="0">
              <a:latin typeface="Lucida Sans"/>
            </a:endParaRPr>
          </a:p>
        </p:txBody>
      </p:sp>
      <p:sp>
        <p:nvSpPr>
          <p:cNvPr id="8"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a:t>
            </a:fld>
            <a:endParaRPr lang="en-US" altLang="en-US" sz="800" dirty="0">
              <a:latin typeface="Lucida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sz="1000" b="1" dirty="0" smtClean="0">
                <a:latin typeface="Lucida Sans"/>
                <a:cs typeface="Arial" charset="0"/>
              </a:rPr>
              <a:t>Sample Attack with Three Countries Involved</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1</a:t>
            </a:r>
            <a:r>
              <a:rPr lang="en-US" altLang="en-US" sz="1000" i="1" dirty="0" smtClean="0">
                <a:latin typeface="Lucida Sans"/>
                <a:cs typeface="Arial" charset="0"/>
              </a:rPr>
              <a:t> minute</a:t>
            </a:r>
            <a:endParaRPr lang="en-US" altLang="en-US" sz="1000" b="1" i="0" dirty="0" smtClean="0">
              <a:latin typeface="Lucida Sans"/>
              <a:cs typeface="Arial" charset="0"/>
            </a:endParaRPr>
          </a:p>
          <a:p>
            <a:endParaRPr lang="en-US" sz="1000" dirty="0" smtClean="0">
              <a:latin typeface="Lucida Sans"/>
            </a:endParaRPr>
          </a:p>
          <a:p>
            <a:r>
              <a:rPr lang="en-US" sz="1000" b="1" dirty="0" smtClean="0">
                <a:latin typeface="Lucida Sans"/>
              </a:rPr>
              <a:t>Say:</a:t>
            </a:r>
            <a:r>
              <a:rPr lang="en-US" sz="1000" b="1" baseline="0" dirty="0" smtClean="0">
                <a:latin typeface="Lucida Sans"/>
              </a:rPr>
              <a:t> </a:t>
            </a:r>
            <a:r>
              <a:rPr lang="en-US" sz="1000" baseline="0" dirty="0" smtClean="0">
                <a:latin typeface="Lucida Sans"/>
              </a:rPr>
              <a:t>Let’s have some set-up. </a:t>
            </a:r>
            <a:r>
              <a:rPr lang="en-US" sz="1000" dirty="0" smtClean="0">
                <a:latin typeface="Lucida Sans"/>
              </a:rPr>
              <a:t>There are three countries</a:t>
            </a:r>
            <a:r>
              <a:rPr lang="en-US" sz="1000" baseline="0" dirty="0" smtClean="0">
                <a:latin typeface="Lucida Sans"/>
              </a:rPr>
              <a:t> involved in this scenario.</a:t>
            </a:r>
          </a:p>
          <a:p>
            <a:pPr marL="0" indent="0">
              <a:buNone/>
            </a:pPr>
            <a:r>
              <a:rPr lang="en-US" sz="1000" baseline="0" dirty="0" smtClean="0">
                <a:latin typeface="Lucida Sans"/>
              </a:rPr>
              <a:t>Airport-Land has the main airport of the region. It also has a second, smaller airport. Airport-land has a good relationship with </a:t>
            </a:r>
          </a:p>
          <a:p>
            <a:pPr marL="0" indent="0">
              <a:buNone/>
            </a:pPr>
            <a:r>
              <a:rPr lang="en-US" sz="1000" baseline="0" dirty="0" smtClean="0">
                <a:latin typeface="Lucida Sans"/>
              </a:rPr>
              <a:t>(1) Small-Land and a neutral relationship with </a:t>
            </a:r>
          </a:p>
          <a:p>
            <a:pPr marL="0" indent="0">
              <a:buNone/>
            </a:pPr>
            <a:r>
              <a:rPr lang="en-US" sz="1000" baseline="0" dirty="0" smtClean="0">
                <a:latin typeface="Lucida Sans"/>
              </a:rPr>
              <a:t>(2) Enemy-Land.</a:t>
            </a:r>
          </a:p>
          <a:p>
            <a:pPr marL="0" indent="0">
              <a:buNone/>
            </a:pPr>
            <a:r>
              <a:rPr lang="en-US" sz="1000" baseline="0" dirty="0" smtClean="0">
                <a:latin typeface="Lucida Sans"/>
              </a:rPr>
              <a:t>Small-Land is a “friendly” country. It depends on Airport-Land’s main airport.</a:t>
            </a:r>
          </a:p>
          <a:p>
            <a:pPr marL="0" indent="0">
              <a:buNone/>
            </a:pPr>
            <a:r>
              <a:rPr lang="en-US" sz="1000" baseline="0" dirty="0" smtClean="0">
                <a:latin typeface="Lucida Sans"/>
              </a:rPr>
              <a:t>Enemy-Land is not a friendly country and is at times considered an enemy.</a:t>
            </a:r>
          </a:p>
          <a:p>
            <a:endParaRPr lang="en-US" sz="1000" dirty="0">
              <a:latin typeface="Lucida Sans"/>
            </a:endParaRPr>
          </a:p>
        </p:txBody>
      </p:sp>
      <p:sp>
        <p:nvSpPr>
          <p:cNvPr id="4"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5"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5</a:t>
            </a:fld>
            <a:endParaRPr lang="en-US" altLang="en-US" sz="800" dirty="0">
              <a:latin typeface="Lucida Sans"/>
            </a:endParaRPr>
          </a:p>
        </p:txBody>
      </p:sp>
    </p:spTree>
    <p:extLst>
      <p:ext uri="{BB962C8B-B14F-4D97-AF65-F5344CB8AC3E}">
        <p14:creationId xmlns:p14="http://schemas.microsoft.com/office/powerpoint/2010/main" val="2337299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Scenario 1: Airport-Land ATC Goes Down: </a:t>
            </a:r>
            <a:r>
              <a:rPr lang="en-US" sz="1000" i="1" dirty="0" smtClean="0">
                <a:latin typeface="Lucida Sans"/>
              </a:rPr>
              <a:t>2 minutes</a:t>
            </a:r>
          </a:p>
          <a:p>
            <a:endParaRPr lang="en-US" sz="1000" dirty="0" smtClean="0">
              <a:effectLst/>
              <a:latin typeface="Lucida Sans"/>
              <a:ea typeface="+mn-ea"/>
              <a:cs typeface="+mn-cs"/>
              <a:sym typeface="Avenir Roman"/>
            </a:endParaRPr>
          </a:p>
          <a:p>
            <a:pPr lvl="0"/>
            <a:r>
              <a:rPr lang="en-US" sz="1000" b="1" dirty="0" smtClean="0">
                <a:effectLst/>
                <a:latin typeface="Lucida Sans"/>
                <a:ea typeface="+mn-ea"/>
                <a:cs typeface="+mn-cs"/>
                <a:sym typeface="Avenir Roman"/>
              </a:rPr>
              <a:t>Say: </a:t>
            </a:r>
            <a:r>
              <a:rPr lang="en-US" sz="1000" dirty="0" smtClean="0">
                <a:effectLst/>
                <a:latin typeface="Lucida Sans"/>
                <a:ea typeface="+mn-ea"/>
                <a:cs typeface="+mn-cs"/>
                <a:sym typeface="Avenir Roman"/>
              </a:rPr>
              <a:t>Let’s look at our first scenario. The</a:t>
            </a:r>
            <a:r>
              <a:rPr lang="en-US" sz="1000" baseline="0" dirty="0" smtClean="0">
                <a:effectLst/>
                <a:latin typeface="Lucida Sans"/>
                <a:ea typeface="+mn-ea"/>
                <a:cs typeface="+mn-cs"/>
                <a:sym typeface="Avenir Roman"/>
              </a:rPr>
              <a:t> air traffic control, or ATC, </a:t>
            </a:r>
            <a:r>
              <a:rPr lang="en-US" sz="1000" dirty="0" smtClean="0">
                <a:effectLst/>
                <a:latin typeface="Lucida Sans"/>
                <a:ea typeface="+mn-ea"/>
                <a:cs typeface="+mn-cs"/>
                <a:sym typeface="Avenir Roman"/>
              </a:rPr>
              <a:t>system of the main</a:t>
            </a:r>
            <a:r>
              <a:rPr lang="en-US" sz="1000" baseline="0" dirty="0" smtClean="0">
                <a:effectLst/>
                <a:latin typeface="Lucida Sans"/>
                <a:ea typeface="+mn-ea"/>
                <a:cs typeface="+mn-cs"/>
                <a:sym typeface="Avenir Roman"/>
              </a:rPr>
              <a:t> </a:t>
            </a:r>
            <a:r>
              <a:rPr lang="en-US" sz="1000" dirty="0" smtClean="0">
                <a:effectLst/>
                <a:latin typeface="Lucida Sans"/>
                <a:ea typeface="+mn-ea"/>
                <a:cs typeface="+mn-cs"/>
                <a:sym typeface="Avenir Roman"/>
              </a:rPr>
              <a:t>airport in Airport-Land is completely down.</a:t>
            </a:r>
          </a:p>
          <a:p>
            <a:pPr marL="342900" lvl="0" indent="-342900">
              <a:buFont typeface="Arial" panose="020B0604020202020204" pitchFamily="34" charset="0"/>
              <a:buChar char="•"/>
            </a:pPr>
            <a:r>
              <a:rPr lang="en-US" sz="1000" dirty="0" smtClean="0">
                <a:effectLst/>
                <a:latin typeface="Lucida Sans"/>
                <a:ea typeface="+mn-ea"/>
                <a:cs typeface="+mn-cs"/>
                <a:sym typeface="Avenir Roman"/>
              </a:rPr>
              <a:t>Air-traffic congestion</a:t>
            </a:r>
            <a:r>
              <a:rPr lang="en-US" sz="1000" baseline="0" dirty="0" smtClean="0">
                <a:effectLst/>
                <a:latin typeface="Lucida Sans"/>
                <a:ea typeface="+mn-ea"/>
                <a:cs typeface="+mn-cs"/>
                <a:sym typeface="Avenir Roman"/>
              </a:rPr>
              <a:t> is critical.</a:t>
            </a:r>
            <a:endParaRPr lang="en-US" sz="1000" dirty="0" smtClean="0">
              <a:effectLst/>
              <a:latin typeface="Lucida Sans"/>
              <a:ea typeface="+mn-ea"/>
              <a:cs typeface="+mn-cs"/>
              <a:sym typeface="Avenir Roman"/>
            </a:endParaRPr>
          </a:p>
          <a:p>
            <a:pPr marL="342900" lvl="0" indent="-342900">
              <a:buFont typeface="Arial" panose="020B0604020202020204" pitchFamily="34" charset="0"/>
              <a:buChar char="•"/>
            </a:pPr>
            <a:r>
              <a:rPr lang="en-US" sz="1000" dirty="0" smtClean="0">
                <a:effectLst/>
                <a:latin typeface="Lucida Sans"/>
                <a:ea typeface="+mn-ea"/>
                <a:cs typeface="+mn-cs"/>
                <a:sym typeface="Avenir Roman"/>
              </a:rPr>
              <a:t>The airport technology director reports suspicious activity in the ATC.</a:t>
            </a:r>
          </a:p>
          <a:p>
            <a:pPr marL="342900" lvl="0" indent="-342900">
              <a:buFont typeface="Arial" panose="020B0604020202020204" pitchFamily="34" charset="0"/>
              <a:buChar char="•"/>
            </a:pPr>
            <a:r>
              <a:rPr lang="en-US" sz="1000" dirty="0" smtClean="0">
                <a:effectLst/>
                <a:latin typeface="Lucida Sans"/>
                <a:ea typeface="+mn-ea"/>
                <a:cs typeface="+mn-cs"/>
                <a:sym typeface="Avenir Roman"/>
              </a:rPr>
              <a:t>The regional ATC escalation team is not in your city and they are not answering calls.</a:t>
            </a:r>
          </a:p>
          <a:p>
            <a:pPr marL="342900" lvl="0" indent="-342900">
              <a:buFont typeface="Arial" panose="020B0604020202020204" pitchFamily="34" charset="0"/>
              <a:buChar char="•"/>
            </a:pPr>
            <a:r>
              <a:rPr lang="en-US" sz="1000" dirty="0" smtClean="0">
                <a:effectLst/>
                <a:latin typeface="Lucida Sans"/>
                <a:ea typeface="+mn-ea"/>
                <a:cs typeface="+mn-cs"/>
                <a:sym typeface="Avenir Roman"/>
              </a:rPr>
              <a:t>The available IT team is not very knowledgeable about the ATC application.</a:t>
            </a:r>
          </a:p>
          <a:p>
            <a:pPr marL="342900" lvl="0" indent="-342900">
              <a:buFont typeface="Arial" panose="020B0604020202020204" pitchFamily="34" charset="0"/>
              <a:buChar char="•"/>
            </a:pPr>
            <a:endParaRPr lang="en-US" sz="1000" dirty="0" smtClean="0">
              <a:effectLst/>
              <a:latin typeface="Lucida Sans"/>
              <a:ea typeface="+mn-ea"/>
              <a:cs typeface="+mn-cs"/>
              <a:sym typeface="Avenir Roman"/>
            </a:endParaRP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000" b="1" kern="1200" dirty="0" smtClean="0">
                <a:solidFill>
                  <a:schemeClr val="tx1"/>
                </a:solidFill>
                <a:effectLst/>
                <a:latin typeface="Lucida Sans"/>
              </a:rPr>
              <a:t>Note to instructor: </a:t>
            </a:r>
            <a:r>
              <a:rPr lang="en-US" sz="1000" kern="1200" dirty="0" smtClean="0">
                <a:solidFill>
                  <a:schemeClr val="tx1"/>
                </a:solidFill>
                <a:effectLst/>
                <a:latin typeface="Lucida Sans"/>
              </a:rPr>
              <a:t>This scenario doesn’t give the exact underlying cause of the attack so your team can build your scenario as you choose. You might build the scenario around a power outage, a worm, ransomware, an attack through the Web portal of the airport, an attack through the unsecured Wi-Fi provided to travelers, or another scenario.</a:t>
            </a:r>
          </a:p>
          <a:p>
            <a:pPr marL="0" lvl="0" indent="0">
              <a:buFont typeface="Arial" panose="020B0604020202020204" pitchFamily="34" charset="0"/>
              <a:buNone/>
            </a:pPr>
            <a:endParaRPr lang="en-US" sz="1000" dirty="0" smtClean="0">
              <a:effectLst/>
              <a:latin typeface="Lucida Sans"/>
              <a:ea typeface="+mn-ea"/>
              <a:cs typeface="+mn-cs"/>
              <a:sym typeface="Avenir Roman"/>
            </a:endParaRPr>
          </a:p>
          <a:p>
            <a:endParaRPr lang="en-US" sz="1000" dirty="0">
              <a:latin typeface="Lucida Sans"/>
            </a:endParaRPr>
          </a:p>
        </p:txBody>
      </p:sp>
      <p:sp>
        <p:nvSpPr>
          <p:cNvPr id="4"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5"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6</a:t>
            </a:fld>
            <a:endParaRPr lang="en-US" altLang="en-US" sz="800" dirty="0">
              <a:latin typeface="Lucida Sans"/>
            </a:endParaRPr>
          </a:p>
        </p:txBody>
      </p:sp>
    </p:spTree>
    <p:extLst>
      <p:ext uri="{BB962C8B-B14F-4D97-AF65-F5344CB8AC3E}">
        <p14:creationId xmlns:p14="http://schemas.microsoft.com/office/powerpoint/2010/main" val="2025712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0863" y="765175"/>
            <a:ext cx="3216275" cy="2411413"/>
          </a:xfrm>
        </p:spPr>
      </p:sp>
      <p:sp>
        <p:nvSpPr>
          <p:cNvPr id="3" name="Notes Placeholder 2"/>
          <p:cNvSpPr>
            <a:spLocks noGrp="1"/>
          </p:cNvSpPr>
          <p:nvPr>
            <p:ph type="body" idx="1"/>
          </p:nvPr>
        </p:nvSpPr>
        <p:spPr>
          <a:xfrm>
            <a:off x="385011" y="3465095"/>
            <a:ext cx="6087978" cy="5134075"/>
          </a:xfrm>
        </p:spPr>
        <p:txBody>
          <a:bodyPr/>
          <a:lstStyle/>
          <a:p>
            <a:pPr marL="0" marR="0" lvl="0" indent="0" algn="l" defTabSz="457200" rtl="0" eaLnBrk="0" fontAlgn="base" latinLnBrk="0" hangingPunct="0">
              <a:lnSpc>
                <a:spcPct val="100000"/>
              </a:lnSpc>
              <a:spcBef>
                <a:spcPts val="1200"/>
              </a:spcBef>
              <a:spcAft>
                <a:spcPct val="0"/>
              </a:spcAft>
              <a:buClrTx/>
              <a:buSzTx/>
              <a:buFont typeface="+mj-lt"/>
              <a:buNone/>
              <a:tabLst/>
              <a:defRPr/>
            </a:pPr>
            <a:r>
              <a:rPr lang="en-US" sz="800" b="1" dirty="0" smtClean="0">
                <a:latin typeface="Lucida Sans"/>
              </a:rPr>
              <a:t>Scenario 1: Questions: </a:t>
            </a:r>
            <a:r>
              <a:rPr lang="en-US" sz="800" b="0" i="1" dirty="0" smtClean="0">
                <a:latin typeface="Lucida Sans"/>
              </a:rPr>
              <a:t>8</a:t>
            </a:r>
            <a:r>
              <a:rPr lang="en-US" sz="800" b="0" i="1" baseline="0" dirty="0" smtClean="0">
                <a:latin typeface="Lucida Sans"/>
              </a:rPr>
              <a:t> </a:t>
            </a:r>
            <a:r>
              <a:rPr lang="en-US" sz="800" i="1" dirty="0" smtClean="0">
                <a:latin typeface="Lucida Sans"/>
              </a:rPr>
              <a:t>minutes</a:t>
            </a:r>
          </a:p>
          <a:p>
            <a:pPr marL="0" marR="0" lvl="0" indent="0" algn="l" defTabSz="457200" rtl="0" eaLnBrk="0" fontAlgn="base" latinLnBrk="0" hangingPunct="0">
              <a:lnSpc>
                <a:spcPct val="100000"/>
              </a:lnSpc>
              <a:spcBef>
                <a:spcPts val="1200"/>
              </a:spcBef>
              <a:spcAft>
                <a:spcPct val="0"/>
              </a:spcAft>
              <a:buClrTx/>
              <a:buSzTx/>
              <a:buFont typeface="+mj-lt"/>
              <a:buNone/>
              <a:tabLst/>
              <a:defRPr/>
            </a:pPr>
            <a:r>
              <a:rPr lang="en-US" sz="800" b="1" i="0" dirty="0" smtClean="0">
                <a:latin typeface="Lucida Sans"/>
              </a:rPr>
              <a:t>Say:</a:t>
            </a:r>
            <a:r>
              <a:rPr lang="en-US" sz="800" b="1" i="0" baseline="0" dirty="0" smtClean="0">
                <a:latin typeface="Lucida Sans"/>
              </a:rPr>
              <a:t> </a:t>
            </a:r>
            <a:r>
              <a:rPr lang="en-US" sz="800" i="0" baseline="0" dirty="0" smtClean="0">
                <a:latin typeface="Lucida Sans"/>
              </a:rPr>
              <a:t>Now let’s walk through some questions.</a:t>
            </a:r>
            <a:endParaRPr lang="en-GB" sz="800" dirty="0" smtClean="0">
              <a:latin typeface="Lucida Sans"/>
            </a:endParaRPr>
          </a:p>
          <a:p>
            <a:pPr marL="342900" lvl="0" indent="-342900">
              <a:lnSpc>
                <a:spcPct val="100000"/>
              </a:lnSpc>
              <a:spcBef>
                <a:spcPts val="1200"/>
              </a:spcBef>
              <a:buFont typeface="+mj-lt"/>
              <a:buAutoNum type="arabicPeriod"/>
            </a:pPr>
            <a:r>
              <a:rPr lang="en-GB" sz="800" dirty="0" smtClean="0">
                <a:latin typeface="Lucida Sans"/>
              </a:rPr>
              <a:t>What are the different entities that should take action?</a:t>
            </a:r>
            <a:r>
              <a:rPr lang="en-GB" sz="800" baseline="0" dirty="0" smtClean="0">
                <a:latin typeface="Lucida Sans"/>
              </a:rPr>
              <a:t> </a:t>
            </a:r>
            <a:br>
              <a:rPr lang="en-GB" sz="800" baseline="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At this point, the entities who should act are the Airport-Land agencies and organizations</a:t>
            </a:r>
            <a:r>
              <a:rPr lang="en-US" sz="800" baseline="0" dirty="0" smtClean="0">
                <a:effectLst/>
                <a:latin typeface="Lucida Sans"/>
                <a:ea typeface="+mn-ea"/>
                <a:cs typeface="+mn-cs"/>
                <a:sym typeface="Avenir Roman"/>
              </a:rPr>
              <a:t> </a:t>
            </a:r>
            <a:r>
              <a:rPr lang="en-US" sz="800" dirty="0" smtClean="0">
                <a:effectLst/>
                <a:latin typeface="Lucida Sans"/>
                <a:ea typeface="+mn-ea"/>
                <a:cs typeface="+mn-cs"/>
                <a:sym typeface="Avenir Roman"/>
              </a:rPr>
              <a:t>that have the authority and coordination at major events. Examples are: the central government, the CSIRT, airport staff, ISPs, the</a:t>
            </a:r>
            <a:r>
              <a:rPr lang="en-US" sz="800" baseline="0" dirty="0" smtClean="0">
                <a:effectLst/>
                <a:latin typeface="Lucida Sans"/>
                <a:ea typeface="+mn-ea"/>
                <a:cs typeface="+mn-cs"/>
                <a:sym typeface="Avenir Roman"/>
              </a:rPr>
              <a:t> </a:t>
            </a:r>
            <a:r>
              <a:rPr lang="en-US" sz="800" dirty="0" smtClean="0">
                <a:effectLst/>
                <a:latin typeface="Lucida Sans"/>
                <a:ea typeface="+mn-ea"/>
                <a:cs typeface="+mn-cs"/>
                <a:sym typeface="Avenir Roman"/>
              </a:rPr>
              <a:t>Superintendent of Airports, judicial bodies, and perhaps some private entities.</a:t>
            </a:r>
          </a:p>
          <a:p>
            <a:pPr marL="342900" lvl="0" indent="-342900">
              <a:lnSpc>
                <a:spcPct val="100000"/>
              </a:lnSpc>
              <a:spcBef>
                <a:spcPts val="1200"/>
              </a:spcBef>
              <a:buFont typeface="+mj-lt"/>
              <a:buAutoNum type="arabicPeriod"/>
            </a:pPr>
            <a:r>
              <a:rPr lang="en-GB" sz="800" dirty="0" smtClean="0">
                <a:latin typeface="Lucida Sans"/>
              </a:rPr>
              <a:t>What should they do? Who does what?</a:t>
            </a:r>
            <a:r>
              <a:rPr lang="en-GB" sz="800" baseline="0" dirty="0" smtClean="0">
                <a:latin typeface="Lucida Sans"/>
              </a:rPr>
              <a:t> </a:t>
            </a:r>
            <a:br>
              <a:rPr lang="en-GB" sz="800" baseline="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The entities should individually and then as a group build a coordination and response plan involving entities that are preliminarily affected –</a:t>
            </a:r>
            <a:r>
              <a:rPr lang="en-US" sz="800" baseline="0" dirty="0" smtClean="0">
                <a:effectLst/>
                <a:latin typeface="Lucida Sans"/>
                <a:ea typeface="+mn-ea"/>
                <a:cs typeface="+mn-cs"/>
                <a:sym typeface="Avenir Roman"/>
              </a:rPr>
              <a:t> identifying </a:t>
            </a:r>
            <a:r>
              <a:rPr lang="en-US" sz="800" dirty="0" smtClean="0">
                <a:effectLst/>
                <a:latin typeface="Lucida Sans"/>
                <a:ea typeface="+mn-ea"/>
                <a:cs typeface="+mn-cs"/>
                <a:sym typeface="Avenir Roman"/>
              </a:rPr>
              <a:t>resources, people, and authorities.</a:t>
            </a:r>
            <a:endParaRPr lang="et-EE" sz="800" dirty="0" smtClean="0">
              <a:latin typeface="Calibri" panose="020F0502020204030204" pitchFamily="34" charset="0"/>
            </a:endParaRPr>
          </a:p>
          <a:p>
            <a:pPr marL="342900" lvl="0" indent="-342900">
              <a:lnSpc>
                <a:spcPct val="100000"/>
              </a:lnSpc>
              <a:spcBef>
                <a:spcPts val="1200"/>
              </a:spcBef>
              <a:buFont typeface="+mj-lt"/>
              <a:buAutoNum type="arabicPeriod"/>
            </a:pPr>
            <a:r>
              <a:rPr lang="en-GB" sz="800" dirty="0" smtClean="0">
                <a:latin typeface="Lucida Sans"/>
              </a:rPr>
              <a:t>What mandates should they have?</a:t>
            </a:r>
            <a:r>
              <a:rPr lang="en-GB" sz="800" baseline="0" dirty="0" smtClean="0">
                <a:latin typeface="Lucida Sans"/>
              </a:rPr>
              <a:t> </a:t>
            </a:r>
            <a:br>
              <a:rPr lang="en-GB" sz="800" baseline="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Leading agencies should have a high level of authority to execute any function for possible immediate actions of great impact.</a:t>
            </a:r>
            <a:endParaRPr lang="et-EE" sz="800" dirty="0" smtClean="0">
              <a:latin typeface="Calibri" panose="020F0502020204030204" pitchFamily="34" charset="0"/>
            </a:endParaRPr>
          </a:p>
          <a:p>
            <a:pPr marL="342900" lvl="0" indent="-342900">
              <a:lnSpc>
                <a:spcPct val="100000"/>
              </a:lnSpc>
              <a:spcBef>
                <a:spcPts val="1200"/>
              </a:spcBef>
              <a:buFont typeface="+mj-lt"/>
              <a:buAutoNum type="arabicPeriod"/>
            </a:pPr>
            <a:r>
              <a:rPr lang="en-GB" sz="800" dirty="0" smtClean="0">
                <a:latin typeface="Lucida Sans"/>
              </a:rPr>
              <a:t>Who needs to get reports on the situation?</a:t>
            </a:r>
            <a:r>
              <a:rPr lang="en-GB" sz="800" baseline="0" dirty="0" smtClean="0">
                <a:latin typeface="Lucida Sans"/>
              </a:rPr>
              <a:t> </a:t>
            </a:r>
            <a:br>
              <a:rPr lang="en-GB" sz="800" baseline="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The airports nearby should be informed,</a:t>
            </a:r>
            <a:r>
              <a:rPr lang="en-US" sz="800" baseline="0" dirty="0" smtClean="0">
                <a:effectLst/>
                <a:latin typeface="Lucida Sans"/>
                <a:ea typeface="+mn-ea"/>
                <a:cs typeface="+mn-cs"/>
                <a:sym typeface="Avenir Roman"/>
              </a:rPr>
              <a:t> and warned </a:t>
            </a:r>
            <a:r>
              <a:rPr lang="en-US" sz="800" dirty="0" smtClean="0">
                <a:effectLst/>
                <a:latin typeface="Lucida Sans"/>
                <a:ea typeface="+mn-ea"/>
                <a:cs typeface="+mn-cs"/>
                <a:sym typeface="Avenir Roman"/>
              </a:rPr>
              <a:t>of possible attacks on them. In addition, the following will</a:t>
            </a:r>
            <a:r>
              <a:rPr lang="en-US" sz="800" baseline="0" dirty="0" smtClean="0">
                <a:effectLst/>
                <a:latin typeface="Lucida Sans"/>
                <a:ea typeface="+mn-ea"/>
                <a:cs typeface="+mn-cs"/>
                <a:sym typeface="Avenir Roman"/>
              </a:rPr>
              <a:t> likely need to be a</a:t>
            </a:r>
            <a:r>
              <a:rPr lang="en-US" sz="800" dirty="0" smtClean="0">
                <a:effectLst/>
                <a:latin typeface="Lucida Sans"/>
                <a:ea typeface="+mn-ea"/>
                <a:cs typeface="+mn-cs"/>
                <a:sym typeface="Avenir Roman"/>
              </a:rPr>
              <a:t>lerted: National CSIRT, legal </a:t>
            </a:r>
            <a:r>
              <a:rPr lang="en-US" sz="800" b="0" dirty="0" smtClean="0">
                <a:effectLst/>
                <a:latin typeface="Lucida Sans"/>
                <a:ea typeface="+mn-ea"/>
                <a:cs typeface="+mn-cs"/>
                <a:sym typeface="Avenir Roman"/>
              </a:rPr>
              <a:t>entities such as a ministry </a:t>
            </a:r>
            <a:r>
              <a:rPr lang="en-US" sz="800" dirty="0" smtClean="0">
                <a:effectLst/>
                <a:latin typeface="Lucida Sans"/>
                <a:ea typeface="+mn-ea"/>
                <a:cs typeface="+mn-cs"/>
                <a:sym typeface="Avenir Roman"/>
              </a:rPr>
              <a:t>of defense, and police.</a:t>
            </a:r>
            <a:endParaRPr lang="et-EE" sz="800" dirty="0" smtClean="0">
              <a:latin typeface="Calibri" panose="020F0502020204030204" pitchFamily="34" charset="0"/>
            </a:endParaRPr>
          </a:p>
          <a:p>
            <a:pPr marL="342900" lvl="0" indent="-342900">
              <a:lnSpc>
                <a:spcPct val="100000"/>
              </a:lnSpc>
              <a:spcBef>
                <a:spcPts val="1200"/>
              </a:spcBef>
              <a:buFont typeface="+mj-lt"/>
              <a:buAutoNum type="arabicPeriod"/>
            </a:pPr>
            <a:r>
              <a:rPr lang="en-GB" sz="800" dirty="0" smtClean="0">
                <a:latin typeface="Lucida Sans"/>
              </a:rPr>
              <a:t>What </a:t>
            </a:r>
            <a:r>
              <a:rPr lang="en-GB" sz="800" b="0" i="0" dirty="0" smtClean="0">
                <a:latin typeface="Lucida Sans"/>
              </a:rPr>
              <a:t>competencies</a:t>
            </a:r>
            <a:r>
              <a:rPr lang="en-GB" sz="800" b="0" i="0" baseline="0" dirty="0" smtClean="0">
                <a:latin typeface="Lucida Sans"/>
              </a:rPr>
              <a:t> and </a:t>
            </a:r>
            <a:r>
              <a:rPr lang="en-GB" sz="800" b="0" i="0" dirty="0" smtClean="0">
                <a:latin typeface="Lucida Sans"/>
              </a:rPr>
              <a:t>resources are needed to resolve the problem? </a:t>
            </a:r>
            <a:br>
              <a:rPr lang="en-GB" sz="800" b="0" i="0" dirty="0" smtClean="0">
                <a:latin typeface="Lucida Sans"/>
              </a:rPr>
            </a:br>
            <a:r>
              <a:rPr lang="en-US" sz="800" b="1" dirty="0" smtClean="0">
                <a:latin typeface="Lucida Sans"/>
              </a:rPr>
              <a:t>Wait for student responses then emphasize: </a:t>
            </a:r>
            <a:r>
              <a:rPr lang="en-US" sz="800" b="0" i="0" dirty="0" smtClean="0">
                <a:effectLst/>
                <a:latin typeface="Lucida Sans"/>
                <a:ea typeface="+mn-ea"/>
                <a:cs typeface="+mn-cs"/>
                <a:sym typeface="Avenir Roman"/>
              </a:rPr>
              <a:t>Resources</a:t>
            </a:r>
            <a:r>
              <a:rPr lang="en-US" sz="800" b="0" i="0" baseline="0" dirty="0" smtClean="0">
                <a:effectLst/>
                <a:latin typeface="Lucida Sans"/>
                <a:ea typeface="+mn-ea"/>
                <a:cs typeface="+mn-cs"/>
                <a:sym typeface="Avenir Roman"/>
              </a:rPr>
              <a:t> needed to resolve this problem include </a:t>
            </a:r>
            <a:r>
              <a:rPr lang="en-US" sz="800" b="0" i="0" dirty="0" smtClean="0">
                <a:effectLst/>
                <a:latin typeface="Lucida Sans"/>
                <a:ea typeface="+mn-ea"/>
                <a:cs typeface="+mn-cs"/>
                <a:sym typeface="Avenir Roman"/>
              </a:rPr>
              <a:t>a trained security incident response team, logistics</a:t>
            </a:r>
            <a:r>
              <a:rPr lang="en-US" sz="800" dirty="0" smtClean="0">
                <a:effectLst/>
                <a:latin typeface="Lucida Sans"/>
                <a:ea typeface="+mn-ea"/>
                <a:cs typeface="+mn-cs"/>
                <a:sym typeface="Avenir Roman"/>
              </a:rPr>
              <a:t>, transport and, if necessary, international contacts.</a:t>
            </a:r>
            <a:endParaRPr lang="et-EE" sz="800" dirty="0" smtClean="0">
              <a:latin typeface="Calibri" panose="020F0502020204030204" pitchFamily="34" charset="0"/>
            </a:endParaRPr>
          </a:p>
          <a:p>
            <a:endParaRPr lang="en-US" sz="800" dirty="0">
              <a:latin typeface="Lucida Sans"/>
            </a:endParaRPr>
          </a:p>
        </p:txBody>
      </p:sp>
      <p:sp>
        <p:nvSpPr>
          <p:cNvPr id="4"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5"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7</a:t>
            </a:fld>
            <a:endParaRPr lang="en-US" altLang="en-US" sz="800" dirty="0">
              <a:latin typeface="Lucida Sans"/>
            </a:endParaRPr>
          </a:p>
        </p:txBody>
      </p:sp>
    </p:spTree>
    <p:extLst>
      <p:ext uri="{BB962C8B-B14F-4D97-AF65-F5344CB8AC3E}">
        <p14:creationId xmlns:p14="http://schemas.microsoft.com/office/powerpoint/2010/main" val="1442391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Scenario 2: News Item: </a:t>
            </a:r>
            <a:r>
              <a:rPr lang="en-US" sz="1000" i="1" dirty="0" smtClean="0">
                <a:latin typeface="Lucida Sans"/>
              </a:rPr>
              <a:t>2 minutes</a:t>
            </a:r>
          </a:p>
          <a:p>
            <a:endParaRPr lang="en-US" sz="1000" dirty="0" smtClean="0">
              <a:latin typeface="Lucida Sans"/>
            </a:endParaRPr>
          </a:p>
          <a:p>
            <a:r>
              <a:rPr lang="en-US" sz="1000" b="1" dirty="0" smtClean="0">
                <a:latin typeface="Lucida Sans"/>
              </a:rPr>
              <a:t>Say: </a:t>
            </a:r>
            <a:r>
              <a:rPr lang="en-US" sz="1000" dirty="0" smtClean="0">
                <a:latin typeface="Lucida Sans"/>
              </a:rPr>
              <a:t>Let’s look at another scenario,</a:t>
            </a:r>
            <a:r>
              <a:rPr lang="en-US" sz="1000" baseline="0" dirty="0" smtClean="0">
                <a:latin typeface="Lucida Sans"/>
              </a:rPr>
              <a:t> starting with a </a:t>
            </a:r>
            <a:r>
              <a:rPr lang="en-US" sz="1000" dirty="0" smtClean="0">
                <a:latin typeface="Lucida Sans"/>
              </a:rPr>
              <a:t>news item:</a:t>
            </a:r>
            <a:r>
              <a:rPr lang="en-US" sz="1000" baseline="0" dirty="0" smtClean="0">
                <a:latin typeface="Lucida Sans"/>
              </a:rPr>
              <a:t> “Airport Under Attack!”</a:t>
            </a:r>
            <a:endParaRPr lang="en-US" sz="1000" dirty="0" smtClean="0">
              <a:latin typeface="Lucida Sans"/>
            </a:endParaRPr>
          </a:p>
          <a:p>
            <a:pPr marL="342900" lvl="0" indent="-342900">
              <a:buFont typeface="Arial" panose="020B0604020202020204" pitchFamily="34" charset="0"/>
              <a:buChar char="•"/>
            </a:pPr>
            <a:r>
              <a:rPr lang="en-US" sz="1000" dirty="0" smtClean="0">
                <a:effectLst/>
                <a:latin typeface="Lucida Sans"/>
                <a:ea typeface="+mn-ea"/>
                <a:cs typeface="+mn-cs"/>
                <a:sym typeface="Avenir Roman"/>
              </a:rPr>
              <a:t>During analysis, a series of denial of servi</a:t>
            </a:r>
            <a:r>
              <a:rPr lang="en-US" sz="1000" b="0" dirty="0" smtClean="0">
                <a:effectLst/>
                <a:latin typeface="Lucida Sans"/>
                <a:ea typeface="+mn-ea"/>
                <a:cs typeface="+mn-cs"/>
                <a:sym typeface="Avenir Roman"/>
              </a:rPr>
              <a:t>ce, or DoS, attacks are detected. They are attributed to an</a:t>
            </a:r>
            <a:r>
              <a:rPr lang="en-US" sz="1000" b="0" baseline="0" dirty="0" smtClean="0">
                <a:effectLst/>
                <a:latin typeface="Lucida Sans"/>
                <a:ea typeface="+mn-ea"/>
                <a:cs typeface="+mn-cs"/>
                <a:sym typeface="Avenir Roman"/>
              </a:rPr>
              <a:t> activist group called “airport-hacked.”</a:t>
            </a:r>
            <a:endParaRPr lang="en-US" sz="1000" b="0" dirty="0" smtClean="0">
              <a:effectLst/>
              <a:latin typeface="Lucida Sans"/>
              <a:ea typeface="+mn-ea"/>
              <a:cs typeface="+mn-cs"/>
              <a:sym typeface="Avenir Roman"/>
            </a:endParaRPr>
          </a:p>
          <a:p>
            <a:pPr marL="342900" marR="0" lvl="0" indent="-342900" defTabSz="457200" eaLnBrk="1" fontAlgn="auto" latinLnBrk="0" hangingPunct="1">
              <a:lnSpc>
                <a:spcPct val="125000"/>
              </a:lnSpc>
              <a:spcBef>
                <a:spcPts val="0"/>
              </a:spcBef>
              <a:spcAft>
                <a:spcPts val="0"/>
              </a:spcAft>
              <a:buClrTx/>
              <a:buSzTx/>
              <a:buFont typeface="Arial" panose="020B0604020202020204" pitchFamily="34" charset="0"/>
              <a:buChar char="•"/>
              <a:tabLst/>
              <a:defRPr/>
            </a:pPr>
            <a:r>
              <a:rPr lang="en-US" sz="1000" b="0" baseline="0" dirty="0" smtClean="0">
                <a:effectLst/>
                <a:latin typeface="Lucida Sans"/>
                <a:ea typeface="+mn-ea"/>
                <a:cs typeface="+mn-cs"/>
                <a:sym typeface="Avenir Roman"/>
              </a:rPr>
              <a:t>The news media has heard about the attack </a:t>
            </a:r>
            <a:r>
              <a:rPr lang="en-US" sz="1000" b="0" dirty="0" smtClean="0">
                <a:effectLst/>
                <a:latin typeface="Lucida Sans"/>
                <a:ea typeface="+mn-ea"/>
                <a:cs typeface="+mn-cs"/>
                <a:sym typeface="Avenir Roman"/>
              </a:rPr>
              <a:t>and is putting out headlines such as “Alert. Airport down. Attack…."</a:t>
            </a:r>
          </a:p>
          <a:p>
            <a:pPr marL="342900" lvl="0" indent="-342900">
              <a:buFont typeface="Arial" panose="020B0604020202020204" pitchFamily="34" charset="0"/>
              <a:buChar char="•"/>
            </a:pPr>
            <a:r>
              <a:rPr lang="en-US" sz="1000" dirty="0" smtClean="0">
                <a:effectLst/>
                <a:latin typeface="Lucida Sans"/>
                <a:ea typeface="+mn-ea"/>
                <a:cs typeface="+mn-cs"/>
                <a:sym typeface="Avenir Roman"/>
              </a:rPr>
              <a:t>There is concern within the national and international communities about DoS attacks plus anything else imaginable such as worms, Web portal attacks, and other kinds of attacks.</a:t>
            </a:r>
          </a:p>
          <a:p>
            <a:endParaRPr lang="en-US" sz="1000" dirty="0">
              <a:latin typeface="Lucida Sans"/>
            </a:endParaRPr>
          </a:p>
        </p:txBody>
      </p:sp>
      <p:sp>
        <p:nvSpPr>
          <p:cNvPr id="4"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5"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8</a:t>
            </a:fld>
            <a:endParaRPr lang="en-US" altLang="en-US" sz="800" dirty="0">
              <a:latin typeface="Lucida Sans"/>
            </a:endParaRPr>
          </a:p>
        </p:txBody>
      </p:sp>
    </p:spTree>
    <p:extLst>
      <p:ext uri="{BB962C8B-B14F-4D97-AF65-F5344CB8AC3E}">
        <p14:creationId xmlns:p14="http://schemas.microsoft.com/office/powerpoint/2010/main" val="1357532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85963" y="334963"/>
            <a:ext cx="2886075" cy="2165350"/>
          </a:xfrm>
        </p:spPr>
      </p:sp>
      <p:sp>
        <p:nvSpPr>
          <p:cNvPr id="3" name="Notes Placeholder 2"/>
          <p:cNvSpPr>
            <a:spLocks noGrp="1"/>
          </p:cNvSpPr>
          <p:nvPr>
            <p:ph type="body" idx="1"/>
          </p:nvPr>
        </p:nvSpPr>
        <p:spPr>
          <a:xfrm>
            <a:off x="168442" y="2538662"/>
            <a:ext cx="6521116" cy="5880033"/>
          </a:xfrm>
        </p:spPr>
        <p:txBody>
          <a:bodyPr/>
          <a:lstStyle/>
          <a:p>
            <a:pPr marL="0" marR="0" lvl="0" indent="0" algn="l" defTabSz="457200" rtl="0" eaLnBrk="0" fontAlgn="base" latinLnBrk="0" hangingPunct="0">
              <a:lnSpc>
                <a:spcPct val="100000"/>
              </a:lnSpc>
              <a:spcBef>
                <a:spcPts val="1200"/>
              </a:spcBef>
              <a:spcAft>
                <a:spcPct val="0"/>
              </a:spcAft>
              <a:buClrTx/>
              <a:buSzTx/>
              <a:buFontTx/>
              <a:buNone/>
              <a:tabLst/>
              <a:defRPr/>
            </a:pPr>
            <a:r>
              <a:rPr lang="en-US" sz="800" b="1" dirty="0" smtClean="0">
                <a:latin typeface="Lucida Sans"/>
              </a:rPr>
              <a:t>Scenario 2: Questions: </a:t>
            </a:r>
            <a:r>
              <a:rPr lang="en-US" sz="800" i="1" dirty="0" smtClean="0">
                <a:latin typeface="Lucida Sans"/>
              </a:rPr>
              <a:t>11 minutes</a:t>
            </a:r>
          </a:p>
          <a:p>
            <a:pPr marL="0" marR="0" lvl="0" indent="0" algn="l" defTabSz="457200" rtl="0" eaLnBrk="0" fontAlgn="base" latinLnBrk="0" hangingPunct="0">
              <a:lnSpc>
                <a:spcPct val="100000"/>
              </a:lnSpc>
              <a:spcBef>
                <a:spcPts val="1200"/>
              </a:spcBef>
              <a:spcAft>
                <a:spcPct val="0"/>
              </a:spcAft>
              <a:buClrTx/>
              <a:buSzTx/>
              <a:buFontTx/>
              <a:buNone/>
              <a:tabLst/>
              <a:defRPr/>
            </a:pPr>
            <a:r>
              <a:rPr lang="en-US" sz="800" b="1" i="0" dirty="0" smtClean="0">
                <a:latin typeface="Lucida Sans"/>
              </a:rPr>
              <a:t>Say:</a:t>
            </a:r>
            <a:r>
              <a:rPr lang="en-US" sz="800" b="1" i="0" baseline="0" dirty="0" smtClean="0">
                <a:latin typeface="Lucida Sans"/>
              </a:rPr>
              <a:t> </a:t>
            </a:r>
            <a:r>
              <a:rPr lang="en-US" sz="800" i="0" baseline="0" dirty="0" smtClean="0">
                <a:latin typeface="Lucida Sans"/>
              </a:rPr>
              <a:t>Now let’s walk through some more questions.</a:t>
            </a:r>
            <a:endParaRPr lang="en-GB" sz="800" dirty="0" smtClean="0">
              <a:latin typeface="Lucida Sans"/>
            </a:endParaRPr>
          </a:p>
          <a:p>
            <a:pPr marL="457200" lvl="0" indent="-457200">
              <a:lnSpc>
                <a:spcPct val="100000"/>
              </a:lnSpc>
              <a:spcBef>
                <a:spcPts val="1200"/>
              </a:spcBef>
              <a:buAutoNum type="arabicPeriod" startAt="6"/>
            </a:pPr>
            <a:r>
              <a:rPr lang="en-GB" sz="800" dirty="0" smtClean="0">
                <a:latin typeface="Lucida Sans"/>
              </a:rPr>
              <a:t>Who owns the incident now? </a:t>
            </a:r>
            <a:br>
              <a:rPr lang="en-GB" sz="80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As</a:t>
            </a:r>
            <a:r>
              <a:rPr lang="en-US" sz="800" baseline="0" dirty="0" smtClean="0">
                <a:effectLst/>
                <a:latin typeface="Lucida Sans"/>
                <a:ea typeface="+mn-ea"/>
                <a:cs typeface="+mn-cs"/>
                <a:sym typeface="Avenir Roman"/>
              </a:rPr>
              <a:t> t</a:t>
            </a:r>
            <a:r>
              <a:rPr lang="en-US" sz="800" dirty="0" smtClean="0">
                <a:effectLst/>
                <a:latin typeface="Lucida Sans"/>
                <a:ea typeface="+mn-ea"/>
                <a:cs typeface="+mn-cs"/>
                <a:sym typeface="Avenir Roman"/>
              </a:rPr>
              <a:t>he</a:t>
            </a:r>
            <a:r>
              <a:rPr lang="en-US" sz="800" baseline="0" dirty="0" smtClean="0">
                <a:effectLst/>
                <a:latin typeface="Lucida Sans"/>
                <a:ea typeface="+mn-ea"/>
                <a:cs typeface="+mn-cs"/>
                <a:sym typeface="Avenir Roman"/>
              </a:rPr>
              <a:t> cause has been identified as</a:t>
            </a:r>
            <a:r>
              <a:rPr lang="en-US" sz="800" dirty="0" smtClean="0">
                <a:effectLst/>
                <a:latin typeface="Lucida Sans"/>
                <a:ea typeface="+mn-ea"/>
                <a:cs typeface="+mn-cs"/>
                <a:sym typeface="Avenir Roman"/>
              </a:rPr>
              <a:t> a series of computer attacks, this incident should be handled by the CSIRT of the country, ISPs and other entities that are responsible for the cyber defense of the nation.</a:t>
            </a:r>
            <a:endParaRPr lang="en-US" sz="800" dirty="0" smtClean="0">
              <a:latin typeface="Lucida Sans"/>
            </a:endParaRPr>
          </a:p>
          <a:p>
            <a:pPr marL="457200" lvl="0" indent="-457200">
              <a:lnSpc>
                <a:spcPct val="100000"/>
              </a:lnSpc>
              <a:spcBef>
                <a:spcPts val="1200"/>
              </a:spcBef>
              <a:buAutoNum type="arabicPeriod" startAt="6"/>
            </a:pPr>
            <a:r>
              <a:rPr lang="en-GB" sz="800" dirty="0" smtClean="0">
                <a:latin typeface="Lucida Sans"/>
              </a:rPr>
              <a:t>How should the</a:t>
            </a:r>
            <a:r>
              <a:rPr lang="en-GB" sz="800" baseline="0" dirty="0" smtClean="0">
                <a:latin typeface="Lucida Sans"/>
              </a:rPr>
              <a:t> CSIRT </a:t>
            </a:r>
            <a:r>
              <a:rPr lang="en-GB" sz="800" dirty="0" smtClean="0">
                <a:latin typeface="Lucida Sans"/>
              </a:rPr>
              <a:t>counter the attack? </a:t>
            </a:r>
            <a:br>
              <a:rPr lang="en-GB" sz="80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Because there are several attacks that are happening now</a:t>
            </a:r>
            <a:r>
              <a:rPr lang="en-US" sz="800" b="0" dirty="0" smtClean="0">
                <a:effectLst/>
                <a:latin typeface="Lucida Sans"/>
                <a:ea typeface="+mn-ea"/>
                <a:cs typeface="+mn-cs"/>
                <a:sym typeface="Avenir Roman"/>
              </a:rPr>
              <a:t>, the CSIRT should take several actions: (a) The DDoS</a:t>
            </a:r>
            <a:r>
              <a:rPr lang="en-US" sz="800" b="0" baseline="0" dirty="0" smtClean="0">
                <a:effectLst/>
                <a:latin typeface="Lucida Sans"/>
                <a:ea typeface="+mn-ea"/>
                <a:cs typeface="+mn-cs"/>
                <a:sym typeface="Avenir Roman"/>
              </a:rPr>
              <a:t> attacks should be </a:t>
            </a:r>
            <a:r>
              <a:rPr lang="en-US" sz="800" b="0" dirty="0" smtClean="0">
                <a:effectLst/>
                <a:latin typeface="Lucida Sans"/>
                <a:ea typeface="+mn-ea"/>
                <a:cs typeface="+mn-cs"/>
                <a:sym typeface="Avenir Roman"/>
              </a:rPr>
              <a:t>reported to the relevant ISP to take actions to block at</a:t>
            </a:r>
            <a:r>
              <a:rPr lang="en-US" sz="800" b="0" baseline="0" dirty="0" smtClean="0">
                <a:effectLst/>
                <a:latin typeface="Lucida Sans"/>
                <a:ea typeface="+mn-ea"/>
                <a:cs typeface="+mn-cs"/>
                <a:sym typeface="Avenir Roman"/>
              </a:rPr>
              <a:t> the perimeter</a:t>
            </a:r>
            <a:r>
              <a:rPr lang="en-US" sz="800" b="0" dirty="0" smtClean="0">
                <a:effectLst/>
                <a:latin typeface="Lucida Sans"/>
                <a:ea typeface="+mn-ea"/>
                <a:cs typeface="+mn-cs"/>
                <a:sym typeface="Avenir Roman"/>
              </a:rPr>
              <a:t>, as well as coordinate with neighboring countries. (b) Regarding the main attack at the airport, you should create a group of experts in technology systems in</a:t>
            </a:r>
            <a:r>
              <a:rPr lang="en-US" sz="800" b="0" baseline="0" dirty="0" smtClean="0">
                <a:effectLst/>
                <a:latin typeface="Lucida Sans"/>
                <a:ea typeface="+mn-ea"/>
                <a:cs typeface="+mn-cs"/>
                <a:sym typeface="Avenir Roman"/>
              </a:rPr>
              <a:t> order to analyze, mitigate and recover the system.</a:t>
            </a:r>
            <a:endParaRPr lang="en-US" sz="800" dirty="0" smtClean="0">
              <a:latin typeface="Lucida Sans"/>
            </a:endParaRPr>
          </a:p>
          <a:p>
            <a:pPr marL="457200" lvl="0" indent="-457200">
              <a:lnSpc>
                <a:spcPct val="100000"/>
              </a:lnSpc>
              <a:spcBef>
                <a:spcPts val="1200"/>
              </a:spcBef>
              <a:buAutoNum type="arabicPeriod" startAt="6"/>
            </a:pPr>
            <a:r>
              <a:rPr lang="en-GB" sz="800" dirty="0" smtClean="0">
                <a:latin typeface="Lucida Sans"/>
              </a:rPr>
              <a:t>Which important questions should be addressed?</a:t>
            </a:r>
            <a:r>
              <a:rPr lang="en-GB" sz="800" baseline="0" dirty="0" smtClean="0">
                <a:latin typeface="Lucida Sans"/>
              </a:rPr>
              <a:t> </a:t>
            </a:r>
            <a:br>
              <a:rPr lang="en-GB" sz="800" baseline="0" dirty="0" smtClean="0">
                <a:latin typeface="Lucida Sans"/>
              </a:rPr>
            </a:br>
            <a:r>
              <a:rPr lang="en-US" sz="800" b="1" dirty="0" smtClean="0">
                <a:latin typeface="Lucida Sans"/>
              </a:rPr>
              <a:t>Wait for student responses then emphasize: </a:t>
            </a:r>
            <a:r>
              <a:rPr lang="en-GB" sz="800" baseline="0" dirty="0" smtClean="0">
                <a:latin typeface="Lucida Sans"/>
              </a:rPr>
              <a:t>(a) </a:t>
            </a:r>
            <a:r>
              <a:rPr lang="en-US" sz="800" dirty="0" smtClean="0">
                <a:effectLst/>
                <a:latin typeface="Lucida Sans"/>
                <a:ea typeface="+mn-ea"/>
                <a:cs typeface="+mn-cs"/>
                <a:sym typeface="Avenir Roman"/>
              </a:rPr>
              <a:t>How do we mitigate the incident?</a:t>
            </a:r>
            <a:r>
              <a:rPr lang="en-US" sz="800" baseline="0" dirty="0" smtClean="0">
                <a:effectLst/>
                <a:latin typeface="Lucida Sans"/>
                <a:ea typeface="+mn-ea"/>
                <a:cs typeface="+mn-cs"/>
                <a:sym typeface="Avenir Roman"/>
              </a:rPr>
              <a:t> (b) </a:t>
            </a:r>
            <a:r>
              <a:rPr lang="en-US" sz="800" dirty="0" smtClean="0">
                <a:effectLst/>
                <a:latin typeface="Lucida Sans"/>
                <a:ea typeface="+mn-ea"/>
                <a:cs typeface="+mn-cs"/>
                <a:sym typeface="Avenir Roman"/>
              </a:rPr>
              <a:t>How can we identify the attackers and their attack techniques?</a:t>
            </a:r>
            <a:r>
              <a:rPr lang="en-US" sz="800" baseline="0" dirty="0" smtClean="0">
                <a:effectLst/>
                <a:latin typeface="Lucida Sans"/>
                <a:ea typeface="+mn-ea"/>
                <a:cs typeface="+mn-cs"/>
                <a:sym typeface="Avenir Roman"/>
              </a:rPr>
              <a:t> (c) </a:t>
            </a:r>
            <a:r>
              <a:rPr lang="en-US" sz="800" dirty="0" smtClean="0">
                <a:effectLst/>
                <a:latin typeface="Lucida Sans"/>
                <a:ea typeface="+mn-ea"/>
                <a:cs typeface="+mn-cs"/>
                <a:sym typeface="Avenir Roman"/>
              </a:rPr>
              <a:t>How can we normalize operations to avoid a greater impact?</a:t>
            </a:r>
          </a:p>
          <a:p>
            <a:pPr marL="457200" marR="0" lvl="0" indent="-457200" algn="l" defTabSz="457200" rtl="0" eaLnBrk="0" fontAlgn="base" latinLnBrk="0" hangingPunct="0">
              <a:lnSpc>
                <a:spcPct val="100000"/>
              </a:lnSpc>
              <a:spcBef>
                <a:spcPts val="1200"/>
              </a:spcBef>
              <a:spcAft>
                <a:spcPct val="0"/>
              </a:spcAft>
              <a:buClrTx/>
              <a:buSzTx/>
              <a:buFontTx/>
              <a:buAutoNum type="arabicPeriod" startAt="6"/>
              <a:tabLst/>
              <a:defRPr/>
            </a:pPr>
            <a:r>
              <a:rPr lang="en-GB" sz="800" kern="1200" dirty="0" smtClean="0">
                <a:solidFill>
                  <a:schemeClr val="tx1"/>
                </a:solidFill>
                <a:effectLst/>
                <a:latin typeface="Lucida Sans"/>
              </a:rPr>
              <a:t>Should more partners be engaged? What is their role or function? </a:t>
            </a:r>
            <a:br>
              <a:rPr lang="en-GB" sz="800" kern="1200" dirty="0" smtClean="0">
                <a:solidFill>
                  <a:schemeClr val="tx1"/>
                </a:solidFill>
                <a:effectLst/>
                <a:latin typeface="Lucida Sans"/>
              </a:rPr>
            </a:br>
            <a:r>
              <a:rPr lang="en-US" sz="800" b="1" dirty="0" smtClean="0">
                <a:latin typeface="Lucida Sans"/>
              </a:rPr>
              <a:t>Wait for student responses then emphasize: </a:t>
            </a:r>
            <a:r>
              <a:rPr lang="en-US" sz="800" kern="1200" dirty="0" smtClean="0">
                <a:solidFill>
                  <a:schemeClr val="tx1"/>
                </a:solidFill>
                <a:effectLst/>
                <a:latin typeface="Lucida Sans"/>
              </a:rPr>
              <a:t>Depending on the exact team scenario, describe if support is needed by the new players, from neighboring countries or from the private sector. For example, you should  (a) Ask for the support of contingency secondary airports or airports of neighboring countries. (b) Ask for the support of the involved air carriers, including their CISRT and/or Security teams. (c) Consider diverting air traffic to Small-Land and raising the security level of the Small-Land airport (d) Report the incident to neighboring CSIRTs, including, but not limited to, the Small-Land CSIRT.</a:t>
            </a:r>
            <a:endParaRPr lang="en-US" sz="800" dirty="0" smtClean="0">
              <a:latin typeface="Lucida Sans"/>
            </a:endParaRPr>
          </a:p>
          <a:p>
            <a:pPr marL="457200" lvl="0" indent="-457200">
              <a:lnSpc>
                <a:spcPct val="100000"/>
              </a:lnSpc>
              <a:spcBef>
                <a:spcPts val="1200"/>
              </a:spcBef>
              <a:buAutoNum type="arabicPeriod" startAt="6"/>
            </a:pPr>
            <a:r>
              <a:rPr lang="en-GB" sz="800" dirty="0" smtClean="0">
                <a:latin typeface="Lucida Sans"/>
              </a:rPr>
              <a:t>What mandates are needed? </a:t>
            </a:r>
            <a:br>
              <a:rPr lang="en-GB" sz="80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The answer is somewhat free-flowing depending on the exact scenario evolving by each team. However, it must describe the mandates in</a:t>
            </a:r>
            <a:r>
              <a:rPr lang="en-US" sz="800" baseline="0" dirty="0" smtClean="0">
                <a:effectLst/>
                <a:latin typeface="Lucida Sans"/>
                <a:ea typeface="+mn-ea"/>
                <a:cs typeface="+mn-cs"/>
                <a:sym typeface="Avenir Roman"/>
              </a:rPr>
              <a:t> which </a:t>
            </a:r>
            <a:r>
              <a:rPr lang="en-US" sz="800" dirty="0" smtClean="0">
                <a:effectLst/>
                <a:latin typeface="Lucida Sans"/>
                <a:ea typeface="+mn-ea"/>
                <a:cs typeface="+mn-cs"/>
                <a:sym typeface="Avenir Roman"/>
              </a:rPr>
              <a:t>each of the organizations</a:t>
            </a:r>
            <a:r>
              <a:rPr lang="en-US" sz="800" baseline="0" dirty="0" smtClean="0">
                <a:effectLst/>
                <a:latin typeface="Lucida Sans"/>
                <a:ea typeface="+mn-ea"/>
                <a:cs typeface="+mn-cs"/>
                <a:sym typeface="Avenir Roman"/>
              </a:rPr>
              <a:t> should</a:t>
            </a:r>
            <a:r>
              <a:rPr lang="en-US" sz="800" dirty="0" smtClean="0">
                <a:effectLst/>
                <a:latin typeface="Lucida Sans"/>
                <a:ea typeface="+mn-ea"/>
                <a:cs typeface="+mn-cs"/>
                <a:sym typeface="Avenir Roman"/>
              </a:rPr>
              <a:t> be involved.</a:t>
            </a:r>
            <a:endParaRPr lang="en-US" sz="800" dirty="0" smtClean="0">
              <a:latin typeface="Lucida Sans"/>
            </a:endParaRPr>
          </a:p>
          <a:p>
            <a:pPr marL="457200" lvl="0" indent="-457200">
              <a:lnSpc>
                <a:spcPct val="100000"/>
              </a:lnSpc>
              <a:spcBef>
                <a:spcPts val="1200"/>
              </a:spcBef>
              <a:buAutoNum type="arabicPeriod" startAt="6"/>
            </a:pPr>
            <a:r>
              <a:rPr lang="en-GB" sz="800" dirty="0" smtClean="0">
                <a:latin typeface="Lucida Sans"/>
              </a:rPr>
              <a:t>Should more partners be engaged? What is their role or function?</a:t>
            </a:r>
            <a:r>
              <a:rPr lang="en-GB" sz="800" baseline="0" dirty="0" smtClean="0">
                <a:latin typeface="Lucida Sans"/>
              </a:rPr>
              <a:t> </a:t>
            </a:r>
            <a:br>
              <a:rPr lang="en-GB" sz="800" baseline="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Depending on the exact team scenario, describe if support is needed by the new players, from neighboring countries or from the private sector. For example, you should </a:t>
            </a:r>
            <a:r>
              <a:rPr lang="en-US" sz="800" baseline="0" dirty="0" smtClean="0">
                <a:effectLst/>
                <a:latin typeface="Lucida Sans"/>
                <a:ea typeface="+mn-ea"/>
                <a:cs typeface="+mn-cs"/>
                <a:sym typeface="Avenir Roman"/>
              </a:rPr>
              <a:t> </a:t>
            </a:r>
            <a:r>
              <a:rPr lang="en-US" sz="800" dirty="0" smtClean="0">
                <a:effectLst/>
                <a:latin typeface="Lucida Sans"/>
                <a:ea typeface="+mn-ea"/>
                <a:cs typeface="+mn-cs"/>
                <a:sym typeface="Avenir Roman"/>
              </a:rPr>
              <a:t>(a) ask for the support of contingency secondary airports or airports of neighboring countries.</a:t>
            </a:r>
            <a:r>
              <a:rPr lang="en-US" sz="800" baseline="0" dirty="0" smtClean="0">
                <a:effectLst/>
                <a:latin typeface="Lucida Sans"/>
                <a:ea typeface="+mn-ea"/>
                <a:cs typeface="+mn-cs"/>
                <a:sym typeface="Avenir Roman"/>
              </a:rPr>
              <a:t> (b) </a:t>
            </a:r>
            <a:r>
              <a:rPr lang="en-US" sz="800" dirty="0" smtClean="0">
                <a:effectLst/>
                <a:latin typeface="Lucida Sans"/>
                <a:ea typeface="+mn-ea"/>
                <a:cs typeface="+mn-cs"/>
                <a:sym typeface="Avenir Roman"/>
              </a:rPr>
              <a:t>Report the incident to neighboring CSIRTs.</a:t>
            </a:r>
          </a:p>
          <a:p>
            <a:pPr marL="457200" lvl="0" indent="-457200">
              <a:lnSpc>
                <a:spcPct val="100000"/>
              </a:lnSpc>
              <a:spcBef>
                <a:spcPts val="1200"/>
              </a:spcBef>
              <a:buAutoNum type="arabicPeriod" startAt="6"/>
            </a:pPr>
            <a:r>
              <a:rPr lang="en-US" sz="800" dirty="0" smtClean="0">
                <a:latin typeface="Lucida Sans"/>
              </a:rPr>
              <a:t>Should the situation be escalated? If so, to whom? </a:t>
            </a:r>
            <a:br>
              <a:rPr lang="en-US" sz="800" dirty="0" smtClean="0">
                <a:latin typeface="Lucida Sans"/>
              </a:rPr>
            </a:br>
            <a:r>
              <a:rPr lang="en-US" sz="800" b="1" dirty="0" smtClean="0">
                <a:latin typeface="Lucida Sans"/>
              </a:rPr>
              <a:t>Wait for student responses then emphasize: </a:t>
            </a:r>
            <a:r>
              <a:rPr lang="en-US" sz="800" dirty="0" smtClean="0">
                <a:effectLst/>
                <a:latin typeface="Lucida Sans"/>
                <a:ea typeface="+mn-ea"/>
                <a:cs typeface="+mn-cs"/>
                <a:sym typeface="Avenir Roman"/>
              </a:rPr>
              <a:t>Again this will depend on the scenario each team develops</a:t>
            </a:r>
            <a:r>
              <a:rPr lang="en-US" sz="800" baseline="0" dirty="0" smtClean="0">
                <a:effectLst/>
                <a:latin typeface="Lucida Sans"/>
                <a:ea typeface="+mn-ea"/>
                <a:cs typeface="+mn-cs"/>
                <a:sym typeface="Avenir Roman"/>
              </a:rPr>
              <a:t> </a:t>
            </a:r>
            <a:r>
              <a:rPr lang="en-US" sz="800" dirty="0" smtClean="0">
                <a:effectLst/>
                <a:latin typeface="Lucida Sans"/>
                <a:ea typeface="+mn-ea"/>
                <a:cs typeface="+mn-cs"/>
                <a:sym typeface="Avenir Roman"/>
              </a:rPr>
              <a:t>but given</a:t>
            </a:r>
            <a:r>
              <a:rPr lang="en-US" sz="800" baseline="0" dirty="0" smtClean="0">
                <a:effectLst/>
                <a:latin typeface="Lucida Sans"/>
                <a:ea typeface="+mn-ea"/>
                <a:cs typeface="+mn-cs"/>
                <a:sym typeface="Avenir Roman"/>
              </a:rPr>
              <a:t> the gravity of the incident, it </a:t>
            </a:r>
            <a:r>
              <a:rPr lang="en-US" sz="800" b="0" baseline="0" dirty="0" smtClean="0">
                <a:effectLst/>
                <a:latin typeface="Lucida Sans"/>
                <a:ea typeface="+mn-ea"/>
                <a:cs typeface="+mn-cs"/>
                <a:sym typeface="Avenir Roman"/>
              </a:rPr>
              <a:t>should likely be reported to (a) the Minister or Secretary of Defense, (b) the President or Prime Minister of the republic, and/or  (3) another political authority. </a:t>
            </a:r>
            <a:endParaRPr lang="en-US" sz="800" b="0" dirty="0" smtClean="0">
              <a:effectLst/>
              <a:latin typeface="Lucida Sans"/>
              <a:ea typeface="+mn-ea"/>
              <a:cs typeface="+mn-cs"/>
              <a:sym typeface="Avenir Roman"/>
            </a:endParaRPr>
          </a:p>
          <a:p>
            <a:pPr marL="0" lvl="0" indent="0">
              <a:lnSpc>
                <a:spcPct val="100000"/>
              </a:lnSpc>
              <a:spcBef>
                <a:spcPts val="1200"/>
              </a:spcBef>
              <a:buNone/>
            </a:pPr>
            <a:endParaRPr lang="et-EE" sz="800" dirty="0" smtClean="0">
              <a:latin typeface="Calibri" panose="020F0502020204030204" pitchFamily="34" charset="0"/>
            </a:endParaRPr>
          </a:p>
          <a:p>
            <a:endParaRPr lang="en-US" sz="800" dirty="0">
              <a:latin typeface="Lucida Sans"/>
            </a:endParaRPr>
          </a:p>
        </p:txBody>
      </p:sp>
      <p:sp>
        <p:nvSpPr>
          <p:cNvPr id="4"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5, Incident Coordination, Version 1, © 2016 FIRST</a:t>
            </a:r>
          </a:p>
        </p:txBody>
      </p:sp>
      <p:sp>
        <p:nvSpPr>
          <p:cNvPr id="5"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9</a:t>
            </a:fld>
            <a:endParaRPr lang="en-US" altLang="en-US" sz="800" dirty="0">
              <a:latin typeface="Lucida Sans"/>
            </a:endParaRPr>
          </a:p>
        </p:txBody>
      </p:sp>
    </p:spTree>
    <p:extLst>
      <p:ext uri="{BB962C8B-B14F-4D97-AF65-F5344CB8AC3E}">
        <p14:creationId xmlns:p14="http://schemas.microsoft.com/office/powerpoint/2010/main" val="516118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8" name="Shape 8"/>
          <p:cNvSpPr>
            <a:spLocks noGrp="1"/>
          </p:cNvSpPr>
          <p:nvPr>
            <p:ph type="sldNum" sz="quarter" idx="2"/>
          </p:nvPr>
        </p:nvSpPr>
        <p:spPr>
          <a:xfrm>
            <a:off x="6558197" y="6359471"/>
            <a:ext cx="2133216" cy="363125"/>
          </a:xfrm>
          <a:prstGeom prst="rect">
            <a:avLst/>
          </a:prstGeom>
        </p:spPr>
        <p:txBody>
          <a:bodyPr lIns="83000" tIns="41500" rIns="83000" bIns="41500"/>
          <a:lstStyle>
            <a:lvl1pPr>
              <a:tabLst>
                <a:tab pos="403473" algn="l"/>
                <a:tab pos="806945" algn="l"/>
                <a:tab pos="1221946" algn="l"/>
                <a:tab pos="1625418" algn="l"/>
                <a:tab pos="2028891" algn="l"/>
              </a:tabLst>
            </a:lvl1pPr>
          </a:lstStyle>
          <a:p>
            <a:r>
              <a:rPr lang="en-US" dirty="0" smtClean="0"/>
              <a:t> Page </a:t>
            </a:r>
            <a:fld id="{86CB4B4D-7CA3-9044-876B-883B54F8677D}" type="slidenum">
              <a:rPr lang="en-US" smtClean="0"/>
              <a:pPr/>
              <a:t>‹#›</a:t>
            </a:fld>
            <a:endParaRPr lang="en-US" dirty="0"/>
          </a:p>
        </p:txBody>
      </p:sp>
      <p:sp>
        <p:nvSpPr>
          <p:cNvPr id="9" name="Shape 9"/>
          <p:cNvSpPr>
            <a:spLocks noGrp="1"/>
          </p:cNvSpPr>
          <p:nvPr>
            <p:ph type="title"/>
          </p:nvPr>
        </p:nvSpPr>
        <p:spPr>
          <a:prstGeom prst="rect">
            <a:avLst/>
          </a:prstGeom>
        </p:spPr>
        <p:txBody>
          <a:bodyPr/>
          <a:lstStyle/>
          <a:p>
            <a:pPr lvl="0">
              <a:defRPr sz="1800"/>
            </a:pPr>
            <a:r>
              <a:rPr sz="2100"/>
              <a:t>Title Text</a:t>
            </a:r>
          </a:p>
        </p:txBody>
      </p:sp>
      <p:sp>
        <p:nvSpPr>
          <p:cNvPr id="10" name="Shape 10"/>
          <p:cNvSpPr>
            <a:spLocks noGrp="1"/>
          </p:cNvSpPr>
          <p:nvPr>
            <p:ph type="body" idx="1"/>
          </p:nvPr>
        </p:nvSpPr>
        <p:spPr>
          <a:prstGeom prst="rect">
            <a:avLst/>
          </a:prstGeom>
        </p:spPr>
        <p:txBody>
          <a:bodyPr/>
          <a:lstStyle>
            <a:lvl1pPr marL="415000" indent="-415000" algn="l">
              <a:buFont typeface="Wingdings" panose="05000000000000000000" pitchFamily="2" charset="2"/>
              <a:buChar char="§"/>
              <a:defRPr/>
            </a:lvl1pPr>
            <a:lvl2pPr marL="726251" indent="-415000" algn="l">
              <a:buFont typeface="Wingdings" panose="05000000000000000000" pitchFamily="2" charset="2"/>
              <a:buChar char="§"/>
              <a:defRPr/>
            </a:lvl2pPr>
            <a:lvl3pPr marL="726251" indent="-415000" algn="l">
              <a:buFont typeface="Wingdings" panose="05000000000000000000" pitchFamily="2" charset="2"/>
              <a:buChar char="§"/>
              <a:defRPr sz="2900"/>
            </a:lvl3pPr>
            <a:lvl4pPr marL="726251" indent="-415000" algn="l">
              <a:buFont typeface="Wingdings" panose="05000000000000000000" pitchFamily="2" charset="2"/>
              <a:buChar char="§"/>
              <a:defRPr sz="2900"/>
            </a:lvl4pPr>
            <a:lvl5pPr marL="726251" indent="-415000" algn="l">
              <a:buFont typeface="Wingdings" panose="05000000000000000000" pitchFamily="2" charset="2"/>
              <a:buChar char="§"/>
              <a:defRPr/>
            </a:lvl5pPr>
          </a:lstStyle>
          <a:p>
            <a:pPr lvl="0">
              <a:defRPr sz="1800"/>
            </a:pPr>
            <a:r>
              <a:rPr sz="2900" dirty="0"/>
              <a:t>Body Level One</a:t>
            </a:r>
          </a:p>
          <a:p>
            <a:pPr lvl="1">
              <a:defRPr sz="1800"/>
            </a:pPr>
            <a:r>
              <a:rPr sz="2900" dirty="0"/>
              <a:t>Body Level Two</a:t>
            </a:r>
          </a:p>
          <a:p>
            <a:pPr lvl="4">
              <a:defRPr sz="1800"/>
            </a:pPr>
            <a:r>
              <a:rPr sz="2900" dirty="0"/>
              <a:t>Body Level Three</a:t>
            </a:r>
          </a:p>
          <a:p>
            <a:pPr lvl="3">
              <a:defRPr sz="1800"/>
            </a:pPr>
            <a:r>
              <a:rPr sz="2900" dirty="0"/>
              <a:t>Body Level Four</a:t>
            </a:r>
          </a:p>
          <a:p>
            <a:pPr lvl="4">
              <a:defRPr sz="1800"/>
            </a:pPr>
            <a:r>
              <a:rPr sz="2900" dirty="0"/>
              <a:t>Body Level Five</a:t>
            </a:r>
          </a:p>
        </p:txBody>
      </p:sp>
    </p:spTree>
    <p:extLst>
      <p:ext uri="{BB962C8B-B14F-4D97-AF65-F5344CB8AC3E}">
        <p14:creationId xmlns:p14="http://schemas.microsoft.com/office/powerpoint/2010/main" val="210004680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Default">
    <p:spTree>
      <p:nvGrpSpPr>
        <p:cNvPr id="1" name=""/>
        <p:cNvGrpSpPr/>
        <p:nvPr/>
      </p:nvGrpSpPr>
      <p:grpSpPr>
        <a:xfrm>
          <a:off x="0" y="0"/>
          <a:ext cx="0" cy="0"/>
          <a:chOff x="0" y="0"/>
          <a:chExt cx="0" cy="0"/>
        </a:xfrm>
      </p:grpSpPr>
      <p:sp>
        <p:nvSpPr>
          <p:cNvPr id="8" name="Shape 8"/>
          <p:cNvSpPr>
            <a:spLocks noGrp="1"/>
          </p:cNvSpPr>
          <p:nvPr>
            <p:ph type="sldNum" sz="quarter" idx="2"/>
          </p:nvPr>
        </p:nvSpPr>
        <p:spPr>
          <a:xfrm>
            <a:off x="6558197" y="6359471"/>
            <a:ext cx="2133216" cy="363125"/>
          </a:xfrm>
          <a:prstGeom prst="rect">
            <a:avLst/>
          </a:prstGeom>
        </p:spPr>
        <p:txBody>
          <a:bodyPr lIns="83000" tIns="41500" rIns="83000" bIns="41500"/>
          <a:lstStyle>
            <a:lvl1pPr>
              <a:tabLst>
                <a:tab pos="403473" algn="l"/>
                <a:tab pos="806945" algn="l"/>
                <a:tab pos="1221946" algn="l"/>
                <a:tab pos="1625418" algn="l"/>
                <a:tab pos="2028891" algn="l"/>
              </a:tabLst>
            </a:lvl1pPr>
          </a:lstStyle>
          <a:p>
            <a:r>
              <a:rPr lang="en-US" dirty="0" smtClean="0"/>
              <a:t> Page Number </a:t>
            </a:r>
            <a:fld id="{86CB4B4D-7CA3-9044-876B-883B54F8677D}" type="slidenum">
              <a:rPr lang="en-US" smtClean="0"/>
              <a:pPr/>
              <a:t>‹#›</a:t>
            </a:fld>
            <a:endParaRPr lang="en-US" dirty="0"/>
          </a:p>
        </p:txBody>
      </p:sp>
      <p:sp>
        <p:nvSpPr>
          <p:cNvPr id="9" name="Shape 9"/>
          <p:cNvSpPr>
            <a:spLocks noGrp="1"/>
          </p:cNvSpPr>
          <p:nvPr>
            <p:ph type="title"/>
          </p:nvPr>
        </p:nvSpPr>
        <p:spPr>
          <a:prstGeom prst="rect">
            <a:avLst/>
          </a:prstGeom>
        </p:spPr>
        <p:txBody>
          <a:bodyPr/>
          <a:lstStyle/>
          <a:p>
            <a:pPr lvl="0">
              <a:defRPr sz="1800"/>
            </a:pPr>
            <a:r>
              <a:rPr sz="2100"/>
              <a:t>Title Text</a:t>
            </a:r>
          </a:p>
        </p:txBody>
      </p:sp>
    </p:spTree>
    <p:extLst>
      <p:ext uri="{BB962C8B-B14F-4D97-AF65-F5344CB8AC3E}">
        <p14:creationId xmlns:p14="http://schemas.microsoft.com/office/powerpoint/2010/main" val="1592896383"/>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s (Numbered)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69888"/>
            <a:ext cx="8229600" cy="411162"/>
          </a:xfrm>
        </p:spPr>
        <p:txBody>
          <a:bodyPr/>
          <a:lstStyle>
            <a:lvl1pPr>
              <a:defRPr sz="3200"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114425"/>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457200"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2pPr>
            <a:lvl3pPr marL="852488"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3pPr>
            <a:lvl4pPr marL="1201738"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4pPr>
            <a:lvl5pPr marL="1541463"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a:p>
            <a:pPr lvl="4"/>
            <a:r>
              <a:rPr lang="en-US" dirty="0" smtClean="0"/>
              <a:t>Fourth level</a:t>
            </a:r>
            <a:endParaRPr lang="en-US" dirty="0"/>
          </a:p>
        </p:txBody>
      </p:sp>
    </p:spTree>
    <p:extLst>
      <p:ext uri="{BB962C8B-B14F-4D97-AF65-F5344CB8AC3E}">
        <p14:creationId xmlns:p14="http://schemas.microsoft.com/office/powerpoint/2010/main" val="3183068878"/>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s (Numbere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9" name="Text Placeholder 7"/>
          <p:cNvSpPr>
            <a:spLocks noGrp="1"/>
          </p:cNvSpPr>
          <p:nvPr>
            <p:ph type="body" sz="quarter" idx="10"/>
          </p:nvPr>
        </p:nvSpPr>
        <p:spPr>
          <a:xfrm>
            <a:off x="457200" y="1114425"/>
            <a:ext cx="8258175" cy="4327525"/>
          </a:xfrm>
        </p:spPr>
        <p:txBody>
          <a:bodyPr/>
          <a:lstStyle>
            <a:lvl1pPr>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1pPr>
            <a:lvl2pPr marL="8001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2pPr>
            <a:lvl3pPr marL="12573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3pPr>
            <a:lvl4pPr marL="17145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4pPr>
            <a:lvl5pPr marL="21717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72270478"/>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w/Caption: Full Scree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49275" y="1190625"/>
            <a:ext cx="8166100" cy="4114800"/>
          </a:xfrm>
          <a:prstGeom prst="rect">
            <a:avLst/>
          </a:prstGeom>
          <a:noFill/>
          <a:ln>
            <a:noFill/>
          </a:ln>
        </p:spPr>
        <p:txBody>
          <a:bodyPr/>
          <a:lstStyle>
            <a:lvl1pPr marL="0" indent="0">
              <a:buNone/>
              <a:defRPr sz="2000" baseline="0">
                <a:latin typeface="Lucida Sans" panose="020B0602040502020204" pitchFamily="34" charset="0"/>
                <a:cs typeface="Lucida Sans" panose="020B06020405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4" name="Text Placeholder 13"/>
          <p:cNvSpPr>
            <a:spLocks noGrp="1"/>
          </p:cNvSpPr>
          <p:nvPr>
            <p:ph type="body" sz="quarter" idx="10"/>
          </p:nvPr>
        </p:nvSpPr>
        <p:spPr>
          <a:xfrm>
            <a:off x="457200" y="6007100"/>
            <a:ext cx="4419600" cy="276225"/>
          </a:xfrm>
        </p:spPr>
        <p:txBody>
          <a:bodyPr/>
          <a:lstStyle>
            <a:lvl1pPr marL="0" indent="0">
              <a:buFont typeface="Wingdings" pitchFamily="2" charset="2"/>
              <a:buNone/>
              <a:defRPr sz="1400" b="0">
                <a:solidFill>
                  <a:srgbClr val="022052"/>
                </a:solidFill>
                <a:latin typeface="Lucida Sans" panose="020B0602040502020204" pitchFamily="34" charset="0"/>
                <a:cs typeface="Lucida Sans" panose="020B0602040502020204" pitchFamily="34" charset="0"/>
              </a:defRPr>
            </a:lvl1pPr>
          </a:lstStyle>
          <a:p>
            <a:pPr lvl="0"/>
            <a:r>
              <a:rPr lang="en-US" dirty="0" smtClean="0"/>
              <a:t>Click to edit Master text styles</a:t>
            </a:r>
          </a:p>
        </p:txBody>
      </p:sp>
      <p:sp>
        <p:nvSpPr>
          <p:cNvPr id="15" name="Title 14"/>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91971889"/>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ext uri="{BB962C8B-B14F-4D97-AF65-F5344CB8AC3E}">
        <p14:creationId xmlns:p14="http://schemas.microsoft.com/office/powerpoint/2010/main" val="2051650948"/>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9" name="Picture 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606625"/>
            <a:ext cx="2895600"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65000"/>
                    <a:lumOff val="35000"/>
                  </a:schemeClr>
                </a:solidFill>
              </a:rPr>
              <a:t>Lab </a:t>
            </a:r>
            <a:r>
              <a:rPr lang="en-US" sz="800" kern="1200" dirty="0" smtClean="0">
                <a:solidFill>
                  <a:schemeClr val="tx1">
                    <a:lumMod val="65000"/>
                    <a:lumOff val="35000"/>
                  </a:schemeClr>
                </a:solidFill>
                <a:effectLst/>
                <a:latin typeface="Lucida Sans"/>
                <a:ea typeface="ＭＳ Ｐゴシック" charset="-128"/>
                <a:cs typeface="+mn-cs"/>
              </a:rPr>
              <a:t>5, Incident Coordination, Version 1.1</a:t>
            </a:r>
            <a:r>
              <a:rPr lang="en-US" sz="800" dirty="0" smtClean="0">
                <a:solidFill>
                  <a:schemeClr val="tx1">
                    <a:lumMod val="65000"/>
                    <a:lumOff val="35000"/>
                  </a:schemeClr>
                </a:solidFill>
              </a:rPr>
              <a:t>, © FIRST Inc.</a:t>
            </a:r>
          </a:p>
        </p:txBody>
      </p:sp>
    </p:spTree>
    <p:extLst>
      <p:ext uri="{BB962C8B-B14F-4D97-AF65-F5344CB8AC3E}">
        <p14:creationId xmlns:p14="http://schemas.microsoft.com/office/powerpoint/2010/main" val="749547186"/>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62" r:id="rId7"/>
    <p:sldLayoutId id="2147483756" r:id="rId8"/>
    <p:sldLayoutId id="2147483758" r:id="rId9"/>
    <p:sldLayoutId id="2147483759" r:id="rId10"/>
    <p:sldLayoutId id="2147483760" r:id="rId11"/>
    <p:sldLayoutId id="2147483740" r:id="rId12"/>
    <p:sldLayoutId id="2147483741" r:id="rId13"/>
    <p:sldLayoutId id="2147483743" r:id="rId14"/>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1.png"/><Relationship Id="rId1" Type="http://schemas.openxmlformats.org/officeDocument/2006/relationships/slideLayout" Target="../slideLayouts/slideLayout1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ctrTitle"/>
          </p:nvPr>
        </p:nvSpPr>
        <p:spPr/>
        <p:txBody>
          <a:bodyPr>
            <a:normAutofit fontScale="90000"/>
          </a:bodyPr>
          <a:lstStyle/>
          <a:p>
            <a:r>
              <a:rPr lang="en-US" altLang="en-US" dirty="0"/>
              <a:t>Lab for </a:t>
            </a:r>
            <a:r>
              <a:rPr lang="en-US" altLang="en-US" dirty="0" smtClean="0"/>
              <a:t>Module 5: </a:t>
            </a:r>
            <a:br>
              <a:rPr lang="en-US" altLang="en-US" dirty="0" smtClean="0"/>
            </a:br>
            <a:r>
              <a:rPr lang="en-US" altLang="en-US" dirty="0" smtClean="0"/>
              <a:t>Incident Coordination</a:t>
            </a:r>
          </a:p>
        </p:txBody>
      </p:sp>
      <p:sp>
        <p:nvSpPr>
          <p:cNvPr id="2" name="Subtitle 1"/>
          <p:cNvSpPr>
            <a:spLocks noGrp="1"/>
          </p:cNvSpPr>
          <p:nvPr>
            <p:ph type="subTitle" idx="1"/>
          </p:nvPr>
        </p:nvSpPr>
        <p:spPr/>
        <p:txBody>
          <a:bodyPr/>
          <a:lstStyle/>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3"/>
          <p:cNvSpPr/>
          <p:nvPr/>
        </p:nvSpPr>
        <p:spPr>
          <a:xfrm>
            <a:off x="6014981" y="3724275"/>
            <a:ext cx="1603452" cy="1337582"/>
          </a:xfrm>
          <a:custGeom>
            <a:avLst/>
            <a:gdLst>
              <a:gd name="connsiteX0" fmla="*/ 908127 w 1603452"/>
              <a:gd name="connsiteY0" fmla="*/ 0 h 1562100"/>
              <a:gd name="connsiteX1" fmla="*/ 908127 w 1603452"/>
              <a:gd name="connsiteY1" fmla="*/ 0 h 1562100"/>
              <a:gd name="connsiteX2" fmla="*/ 841452 w 1603452"/>
              <a:gd name="connsiteY2" fmla="*/ 57150 h 1562100"/>
              <a:gd name="connsiteX3" fmla="*/ 803352 w 1603452"/>
              <a:gd name="connsiteY3" fmla="*/ 95250 h 1562100"/>
              <a:gd name="connsiteX4" fmla="*/ 755727 w 1603452"/>
              <a:gd name="connsiteY4" fmla="*/ 123825 h 1562100"/>
              <a:gd name="connsiteX5" fmla="*/ 727152 w 1603452"/>
              <a:gd name="connsiteY5" fmla="*/ 142875 h 1562100"/>
              <a:gd name="connsiteX6" fmla="*/ 698577 w 1603452"/>
              <a:gd name="connsiteY6" fmla="*/ 152400 h 1562100"/>
              <a:gd name="connsiteX7" fmla="*/ 650952 w 1603452"/>
              <a:gd name="connsiteY7" fmla="*/ 180975 h 1562100"/>
              <a:gd name="connsiteX8" fmla="*/ 603327 w 1603452"/>
              <a:gd name="connsiteY8" fmla="*/ 228600 h 1562100"/>
              <a:gd name="connsiteX9" fmla="*/ 574752 w 1603452"/>
              <a:gd name="connsiteY9" fmla="*/ 266700 h 1562100"/>
              <a:gd name="connsiteX10" fmla="*/ 546177 w 1603452"/>
              <a:gd name="connsiteY10" fmla="*/ 295275 h 1562100"/>
              <a:gd name="connsiteX11" fmla="*/ 536652 w 1603452"/>
              <a:gd name="connsiteY11" fmla="*/ 438150 h 1562100"/>
              <a:gd name="connsiteX12" fmla="*/ 555702 w 1603452"/>
              <a:gd name="connsiteY12" fmla="*/ 495300 h 1562100"/>
              <a:gd name="connsiteX13" fmla="*/ 546177 w 1603452"/>
              <a:gd name="connsiteY13" fmla="*/ 762000 h 1562100"/>
              <a:gd name="connsiteX14" fmla="*/ 469977 w 1603452"/>
              <a:gd name="connsiteY14" fmla="*/ 790575 h 1562100"/>
              <a:gd name="connsiteX15" fmla="*/ 222327 w 1603452"/>
              <a:gd name="connsiteY15" fmla="*/ 781050 h 1562100"/>
              <a:gd name="connsiteX16" fmla="*/ 79452 w 1603452"/>
              <a:gd name="connsiteY16" fmla="*/ 762000 h 1562100"/>
              <a:gd name="connsiteX17" fmla="*/ 22302 w 1603452"/>
              <a:gd name="connsiteY17" fmla="*/ 771525 h 1562100"/>
              <a:gd name="connsiteX18" fmla="*/ 3252 w 1603452"/>
              <a:gd name="connsiteY18" fmla="*/ 800100 h 1562100"/>
              <a:gd name="connsiteX19" fmla="*/ 31827 w 1603452"/>
              <a:gd name="connsiteY19" fmla="*/ 923925 h 1562100"/>
              <a:gd name="connsiteX20" fmla="*/ 79452 w 1603452"/>
              <a:gd name="connsiteY20" fmla="*/ 1019175 h 1562100"/>
              <a:gd name="connsiteX21" fmla="*/ 117552 w 1603452"/>
              <a:gd name="connsiteY21" fmla="*/ 1066800 h 1562100"/>
              <a:gd name="connsiteX22" fmla="*/ 146127 w 1603452"/>
              <a:gd name="connsiteY22" fmla="*/ 1133475 h 1562100"/>
              <a:gd name="connsiteX23" fmla="*/ 241377 w 1603452"/>
              <a:gd name="connsiteY23" fmla="*/ 1190625 h 1562100"/>
              <a:gd name="connsiteX24" fmla="*/ 298527 w 1603452"/>
              <a:gd name="connsiteY24" fmla="*/ 1266825 h 1562100"/>
              <a:gd name="connsiteX25" fmla="*/ 327102 w 1603452"/>
              <a:gd name="connsiteY25" fmla="*/ 1314450 h 1562100"/>
              <a:gd name="connsiteX26" fmla="*/ 384252 w 1603452"/>
              <a:gd name="connsiteY26" fmla="*/ 1343025 h 1562100"/>
              <a:gd name="connsiteX27" fmla="*/ 422352 w 1603452"/>
              <a:gd name="connsiteY27" fmla="*/ 1371600 h 1562100"/>
              <a:gd name="connsiteX28" fmla="*/ 479502 w 1603452"/>
              <a:gd name="connsiteY28" fmla="*/ 1409700 h 1562100"/>
              <a:gd name="connsiteX29" fmla="*/ 498552 w 1603452"/>
              <a:gd name="connsiteY29" fmla="*/ 1438275 h 1562100"/>
              <a:gd name="connsiteX30" fmla="*/ 603327 w 1603452"/>
              <a:gd name="connsiteY30" fmla="*/ 1428750 h 1562100"/>
              <a:gd name="connsiteX31" fmla="*/ 641427 w 1603452"/>
              <a:gd name="connsiteY31" fmla="*/ 1409700 h 1562100"/>
              <a:gd name="connsiteX32" fmla="*/ 670002 w 1603452"/>
              <a:gd name="connsiteY32" fmla="*/ 1381125 h 1562100"/>
              <a:gd name="connsiteX33" fmla="*/ 727152 w 1603452"/>
              <a:gd name="connsiteY33" fmla="*/ 1371600 h 1562100"/>
              <a:gd name="connsiteX34" fmla="*/ 755727 w 1603452"/>
              <a:gd name="connsiteY34" fmla="*/ 1352550 h 1562100"/>
              <a:gd name="connsiteX35" fmla="*/ 793827 w 1603452"/>
              <a:gd name="connsiteY35" fmla="*/ 1428750 h 1562100"/>
              <a:gd name="connsiteX36" fmla="*/ 822402 w 1603452"/>
              <a:gd name="connsiteY36" fmla="*/ 1495425 h 1562100"/>
              <a:gd name="connsiteX37" fmla="*/ 860502 w 1603452"/>
              <a:gd name="connsiteY37" fmla="*/ 1514475 h 1562100"/>
              <a:gd name="connsiteX38" fmla="*/ 889077 w 1603452"/>
              <a:gd name="connsiteY38" fmla="*/ 1533525 h 1562100"/>
              <a:gd name="connsiteX39" fmla="*/ 965277 w 1603452"/>
              <a:gd name="connsiteY39" fmla="*/ 1552575 h 1562100"/>
              <a:gd name="connsiteX40" fmla="*/ 993852 w 1603452"/>
              <a:gd name="connsiteY40" fmla="*/ 1562100 h 1562100"/>
              <a:gd name="connsiteX41" fmla="*/ 1098627 w 1603452"/>
              <a:gd name="connsiteY41" fmla="*/ 1533525 h 1562100"/>
              <a:gd name="connsiteX42" fmla="*/ 1127202 w 1603452"/>
              <a:gd name="connsiteY42" fmla="*/ 1524000 h 1562100"/>
              <a:gd name="connsiteX43" fmla="*/ 1212927 w 1603452"/>
              <a:gd name="connsiteY43" fmla="*/ 1447800 h 1562100"/>
              <a:gd name="connsiteX44" fmla="*/ 1231977 w 1603452"/>
              <a:gd name="connsiteY44" fmla="*/ 1419225 h 1562100"/>
              <a:gd name="connsiteX45" fmla="*/ 1241502 w 1603452"/>
              <a:gd name="connsiteY45" fmla="*/ 1390650 h 1562100"/>
              <a:gd name="connsiteX46" fmla="*/ 1260552 w 1603452"/>
              <a:gd name="connsiteY46" fmla="*/ 1295400 h 1562100"/>
              <a:gd name="connsiteX47" fmla="*/ 1279602 w 1603452"/>
              <a:gd name="connsiteY47" fmla="*/ 1247775 h 1562100"/>
              <a:gd name="connsiteX48" fmla="*/ 1270077 w 1603452"/>
              <a:gd name="connsiteY48" fmla="*/ 1114425 h 1562100"/>
              <a:gd name="connsiteX49" fmla="*/ 1241502 w 1603452"/>
              <a:gd name="connsiteY49" fmla="*/ 1085850 h 1562100"/>
              <a:gd name="connsiteX50" fmla="*/ 1222452 w 1603452"/>
              <a:gd name="connsiteY50" fmla="*/ 1057275 h 1562100"/>
              <a:gd name="connsiteX51" fmla="*/ 1136727 w 1603452"/>
              <a:gd name="connsiteY51" fmla="*/ 1019175 h 1562100"/>
              <a:gd name="connsiteX52" fmla="*/ 1079577 w 1603452"/>
              <a:gd name="connsiteY52" fmla="*/ 971550 h 1562100"/>
              <a:gd name="connsiteX53" fmla="*/ 1089102 w 1603452"/>
              <a:gd name="connsiteY53" fmla="*/ 885825 h 1562100"/>
              <a:gd name="connsiteX54" fmla="*/ 1127202 w 1603452"/>
              <a:gd name="connsiteY54" fmla="*/ 857250 h 1562100"/>
              <a:gd name="connsiteX55" fmla="*/ 1155777 w 1603452"/>
              <a:gd name="connsiteY55" fmla="*/ 847725 h 1562100"/>
              <a:gd name="connsiteX56" fmla="*/ 1251027 w 1603452"/>
              <a:gd name="connsiteY56" fmla="*/ 809625 h 1562100"/>
              <a:gd name="connsiteX57" fmla="*/ 1289127 w 1603452"/>
              <a:gd name="connsiteY57" fmla="*/ 790575 h 1562100"/>
              <a:gd name="connsiteX58" fmla="*/ 1327227 w 1603452"/>
              <a:gd name="connsiteY58" fmla="*/ 762000 h 1562100"/>
              <a:gd name="connsiteX59" fmla="*/ 1403427 w 1603452"/>
              <a:gd name="connsiteY59" fmla="*/ 733425 h 1562100"/>
              <a:gd name="connsiteX60" fmla="*/ 1432002 w 1603452"/>
              <a:gd name="connsiteY60" fmla="*/ 714375 h 1562100"/>
              <a:gd name="connsiteX61" fmla="*/ 1508202 w 1603452"/>
              <a:gd name="connsiteY61" fmla="*/ 685800 h 1562100"/>
              <a:gd name="connsiteX62" fmla="*/ 1603452 w 1603452"/>
              <a:gd name="connsiteY62" fmla="*/ 657225 h 1562100"/>
              <a:gd name="connsiteX63" fmla="*/ 1555827 w 1603452"/>
              <a:gd name="connsiteY63" fmla="*/ 581025 h 1562100"/>
              <a:gd name="connsiteX64" fmla="*/ 1527252 w 1603452"/>
              <a:gd name="connsiteY64" fmla="*/ 495300 h 1562100"/>
              <a:gd name="connsiteX65" fmla="*/ 1508202 w 1603452"/>
              <a:gd name="connsiteY65" fmla="*/ 314325 h 1562100"/>
              <a:gd name="connsiteX66" fmla="*/ 1479627 w 1603452"/>
              <a:gd name="connsiteY66" fmla="*/ 266700 h 1562100"/>
              <a:gd name="connsiteX67" fmla="*/ 1470102 w 1603452"/>
              <a:gd name="connsiteY67" fmla="*/ 228600 h 1562100"/>
              <a:gd name="connsiteX68" fmla="*/ 1451052 w 1603452"/>
              <a:gd name="connsiteY68" fmla="*/ 190500 h 1562100"/>
              <a:gd name="connsiteX69" fmla="*/ 1441527 w 1603452"/>
              <a:gd name="connsiteY69" fmla="*/ 161925 h 1562100"/>
              <a:gd name="connsiteX70" fmla="*/ 1412952 w 1603452"/>
              <a:gd name="connsiteY70" fmla="*/ 152400 h 1562100"/>
              <a:gd name="connsiteX71" fmla="*/ 1403427 w 1603452"/>
              <a:gd name="connsiteY71" fmla="*/ 180975 h 1562100"/>
              <a:gd name="connsiteX72" fmla="*/ 1441527 w 1603452"/>
              <a:gd name="connsiteY72" fmla="*/ 285750 h 1562100"/>
              <a:gd name="connsiteX73" fmla="*/ 1412952 w 1603452"/>
              <a:gd name="connsiteY73" fmla="*/ 323850 h 1562100"/>
              <a:gd name="connsiteX74" fmla="*/ 1365327 w 1603452"/>
              <a:gd name="connsiteY74" fmla="*/ 333375 h 1562100"/>
              <a:gd name="connsiteX75" fmla="*/ 1308177 w 1603452"/>
              <a:gd name="connsiteY75" fmla="*/ 361950 h 1562100"/>
              <a:gd name="connsiteX76" fmla="*/ 1174827 w 1603452"/>
              <a:gd name="connsiteY76" fmla="*/ 342900 h 1562100"/>
              <a:gd name="connsiteX77" fmla="*/ 1146252 w 1603452"/>
              <a:gd name="connsiteY77" fmla="*/ 323850 h 1562100"/>
              <a:gd name="connsiteX78" fmla="*/ 1108152 w 1603452"/>
              <a:gd name="connsiteY78" fmla="*/ 314325 h 1562100"/>
              <a:gd name="connsiteX79" fmla="*/ 1079577 w 1603452"/>
              <a:gd name="connsiteY79" fmla="*/ 276225 h 1562100"/>
              <a:gd name="connsiteX80" fmla="*/ 1003377 w 1603452"/>
              <a:gd name="connsiteY80" fmla="*/ 219075 h 1562100"/>
              <a:gd name="connsiteX81" fmla="*/ 1041477 w 1603452"/>
              <a:gd name="connsiteY81" fmla="*/ 200025 h 1562100"/>
              <a:gd name="connsiteX82" fmla="*/ 1060527 w 1603452"/>
              <a:gd name="connsiteY82" fmla="*/ 171450 h 1562100"/>
              <a:gd name="connsiteX83" fmla="*/ 1117677 w 1603452"/>
              <a:gd name="connsiteY83" fmla="*/ 152400 h 1562100"/>
              <a:gd name="connsiteX84" fmla="*/ 1127202 w 1603452"/>
              <a:gd name="connsiteY84" fmla="*/ 123825 h 1562100"/>
              <a:gd name="connsiteX85" fmla="*/ 1060527 w 1603452"/>
              <a:gd name="connsiteY85" fmla="*/ 76200 h 1562100"/>
              <a:gd name="connsiteX86" fmla="*/ 1031952 w 1603452"/>
              <a:gd name="connsiteY86" fmla="*/ 57150 h 1562100"/>
              <a:gd name="connsiteX87" fmla="*/ 936702 w 1603452"/>
              <a:gd name="connsiteY87" fmla="*/ 38100 h 1562100"/>
              <a:gd name="connsiteX88" fmla="*/ 908127 w 1603452"/>
              <a:gd name="connsiteY88" fmla="*/ 0 h 156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603452" h="1562100">
                <a:moveTo>
                  <a:pt x="908127" y="0"/>
                </a:moveTo>
                <a:lnTo>
                  <a:pt x="908127" y="0"/>
                </a:lnTo>
                <a:cubicBezTo>
                  <a:pt x="885902" y="19050"/>
                  <a:pt x="863112" y="37459"/>
                  <a:pt x="841452" y="57150"/>
                </a:cubicBezTo>
                <a:cubicBezTo>
                  <a:pt x="828162" y="69232"/>
                  <a:pt x="817529" y="84223"/>
                  <a:pt x="803352" y="95250"/>
                </a:cubicBezTo>
                <a:cubicBezTo>
                  <a:pt x="788739" y="106616"/>
                  <a:pt x="771426" y="114013"/>
                  <a:pt x="755727" y="123825"/>
                </a:cubicBezTo>
                <a:cubicBezTo>
                  <a:pt x="746019" y="129892"/>
                  <a:pt x="737391" y="137755"/>
                  <a:pt x="727152" y="142875"/>
                </a:cubicBezTo>
                <a:cubicBezTo>
                  <a:pt x="718172" y="147365"/>
                  <a:pt x="707557" y="147910"/>
                  <a:pt x="698577" y="152400"/>
                </a:cubicBezTo>
                <a:cubicBezTo>
                  <a:pt x="682018" y="160679"/>
                  <a:pt x="666827" y="171450"/>
                  <a:pt x="650952" y="180975"/>
                </a:cubicBezTo>
                <a:cubicBezTo>
                  <a:pt x="600152" y="257175"/>
                  <a:pt x="666827" y="165100"/>
                  <a:pt x="603327" y="228600"/>
                </a:cubicBezTo>
                <a:cubicBezTo>
                  <a:pt x="592102" y="239825"/>
                  <a:pt x="585083" y="254647"/>
                  <a:pt x="574752" y="266700"/>
                </a:cubicBezTo>
                <a:cubicBezTo>
                  <a:pt x="565986" y="276927"/>
                  <a:pt x="555702" y="285750"/>
                  <a:pt x="546177" y="295275"/>
                </a:cubicBezTo>
                <a:cubicBezTo>
                  <a:pt x="526618" y="373510"/>
                  <a:pt x="519191" y="362488"/>
                  <a:pt x="536652" y="438150"/>
                </a:cubicBezTo>
                <a:cubicBezTo>
                  <a:pt x="541167" y="457716"/>
                  <a:pt x="555702" y="495300"/>
                  <a:pt x="555702" y="495300"/>
                </a:cubicBezTo>
                <a:cubicBezTo>
                  <a:pt x="566475" y="603029"/>
                  <a:pt x="576813" y="639457"/>
                  <a:pt x="546177" y="762000"/>
                </a:cubicBezTo>
                <a:cubicBezTo>
                  <a:pt x="541014" y="782654"/>
                  <a:pt x="476668" y="789237"/>
                  <a:pt x="469977" y="790575"/>
                </a:cubicBezTo>
                <a:cubicBezTo>
                  <a:pt x="387427" y="787400"/>
                  <a:pt x="304795" y="785901"/>
                  <a:pt x="222327" y="781050"/>
                </a:cubicBezTo>
                <a:cubicBezTo>
                  <a:pt x="201401" y="779819"/>
                  <a:pt x="103451" y="765428"/>
                  <a:pt x="79452" y="762000"/>
                </a:cubicBezTo>
                <a:cubicBezTo>
                  <a:pt x="60402" y="765175"/>
                  <a:pt x="39576" y="762888"/>
                  <a:pt x="22302" y="771525"/>
                </a:cubicBezTo>
                <a:cubicBezTo>
                  <a:pt x="12063" y="776645"/>
                  <a:pt x="4130" y="788686"/>
                  <a:pt x="3252" y="800100"/>
                </a:cubicBezTo>
                <a:cubicBezTo>
                  <a:pt x="-5055" y="908092"/>
                  <a:pt x="1884" y="868316"/>
                  <a:pt x="31827" y="923925"/>
                </a:cubicBezTo>
                <a:cubicBezTo>
                  <a:pt x="48656" y="955180"/>
                  <a:pt x="61189" y="988736"/>
                  <a:pt x="79452" y="1019175"/>
                </a:cubicBezTo>
                <a:cubicBezTo>
                  <a:pt x="89912" y="1036608"/>
                  <a:pt x="107308" y="1049239"/>
                  <a:pt x="117552" y="1066800"/>
                </a:cubicBezTo>
                <a:cubicBezTo>
                  <a:pt x="129736" y="1087686"/>
                  <a:pt x="131905" y="1113920"/>
                  <a:pt x="146127" y="1133475"/>
                </a:cubicBezTo>
                <a:cubicBezTo>
                  <a:pt x="171143" y="1167872"/>
                  <a:pt x="205120" y="1176122"/>
                  <a:pt x="241377" y="1190625"/>
                </a:cubicBezTo>
                <a:cubicBezTo>
                  <a:pt x="334147" y="1345241"/>
                  <a:pt x="215195" y="1155716"/>
                  <a:pt x="298527" y="1266825"/>
                </a:cubicBezTo>
                <a:cubicBezTo>
                  <a:pt x="309635" y="1281636"/>
                  <a:pt x="313265" y="1302150"/>
                  <a:pt x="327102" y="1314450"/>
                </a:cubicBezTo>
                <a:cubicBezTo>
                  <a:pt x="343021" y="1328600"/>
                  <a:pt x="365989" y="1332067"/>
                  <a:pt x="384252" y="1343025"/>
                </a:cubicBezTo>
                <a:cubicBezTo>
                  <a:pt x="397865" y="1351193"/>
                  <a:pt x="409347" y="1362496"/>
                  <a:pt x="422352" y="1371600"/>
                </a:cubicBezTo>
                <a:cubicBezTo>
                  <a:pt x="441109" y="1384730"/>
                  <a:pt x="479502" y="1409700"/>
                  <a:pt x="479502" y="1409700"/>
                </a:cubicBezTo>
                <a:cubicBezTo>
                  <a:pt x="485852" y="1419225"/>
                  <a:pt x="489613" y="1431124"/>
                  <a:pt x="498552" y="1438275"/>
                </a:cubicBezTo>
                <a:cubicBezTo>
                  <a:pt x="527548" y="1461472"/>
                  <a:pt x="581058" y="1436173"/>
                  <a:pt x="603327" y="1428750"/>
                </a:cubicBezTo>
                <a:cubicBezTo>
                  <a:pt x="616797" y="1424260"/>
                  <a:pt x="629873" y="1417953"/>
                  <a:pt x="641427" y="1409700"/>
                </a:cubicBezTo>
                <a:cubicBezTo>
                  <a:pt x="652388" y="1401870"/>
                  <a:pt x="657693" y="1386596"/>
                  <a:pt x="670002" y="1381125"/>
                </a:cubicBezTo>
                <a:cubicBezTo>
                  <a:pt x="687650" y="1373281"/>
                  <a:pt x="708102" y="1374775"/>
                  <a:pt x="727152" y="1371600"/>
                </a:cubicBezTo>
                <a:cubicBezTo>
                  <a:pt x="736677" y="1365250"/>
                  <a:pt x="744435" y="1354432"/>
                  <a:pt x="755727" y="1352550"/>
                </a:cubicBezTo>
                <a:cubicBezTo>
                  <a:pt x="802496" y="1344755"/>
                  <a:pt x="789825" y="1406739"/>
                  <a:pt x="793827" y="1428750"/>
                </a:cubicBezTo>
                <a:cubicBezTo>
                  <a:pt x="797876" y="1451020"/>
                  <a:pt x="803307" y="1479512"/>
                  <a:pt x="822402" y="1495425"/>
                </a:cubicBezTo>
                <a:cubicBezTo>
                  <a:pt x="833310" y="1504515"/>
                  <a:pt x="848174" y="1507430"/>
                  <a:pt x="860502" y="1514475"/>
                </a:cubicBezTo>
                <a:cubicBezTo>
                  <a:pt x="870441" y="1520155"/>
                  <a:pt x="878319" y="1529613"/>
                  <a:pt x="889077" y="1533525"/>
                </a:cubicBezTo>
                <a:cubicBezTo>
                  <a:pt x="913682" y="1542472"/>
                  <a:pt x="940439" y="1544296"/>
                  <a:pt x="965277" y="1552575"/>
                </a:cubicBezTo>
                <a:lnTo>
                  <a:pt x="993852" y="1562100"/>
                </a:lnTo>
                <a:lnTo>
                  <a:pt x="1098627" y="1533525"/>
                </a:lnTo>
                <a:cubicBezTo>
                  <a:pt x="1108281" y="1530767"/>
                  <a:pt x="1119579" y="1530534"/>
                  <a:pt x="1127202" y="1524000"/>
                </a:cubicBezTo>
                <a:cubicBezTo>
                  <a:pt x="1252744" y="1416392"/>
                  <a:pt x="1078772" y="1528293"/>
                  <a:pt x="1212927" y="1447800"/>
                </a:cubicBezTo>
                <a:cubicBezTo>
                  <a:pt x="1219277" y="1438275"/>
                  <a:pt x="1226857" y="1429464"/>
                  <a:pt x="1231977" y="1419225"/>
                </a:cubicBezTo>
                <a:cubicBezTo>
                  <a:pt x="1236467" y="1410245"/>
                  <a:pt x="1239244" y="1400433"/>
                  <a:pt x="1241502" y="1390650"/>
                </a:cubicBezTo>
                <a:cubicBezTo>
                  <a:pt x="1248783" y="1359100"/>
                  <a:pt x="1252209" y="1326686"/>
                  <a:pt x="1260552" y="1295400"/>
                </a:cubicBezTo>
                <a:cubicBezTo>
                  <a:pt x="1264957" y="1278879"/>
                  <a:pt x="1273252" y="1263650"/>
                  <a:pt x="1279602" y="1247775"/>
                </a:cubicBezTo>
                <a:cubicBezTo>
                  <a:pt x="1276427" y="1203325"/>
                  <a:pt x="1280284" y="1157804"/>
                  <a:pt x="1270077" y="1114425"/>
                </a:cubicBezTo>
                <a:cubicBezTo>
                  <a:pt x="1266992" y="1101313"/>
                  <a:pt x="1250126" y="1096198"/>
                  <a:pt x="1241502" y="1085850"/>
                </a:cubicBezTo>
                <a:cubicBezTo>
                  <a:pt x="1234173" y="1077056"/>
                  <a:pt x="1230547" y="1065370"/>
                  <a:pt x="1222452" y="1057275"/>
                </a:cubicBezTo>
                <a:cubicBezTo>
                  <a:pt x="1183680" y="1018503"/>
                  <a:pt x="1193316" y="1056901"/>
                  <a:pt x="1136727" y="1019175"/>
                </a:cubicBezTo>
                <a:cubicBezTo>
                  <a:pt x="1096944" y="992653"/>
                  <a:pt x="1116247" y="1008220"/>
                  <a:pt x="1079577" y="971550"/>
                </a:cubicBezTo>
                <a:cubicBezTo>
                  <a:pt x="1082752" y="942975"/>
                  <a:pt x="1078044" y="912364"/>
                  <a:pt x="1089102" y="885825"/>
                </a:cubicBezTo>
                <a:cubicBezTo>
                  <a:pt x="1095208" y="871171"/>
                  <a:pt x="1113419" y="865126"/>
                  <a:pt x="1127202" y="857250"/>
                </a:cubicBezTo>
                <a:cubicBezTo>
                  <a:pt x="1135919" y="852269"/>
                  <a:pt x="1146406" y="851329"/>
                  <a:pt x="1155777" y="847725"/>
                </a:cubicBezTo>
                <a:cubicBezTo>
                  <a:pt x="1187693" y="835449"/>
                  <a:pt x="1220441" y="824918"/>
                  <a:pt x="1251027" y="809625"/>
                </a:cubicBezTo>
                <a:cubicBezTo>
                  <a:pt x="1263727" y="803275"/>
                  <a:pt x="1277086" y="798100"/>
                  <a:pt x="1289127" y="790575"/>
                </a:cubicBezTo>
                <a:cubicBezTo>
                  <a:pt x="1302589" y="782161"/>
                  <a:pt x="1313028" y="769100"/>
                  <a:pt x="1327227" y="762000"/>
                </a:cubicBezTo>
                <a:cubicBezTo>
                  <a:pt x="1351490" y="749868"/>
                  <a:pt x="1378731" y="744650"/>
                  <a:pt x="1403427" y="733425"/>
                </a:cubicBezTo>
                <a:cubicBezTo>
                  <a:pt x="1413849" y="728688"/>
                  <a:pt x="1421763" y="719495"/>
                  <a:pt x="1432002" y="714375"/>
                </a:cubicBezTo>
                <a:cubicBezTo>
                  <a:pt x="1510935" y="674908"/>
                  <a:pt x="1450496" y="710531"/>
                  <a:pt x="1508202" y="685800"/>
                </a:cubicBezTo>
                <a:cubicBezTo>
                  <a:pt x="1578678" y="655596"/>
                  <a:pt x="1511755" y="672508"/>
                  <a:pt x="1603452" y="657225"/>
                </a:cubicBezTo>
                <a:cubicBezTo>
                  <a:pt x="1583899" y="631155"/>
                  <a:pt x="1566287" y="612404"/>
                  <a:pt x="1555827" y="581025"/>
                </a:cubicBezTo>
                <a:cubicBezTo>
                  <a:pt x="1518898" y="470238"/>
                  <a:pt x="1575135" y="591065"/>
                  <a:pt x="1527252" y="495300"/>
                </a:cubicBezTo>
                <a:cubicBezTo>
                  <a:pt x="1520902" y="434975"/>
                  <a:pt x="1520574" y="373708"/>
                  <a:pt x="1508202" y="314325"/>
                </a:cubicBezTo>
                <a:cubicBezTo>
                  <a:pt x="1504426" y="296201"/>
                  <a:pt x="1487146" y="283618"/>
                  <a:pt x="1479627" y="266700"/>
                </a:cubicBezTo>
                <a:cubicBezTo>
                  <a:pt x="1474310" y="254737"/>
                  <a:pt x="1474699" y="240857"/>
                  <a:pt x="1470102" y="228600"/>
                </a:cubicBezTo>
                <a:cubicBezTo>
                  <a:pt x="1465116" y="215305"/>
                  <a:pt x="1456645" y="203551"/>
                  <a:pt x="1451052" y="190500"/>
                </a:cubicBezTo>
                <a:cubicBezTo>
                  <a:pt x="1447097" y="181272"/>
                  <a:pt x="1448627" y="169025"/>
                  <a:pt x="1441527" y="161925"/>
                </a:cubicBezTo>
                <a:cubicBezTo>
                  <a:pt x="1434427" y="154825"/>
                  <a:pt x="1422477" y="155575"/>
                  <a:pt x="1412952" y="152400"/>
                </a:cubicBezTo>
                <a:cubicBezTo>
                  <a:pt x="1409777" y="161925"/>
                  <a:pt x="1402518" y="170976"/>
                  <a:pt x="1403427" y="180975"/>
                </a:cubicBezTo>
                <a:cubicBezTo>
                  <a:pt x="1409171" y="244157"/>
                  <a:pt x="1414986" y="245938"/>
                  <a:pt x="1441527" y="285750"/>
                </a:cubicBezTo>
                <a:cubicBezTo>
                  <a:pt x="1432002" y="298450"/>
                  <a:pt x="1426414" y="315436"/>
                  <a:pt x="1412952" y="323850"/>
                </a:cubicBezTo>
                <a:cubicBezTo>
                  <a:pt x="1399223" y="332430"/>
                  <a:pt x="1380542" y="327842"/>
                  <a:pt x="1365327" y="333375"/>
                </a:cubicBezTo>
                <a:cubicBezTo>
                  <a:pt x="1345311" y="340654"/>
                  <a:pt x="1327227" y="352425"/>
                  <a:pt x="1308177" y="361950"/>
                </a:cubicBezTo>
                <a:cubicBezTo>
                  <a:pt x="1263727" y="355600"/>
                  <a:pt x="1218535" y="353184"/>
                  <a:pt x="1174827" y="342900"/>
                </a:cubicBezTo>
                <a:cubicBezTo>
                  <a:pt x="1163684" y="340278"/>
                  <a:pt x="1156774" y="328359"/>
                  <a:pt x="1146252" y="323850"/>
                </a:cubicBezTo>
                <a:cubicBezTo>
                  <a:pt x="1134220" y="318693"/>
                  <a:pt x="1120852" y="317500"/>
                  <a:pt x="1108152" y="314325"/>
                </a:cubicBezTo>
                <a:cubicBezTo>
                  <a:pt x="1098627" y="301625"/>
                  <a:pt x="1090802" y="287450"/>
                  <a:pt x="1079577" y="276225"/>
                </a:cubicBezTo>
                <a:cubicBezTo>
                  <a:pt x="1056951" y="253599"/>
                  <a:pt x="1029757" y="236662"/>
                  <a:pt x="1003377" y="219075"/>
                </a:cubicBezTo>
                <a:cubicBezTo>
                  <a:pt x="1016077" y="212725"/>
                  <a:pt x="1030569" y="209115"/>
                  <a:pt x="1041477" y="200025"/>
                </a:cubicBezTo>
                <a:cubicBezTo>
                  <a:pt x="1050271" y="192696"/>
                  <a:pt x="1050819" y="177517"/>
                  <a:pt x="1060527" y="171450"/>
                </a:cubicBezTo>
                <a:cubicBezTo>
                  <a:pt x="1077555" y="160807"/>
                  <a:pt x="1117677" y="152400"/>
                  <a:pt x="1117677" y="152400"/>
                </a:cubicBezTo>
                <a:cubicBezTo>
                  <a:pt x="1120852" y="142875"/>
                  <a:pt x="1131157" y="133053"/>
                  <a:pt x="1127202" y="123825"/>
                </a:cubicBezTo>
                <a:cubicBezTo>
                  <a:pt x="1107457" y="77753"/>
                  <a:pt x="1091911" y="91892"/>
                  <a:pt x="1060527" y="76200"/>
                </a:cubicBezTo>
                <a:cubicBezTo>
                  <a:pt x="1050288" y="71080"/>
                  <a:pt x="1042191" y="62270"/>
                  <a:pt x="1031952" y="57150"/>
                </a:cubicBezTo>
                <a:cubicBezTo>
                  <a:pt x="1005353" y="43850"/>
                  <a:pt x="961273" y="41610"/>
                  <a:pt x="936702" y="38100"/>
                </a:cubicBezTo>
                <a:cubicBezTo>
                  <a:pt x="924932" y="2790"/>
                  <a:pt x="912889" y="6350"/>
                  <a:pt x="908127" y="0"/>
                </a:cubicBezTo>
                <a:close/>
              </a:path>
            </a:pathLst>
          </a:cu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p:cNvSpPr/>
          <p:nvPr/>
        </p:nvSpPr>
        <p:spPr>
          <a:xfrm>
            <a:off x="7119257" y="3918857"/>
            <a:ext cx="212272" cy="21227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45"/>
          <p:cNvSpPr/>
          <p:nvPr/>
        </p:nvSpPr>
        <p:spPr>
          <a:xfrm>
            <a:off x="7037615" y="4767944"/>
            <a:ext cx="146956" cy="14695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bodyPr>
          <a:lstStyle/>
          <a:p>
            <a:r>
              <a:rPr lang="en-US" dirty="0" smtClean="0"/>
              <a:t>Scenario 3: News Item</a:t>
            </a:r>
            <a:endParaRPr lang="en-US" dirty="0"/>
          </a:p>
        </p:txBody>
      </p:sp>
      <p:sp>
        <p:nvSpPr>
          <p:cNvPr id="5" name="TextBox 4"/>
          <p:cNvSpPr txBox="1"/>
          <p:nvPr/>
        </p:nvSpPr>
        <p:spPr>
          <a:xfrm>
            <a:off x="982840" y="3518121"/>
            <a:ext cx="4842976" cy="70727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horz" wrap="square" lIns="41499" tIns="41499" rIns="41499" bIns="41499" numCol="1" spcCol="34583" rtlCol="0" anchor="t">
            <a:spAutoFit/>
          </a:bodyPr>
          <a:lstStyle>
            <a:lvl1pPr defTabSz="449262">
              <a:lnSpc>
                <a:spcPct val="93000"/>
              </a:lnSpc>
              <a:defRPr>
                <a:latin typeface="Times New Roman"/>
                <a:ea typeface="Times New Roman"/>
                <a:cs typeface="Times New Roman"/>
                <a:sym typeface="Times New Roman"/>
              </a:defRPr>
            </a:lvl1pPr>
            <a:lvl2pPr indent="457200" defTabSz="449262">
              <a:lnSpc>
                <a:spcPct val="93000"/>
              </a:lnSpc>
              <a:defRPr>
                <a:latin typeface="Times New Roman"/>
                <a:ea typeface="Times New Roman"/>
                <a:cs typeface="Times New Roman"/>
                <a:sym typeface="Times New Roman"/>
              </a:defRPr>
            </a:lvl2pPr>
            <a:lvl3pPr indent="914400" defTabSz="449262">
              <a:lnSpc>
                <a:spcPct val="93000"/>
              </a:lnSpc>
              <a:defRPr>
                <a:latin typeface="Times New Roman"/>
                <a:ea typeface="Times New Roman"/>
                <a:cs typeface="Times New Roman"/>
                <a:sym typeface="Times New Roman"/>
              </a:defRPr>
            </a:lvl3pPr>
            <a:lvl4pPr indent="1371600" defTabSz="449262">
              <a:lnSpc>
                <a:spcPct val="93000"/>
              </a:lnSpc>
              <a:defRPr>
                <a:latin typeface="Times New Roman"/>
                <a:ea typeface="Times New Roman"/>
                <a:cs typeface="Times New Roman"/>
                <a:sym typeface="Times New Roman"/>
              </a:defRPr>
            </a:lvl4pPr>
            <a:lvl5pPr indent="1828800" defTabSz="449262">
              <a:lnSpc>
                <a:spcPct val="93000"/>
              </a:lnSpc>
              <a:defRPr>
                <a:latin typeface="Times New Roman"/>
                <a:ea typeface="Times New Roman"/>
                <a:cs typeface="Times New Roman"/>
                <a:sym typeface="Times New Roman"/>
              </a:defRPr>
            </a:lvl5pPr>
            <a:lvl6pPr defTabSz="449262">
              <a:lnSpc>
                <a:spcPct val="93000"/>
              </a:lnSpc>
              <a:defRPr>
                <a:latin typeface="Times New Roman"/>
                <a:ea typeface="Times New Roman"/>
                <a:cs typeface="Times New Roman"/>
                <a:sym typeface="Times New Roman"/>
              </a:defRPr>
            </a:lvl6pPr>
            <a:lvl7pPr defTabSz="449262">
              <a:lnSpc>
                <a:spcPct val="93000"/>
              </a:lnSpc>
              <a:defRPr>
                <a:latin typeface="Times New Roman"/>
                <a:ea typeface="Times New Roman"/>
                <a:cs typeface="Times New Roman"/>
                <a:sym typeface="Times New Roman"/>
              </a:defRPr>
            </a:lvl7pPr>
            <a:lvl8pPr defTabSz="449262">
              <a:lnSpc>
                <a:spcPct val="93000"/>
              </a:lnSpc>
              <a:defRPr>
                <a:latin typeface="Times New Roman"/>
                <a:ea typeface="Times New Roman"/>
                <a:cs typeface="Times New Roman"/>
                <a:sym typeface="Times New Roman"/>
              </a:defRPr>
            </a:lvl8pPr>
            <a:lvl9pPr defTabSz="449262">
              <a:lnSpc>
                <a:spcPct val="93000"/>
              </a:lnSpc>
              <a:defRPr>
                <a:latin typeface="Times New Roman"/>
                <a:ea typeface="Times New Roman"/>
                <a:cs typeface="Times New Roman"/>
                <a:sym typeface="Times New Roman"/>
              </a:defRPr>
            </a:lvl9pPr>
          </a:lstStyle>
          <a:p>
            <a:pPr lvl="0" algn="ctr" rtl="0" latinLnBrk="1" hangingPunct="0"/>
            <a:r>
              <a:rPr lang="en-US" sz="2200" i="1" dirty="0" smtClean="0">
                <a:solidFill>
                  <a:srgbClr val="000000"/>
                </a:solidFill>
                <a:latin typeface="Bodoni MT" panose="02070603080606020203" pitchFamily="18" charset="0"/>
              </a:rPr>
              <a:t>Official </a:t>
            </a:r>
            <a:r>
              <a:rPr lang="en-US" sz="2200" i="1" dirty="0">
                <a:solidFill>
                  <a:srgbClr val="000000"/>
                </a:solidFill>
                <a:latin typeface="Bodoni MT" panose="02070603080606020203" pitchFamily="18" charset="0"/>
              </a:rPr>
              <a:t>news </a:t>
            </a:r>
            <a:r>
              <a:rPr lang="en-US" sz="2200" i="1" dirty="0" smtClean="0">
                <a:solidFill>
                  <a:srgbClr val="000000"/>
                </a:solidFill>
                <a:latin typeface="Bodoni MT" panose="02070603080606020203" pitchFamily="18" charset="0"/>
              </a:rPr>
              <a:t>says </a:t>
            </a:r>
            <a:r>
              <a:rPr lang="en-US" sz="2200" i="1" dirty="0">
                <a:solidFill>
                  <a:srgbClr val="000000"/>
                </a:solidFill>
                <a:latin typeface="Bodoni MT" panose="02070603080606020203" pitchFamily="18" charset="0"/>
              </a:rPr>
              <a:t>nei</a:t>
            </a:r>
            <a:r>
              <a:rPr lang="en-US" sz="2200" i="1" dirty="0">
                <a:latin typeface="Bodoni MT" panose="02070603080606020203" pitchFamily="18" charset="0"/>
              </a:rPr>
              <a:t>ghboring </a:t>
            </a:r>
          </a:p>
          <a:p>
            <a:pPr lvl="0" algn="ctr" rtl="0" latinLnBrk="1" hangingPunct="0"/>
            <a:r>
              <a:rPr lang="en-US" sz="2200" i="1" dirty="0">
                <a:latin typeface="Bodoni MT" panose="02070603080606020203" pitchFamily="18" charset="0"/>
              </a:rPr>
              <a:t>country </a:t>
            </a:r>
            <a:r>
              <a:rPr lang="en-US" sz="2200" i="1" dirty="0" smtClean="0">
                <a:latin typeface="Bodoni MT" panose="02070603080606020203" pitchFamily="18" charset="0"/>
              </a:rPr>
              <a:t>may be responsible for </a:t>
            </a:r>
            <a:r>
              <a:rPr lang="en-US" sz="2200" i="1" dirty="0">
                <a:latin typeface="Bodoni MT" panose="02070603080606020203" pitchFamily="18" charset="0"/>
              </a:rPr>
              <a:t>attack</a:t>
            </a:r>
            <a:endParaRPr lang="es-VE" sz="2200" i="1" dirty="0">
              <a:latin typeface="Bodoni MT" panose="02070603080606020203" pitchFamily="18" charset="0"/>
            </a:endParaRPr>
          </a:p>
        </p:txBody>
      </p:sp>
      <p:sp>
        <p:nvSpPr>
          <p:cNvPr id="7" name="Title 1"/>
          <p:cNvSpPr txBox="1">
            <a:spLocks/>
          </p:cNvSpPr>
          <p:nvPr/>
        </p:nvSpPr>
        <p:spPr>
          <a:xfrm>
            <a:off x="2304523" y="1088334"/>
            <a:ext cx="4150108" cy="2080773"/>
          </a:xfrm>
          <a:prstGeom prst="rect">
            <a:avLst/>
          </a:prstGeom>
          <a:ln w="12700">
            <a:miter lim="400000"/>
          </a:ln>
          <a:extLst>
            <a:ext uri="{C572A759-6A51-4108-AA02-DFA0A04FC94B}">
              <ma14:wrappingTextBoxFlag xmlns:ma14="http://schemas.microsoft.com/office/mac/drawingml/2011/main" val="1"/>
            </a:ext>
          </a:extLst>
        </p:spPr>
        <p:txBody>
          <a:bodyPr lIns="41499" tIns="41500" rIns="41499" bIns="41500" anchor="ctr"/>
          <a:lstStyle>
            <a:lvl1pPr defTabSz="449262">
              <a:lnSpc>
                <a:spcPct val="102000"/>
              </a:lnSpc>
              <a:defRPr sz="2300">
                <a:latin typeface="Calibri"/>
                <a:ea typeface="Calibri"/>
                <a:cs typeface="Calibri"/>
                <a:sym typeface="Calibri"/>
              </a:defRPr>
            </a:lvl1pPr>
            <a:lvl2pPr defTabSz="449262">
              <a:lnSpc>
                <a:spcPct val="102000"/>
              </a:lnSpc>
              <a:defRPr sz="2300">
                <a:latin typeface="Calibri"/>
                <a:ea typeface="Calibri"/>
                <a:cs typeface="Calibri"/>
                <a:sym typeface="Calibri"/>
              </a:defRPr>
            </a:lvl2pPr>
            <a:lvl3pPr defTabSz="449262">
              <a:lnSpc>
                <a:spcPct val="102000"/>
              </a:lnSpc>
              <a:defRPr sz="2300">
                <a:latin typeface="Calibri"/>
                <a:ea typeface="Calibri"/>
                <a:cs typeface="Calibri"/>
                <a:sym typeface="Calibri"/>
              </a:defRPr>
            </a:lvl3pPr>
            <a:lvl4pPr defTabSz="449262">
              <a:lnSpc>
                <a:spcPct val="102000"/>
              </a:lnSpc>
              <a:defRPr sz="2300">
                <a:latin typeface="Calibri"/>
                <a:ea typeface="Calibri"/>
                <a:cs typeface="Calibri"/>
                <a:sym typeface="Calibri"/>
              </a:defRPr>
            </a:lvl4pPr>
            <a:lvl5pPr defTabSz="449262">
              <a:lnSpc>
                <a:spcPct val="102000"/>
              </a:lnSpc>
              <a:defRPr sz="2300">
                <a:latin typeface="Calibri"/>
                <a:ea typeface="Calibri"/>
                <a:cs typeface="Calibri"/>
                <a:sym typeface="Calibri"/>
              </a:defRPr>
            </a:lvl5pPr>
            <a:lvl6pPr indent="457200" defTabSz="449262">
              <a:lnSpc>
                <a:spcPct val="102000"/>
              </a:lnSpc>
              <a:defRPr sz="2300">
                <a:latin typeface="Calibri"/>
                <a:ea typeface="Calibri"/>
                <a:cs typeface="Calibri"/>
                <a:sym typeface="Calibri"/>
              </a:defRPr>
            </a:lvl6pPr>
            <a:lvl7pPr indent="914400" defTabSz="449262">
              <a:lnSpc>
                <a:spcPct val="102000"/>
              </a:lnSpc>
              <a:defRPr sz="2300">
                <a:latin typeface="Calibri"/>
                <a:ea typeface="Calibri"/>
                <a:cs typeface="Calibri"/>
                <a:sym typeface="Calibri"/>
              </a:defRPr>
            </a:lvl7pPr>
            <a:lvl8pPr indent="1371600" defTabSz="449262">
              <a:lnSpc>
                <a:spcPct val="102000"/>
              </a:lnSpc>
              <a:defRPr sz="2300">
                <a:latin typeface="Calibri"/>
                <a:ea typeface="Calibri"/>
                <a:cs typeface="Calibri"/>
                <a:sym typeface="Calibri"/>
              </a:defRPr>
            </a:lvl8pPr>
            <a:lvl9pPr indent="1828800" defTabSz="449262">
              <a:lnSpc>
                <a:spcPct val="102000"/>
              </a:lnSpc>
              <a:defRPr sz="2300">
                <a:latin typeface="Calibri"/>
                <a:ea typeface="Calibri"/>
                <a:cs typeface="Calibri"/>
                <a:sym typeface="Calibri"/>
              </a:defRPr>
            </a:lvl9pPr>
          </a:lstStyle>
          <a:p>
            <a:pPr algn="ctr"/>
            <a:r>
              <a:rPr lang="en-US" sz="4400" b="1" i="1" dirty="0">
                <a:latin typeface="Bodoni MT Black" panose="02070A03080606020203" pitchFamily="18" charset="0"/>
              </a:rPr>
              <a:t>Enemy-Land Strikes </a:t>
            </a:r>
            <a:r>
              <a:rPr lang="en-US" sz="4400" b="1" i="1" dirty="0" smtClean="0">
                <a:latin typeface="Bodoni MT Black" panose="02070A03080606020203" pitchFamily="18" charset="0"/>
              </a:rPr>
              <a:t/>
            </a:r>
            <a:br>
              <a:rPr lang="en-US" sz="4400" b="1" i="1" dirty="0" smtClean="0">
                <a:latin typeface="Bodoni MT Black" panose="02070A03080606020203" pitchFamily="18" charset="0"/>
              </a:rPr>
            </a:br>
            <a:r>
              <a:rPr lang="en-US" sz="4400" b="1" i="1" dirty="0" smtClean="0">
                <a:latin typeface="Bodoni MT Black" panose="02070A03080606020203" pitchFamily="18" charset="0"/>
              </a:rPr>
              <a:t>Airport-Land</a:t>
            </a:r>
            <a:r>
              <a:rPr lang="en-US" sz="4400" b="1" i="1" dirty="0">
                <a:latin typeface="Bodoni MT Black" panose="02070A03080606020203" pitchFamily="18" charset="0"/>
              </a:rPr>
              <a:t>!</a:t>
            </a:r>
          </a:p>
        </p:txBody>
      </p:sp>
      <p:sp>
        <p:nvSpPr>
          <p:cNvPr id="28" name="TextBox 27"/>
          <p:cNvSpPr txBox="1"/>
          <p:nvPr/>
        </p:nvSpPr>
        <p:spPr>
          <a:xfrm>
            <a:off x="6034536" y="5006977"/>
            <a:ext cx="2196077" cy="4358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2400" b="1" dirty="0">
                <a:solidFill>
                  <a:srgbClr val="000000"/>
                </a:solidFill>
                <a:latin typeface="Lucida Sans"/>
              </a:rPr>
              <a:t>Airport-Land</a:t>
            </a:r>
            <a:endParaRPr lang="es-VE" sz="2400" b="1" dirty="0">
              <a:solidFill>
                <a:srgbClr val="000000"/>
              </a:solidFill>
              <a:latin typeface="Lucida Sans"/>
              <a:sym typeface="Times New Roman"/>
            </a:endParaRPr>
          </a:p>
        </p:txBody>
      </p:sp>
      <p:sp>
        <p:nvSpPr>
          <p:cNvPr id="32" name="Rectangle 31"/>
          <p:cNvSpPr/>
          <p:nvPr/>
        </p:nvSpPr>
        <p:spPr>
          <a:xfrm>
            <a:off x="7270775" y="4645692"/>
            <a:ext cx="1873225" cy="360809"/>
          </a:xfrm>
          <a:prstGeom prst="rect">
            <a:avLst/>
          </a:prstGeom>
        </p:spPr>
        <p:txBody>
          <a:bodyPr wrap="square" lIns="83000" tIns="41500" rIns="83000" bIns="41500">
            <a:spAutoFit/>
          </a:bodyPr>
          <a:lstStyle/>
          <a:p>
            <a:r>
              <a:rPr lang="en-US" dirty="0" smtClean="0">
                <a:solidFill>
                  <a:srgbClr val="000000"/>
                </a:solidFill>
                <a:latin typeface="Lucida Sans"/>
              </a:rPr>
              <a:t>Small airport </a:t>
            </a:r>
            <a:endParaRPr lang="es-VE" dirty="0">
              <a:latin typeface="Lucida Sans"/>
            </a:endParaRPr>
          </a:p>
        </p:txBody>
      </p:sp>
      <p:pic>
        <p:nvPicPr>
          <p:cNvPr id="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695" y="1137331"/>
            <a:ext cx="1584325"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Freeform 34"/>
          <p:cNvSpPr/>
          <p:nvPr/>
        </p:nvSpPr>
        <p:spPr>
          <a:xfrm flipH="1">
            <a:off x="6734166" y="277585"/>
            <a:ext cx="1234169" cy="1193681"/>
          </a:xfrm>
          <a:custGeom>
            <a:avLst/>
            <a:gdLst>
              <a:gd name="connsiteX0" fmla="*/ 0 w 963084"/>
              <a:gd name="connsiteY0" fmla="*/ 526812 h 1803495"/>
              <a:gd name="connsiteX1" fmla="*/ 0 w 963084"/>
              <a:gd name="connsiteY1" fmla="*/ 526812 h 1803495"/>
              <a:gd name="connsiteX2" fmla="*/ 95250 w 963084"/>
              <a:gd name="connsiteY2" fmla="*/ 603012 h 1803495"/>
              <a:gd name="connsiteX3" fmla="*/ 123825 w 963084"/>
              <a:gd name="connsiteY3" fmla="*/ 612537 h 1803495"/>
              <a:gd name="connsiteX4" fmla="*/ 142875 w 963084"/>
              <a:gd name="connsiteY4" fmla="*/ 641112 h 1803495"/>
              <a:gd name="connsiteX5" fmla="*/ 171450 w 963084"/>
              <a:gd name="connsiteY5" fmla="*/ 660162 h 1803495"/>
              <a:gd name="connsiteX6" fmla="*/ 152400 w 963084"/>
              <a:gd name="connsiteY6" fmla="*/ 688737 h 1803495"/>
              <a:gd name="connsiteX7" fmla="*/ 95250 w 963084"/>
              <a:gd name="connsiteY7" fmla="*/ 698262 h 1803495"/>
              <a:gd name="connsiteX8" fmla="*/ 66675 w 963084"/>
              <a:gd name="connsiteY8" fmla="*/ 707787 h 1803495"/>
              <a:gd name="connsiteX9" fmla="*/ 38100 w 963084"/>
              <a:gd name="connsiteY9" fmla="*/ 726837 h 1803495"/>
              <a:gd name="connsiteX10" fmla="*/ 0 w 963084"/>
              <a:gd name="connsiteY10" fmla="*/ 745887 h 1803495"/>
              <a:gd name="connsiteX11" fmla="*/ 9525 w 963084"/>
              <a:gd name="connsiteY11" fmla="*/ 850662 h 1803495"/>
              <a:gd name="connsiteX12" fmla="*/ 47625 w 963084"/>
              <a:gd name="connsiteY12" fmla="*/ 926862 h 1803495"/>
              <a:gd name="connsiteX13" fmla="*/ 85725 w 963084"/>
              <a:gd name="connsiteY13" fmla="*/ 1012587 h 1803495"/>
              <a:gd name="connsiteX14" fmla="*/ 104775 w 963084"/>
              <a:gd name="connsiteY14" fmla="*/ 1041162 h 1803495"/>
              <a:gd name="connsiteX15" fmla="*/ 171450 w 963084"/>
              <a:gd name="connsiteY15" fmla="*/ 1098312 h 1803495"/>
              <a:gd name="connsiteX16" fmla="*/ 209550 w 963084"/>
              <a:gd name="connsiteY16" fmla="*/ 1117362 h 1803495"/>
              <a:gd name="connsiteX17" fmla="*/ 247650 w 963084"/>
              <a:gd name="connsiteY17" fmla="*/ 1174512 h 1803495"/>
              <a:gd name="connsiteX18" fmla="*/ 200025 w 963084"/>
              <a:gd name="connsiteY18" fmla="*/ 1250712 h 1803495"/>
              <a:gd name="connsiteX19" fmla="*/ 190500 w 963084"/>
              <a:gd name="connsiteY19" fmla="*/ 1279287 h 1803495"/>
              <a:gd name="connsiteX20" fmla="*/ 133350 w 963084"/>
              <a:gd name="connsiteY20" fmla="*/ 1317387 h 1803495"/>
              <a:gd name="connsiteX21" fmla="*/ 76200 w 963084"/>
              <a:gd name="connsiteY21" fmla="*/ 1365012 h 1803495"/>
              <a:gd name="connsiteX22" fmla="*/ 66675 w 963084"/>
              <a:gd name="connsiteY22" fmla="*/ 1393587 h 1803495"/>
              <a:gd name="connsiteX23" fmla="*/ 85725 w 963084"/>
              <a:gd name="connsiteY23" fmla="*/ 1488837 h 1803495"/>
              <a:gd name="connsiteX24" fmla="*/ 104775 w 963084"/>
              <a:gd name="connsiteY24" fmla="*/ 1565037 h 1803495"/>
              <a:gd name="connsiteX25" fmla="*/ 133350 w 963084"/>
              <a:gd name="connsiteY25" fmla="*/ 1593612 h 1803495"/>
              <a:gd name="connsiteX26" fmla="*/ 104775 w 963084"/>
              <a:gd name="connsiteY26" fmla="*/ 1603137 h 1803495"/>
              <a:gd name="connsiteX27" fmla="*/ 85725 w 963084"/>
              <a:gd name="connsiteY27" fmla="*/ 1631712 h 1803495"/>
              <a:gd name="connsiteX28" fmla="*/ 200025 w 963084"/>
              <a:gd name="connsiteY28" fmla="*/ 1726962 h 1803495"/>
              <a:gd name="connsiteX29" fmla="*/ 257175 w 963084"/>
              <a:gd name="connsiteY29" fmla="*/ 1765062 h 1803495"/>
              <a:gd name="connsiteX30" fmla="*/ 276225 w 963084"/>
              <a:gd name="connsiteY30" fmla="*/ 1793637 h 1803495"/>
              <a:gd name="connsiteX31" fmla="*/ 485775 w 963084"/>
              <a:gd name="connsiteY31" fmla="*/ 1774587 h 1803495"/>
              <a:gd name="connsiteX32" fmla="*/ 523875 w 963084"/>
              <a:gd name="connsiteY32" fmla="*/ 1736487 h 1803495"/>
              <a:gd name="connsiteX33" fmla="*/ 581025 w 963084"/>
              <a:gd name="connsiteY33" fmla="*/ 1688862 h 1803495"/>
              <a:gd name="connsiteX34" fmla="*/ 638175 w 963084"/>
              <a:gd name="connsiteY34" fmla="*/ 1555512 h 1803495"/>
              <a:gd name="connsiteX35" fmla="*/ 657225 w 963084"/>
              <a:gd name="connsiteY35" fmla="*/ 1488837 h 1803495"/>
              <a:gd name="connsiteX36" fmla="*/ 657225 w 963084"/>
              <a:gd name="connsiteY36" fmla="*/ 1212612 h 1803495"/>
              <a:gd name="connsiteX37" fmla="*/ 685800 w 963084"/>
              <a:gd name="connsiteY37" fmla="*/ 1203087 h 1803495"/>
              <a:gd name="connsiteX38" fmla="*/ 695325 w 963084"/>
              <a:gd name="connsiteY38" fmla="*/ 1174512 h 1803495"/>
              <a:gd name="connsiteX39" fmla="*/ 704850 w 963084"/>
              <a:gd name="connsiteY39" fmla="*/ 1060212 h 1803495"/>
              <a:gd name="connsiteX40" fmla="*/ 762000 w 963084"/>
              <a:gd name="connsiteY40" fmla="*/ 993537 h 1803495"/>
              <a:gd name="connsiteX41" fmla="*/ 847725 w 963084"/>
              <a:gd name="connsiteY41" fmla="*/ 974487 h 1803495"/>
              <a:gd name="connsiteX42" fmla="*/ 914400 w 963084"/>
              <a:gd name="connsiteY42" fmla="*/ 955437 h 1803495"/>
              <a:gd name="connsiteX43" fmla="*/ 952500 w 963084"/>
              <a:gd name="connsiteY43" fmla="*/ 945912 h 1803495"/>
              <a:gd name="connsiteX44" fmla="*/ 962025 w 963084"/>
              <a:gd name="connsiteY44" fmla="*/ 898287 h 1803495"/>
              <a:gd name="connsiteX45" fmla="*/ 933450 w 963084"/>
              <a:gd name="connsiteY45" fmla="*/ 879237 h 1803495"/>
              <a:gd name="connsiteX46" fmla="*/ 838200 w 963084"/>
              <a:gd name="connsiteY46" fmla="*/ 803037 h 1803495"/>
              <a:gd name="connsiteX47" fmla="*/ 771525 w 963084"/>
              <a:gd name="connsiteY47" fmla="*/ 745887 h 1803495"/>
              <a:gd name="connsiteX48" fmla="*/ 742950 w 963084"/>
              <a:gd name="connsiteY48" fmla="*/ 726837 h 1803495"/>
              <a:gd name="connsiteX49" fmla="*/ 704850 w 963084"/>
              <a:gd name="connsiteY49" fmla="*/ 688737 h 1803495"/>
              <a:gd name="connsiteX50" fmla="*/ 676275 w 963084"/>
              <a:gd name="connsiteY50" fmla="*/ 679212 h 1803495"/>
              <a:gd name="connsiteX51" fmla="*/ 581025 w 963084"/>
              <a:gd name="connsiteY51" fmla="*/ 631587 h 1803495"/>
              <a:gd name="connsiteX52" fmla="*/ 552450 w 963084"/>
              <a:gd name="connsiteY52" fmla="*/ 603012 h 1803495"/>
              <a:gd name="connsiteX53" fmla="*/ 514350 w 963084"/>
              <a:gd name="connsiteY53" fmla="*/ 583962 h 1803495"/>
              <a:gd name="connsiteX54" fmla="*/ 447675 w 963084"/>
              <a:gd name="connsiteY54" fmla="*/ 536337 h 1803495"/>
              <a:gd name="connsiteX55" fmla="*/ 419100 w 963084"/>
              <a:gd name="connsiteY55" fmla="*/ 479187 h 1803495"/>
              <a:gd name="connsiteX56" fmla="*/ 438150 w 963084"/>
              <a:gd name="connsiteY56" fmla="*/ 393462 h 1803495"/>
              <a:gd name="connsiteX57" fmla="*/ 447675 w 963084"/>
              <a:gd name="connsiteY57" fmla="*/ 345837 h 1803495"/>
              <a:gd name="connsiteX58" fmla="*/ 466725 w 963084"/>
              <a:gd name="connsiteY58" fmla="*/ 317262 h 1803495"/>
              <a:gd name="connsiteX59" fmla="*/ 476250 w 963084"/>
              <a:gd name="connsiteY59" fmla="*/ 288687 h 1803495"/>
              <a:gd name="connsiteX60" fmla="*/ 495300 w 963084"/>
              <a:gd name="connsiteY60" fmla="*/ 250587 h 1803495"/>
              <a:gd name="connsiteX61" fmla="*/ 504825 w 963084"/>
              <a:gd name="connsiteY61" fmla="*/ 193437 h 1803495"/>
              <a:gd name="connsiteX62" fmla="*/ 514350 w 963084"/>
              <a:gd name="connsiteY62" fmla="*/ 98187 h 1803495"/>
              <a:gd name="connsiteX63" fmla="*/ 533400 w 963084"/>
              <a:gd name="connsiteY63" fmla="*/ 31512 h 1803495"/>
              <a:gd name="connsiteX64" fmla="*/ 523875 w 963084"/>
              <a:gd name="connsiteY64" fmla="*/ 2937 h 1803495"/>
              <a:gd name="connsiteX65" fmla="*/ 457200 w 963084"/>
              <a:gd name="connsiteY65" fmla="*/ 41037 h 1803495"/>
              <a:gd name="connsiteX66" fmla="*/ 400050 w 963084"/>
              <a:gd name="connsiteY66" fmla="*/ 50562 h 1803495"/>
              <a:gd name="connsiteX67" fmla="*/ 371475 w 963084"/>
              <a:gd name="connsiteY67" fmla="*/ 60087 h 1803495"/>
              <a:gd name="connsiteX68" fmla="*/ 342900 w 963084"/>
              <a:gd name="connsiteY68" fmla="*/ 88662 h 1803495"/>
              <a:gd name="connsiteX69" fmla="*/ 276225 w 963084"/>
              <a:gd name="connsiteY69" fmla="*/ 117237 h 1803495"/>
              <a:gd name="connsiteX70" fmla="*/ 219075 w 963084"/>
              <a:gd name="connsiteY70" fmla="*/ 174387 h 1803495"/>
              <a:gd name="connsiteX71" fmla="*/ 171450 w 963084"/>
              <a:gd name="connsiteY71" fmla="*/ 222012 h 1803495"/>
              <a:gd name="connsiteX72" fmla="*/ 152400 w 963084"/>
              <a:gd name="connsiteY72" fmla="*/ 279162 h 1803495"/>
              <a:gd name="connsiteX73" fmla="*/ 142875 w 963084"/>
              <a:gd name="connsiteY73" fmla="*/ 307737 h 1803495"/>
              <a:gd name="connsiteX74" fmla="*/ 114300 w 963084"/>
              <a:gd name="connsiteY74" fmla="*/ 364887 h 1803495"/>
              <a:gd name="connsiteX75" fmla="*/ 104775 w 963084"/>
              <a:gd name="connsiteY75" fmla="*/ 422037 h 1803495"/>
              <a:gd name="connsiteX76" fmla="*/ 38100 w 963084"/>
              <a:gd name="connsiteY76" fmla="*/ 450612 h 1803495"/>
              <a:gd name="connsiteX77" fmla="*/ 0 w 963084"/>
              <a:gd name="connsiteY77" fmla="*/ 526812 h 1803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963084" h="1803495">
                <a:moveTo>
                  <a:pt x="0" y="526812"/>
                </a:moveTo>
                <a:lnTo>
                  <a:pt x="0" y="526812"/>
                </a:lnTo>
                <a:cubicBezTo>
                  <a:pt x="31750" y="552212"/>
                  <a:pt x="61820" y="579868"/>
                  <a:pt x="95250" y="603012"/>
                </a:cubicBezTo>
                <a:cubicBezTo>
                  <a:pt x="103505" y="608727"/>
                  <a:pt x="115985" y="606265"/>
                  <a:pt x="123825" y="612537"/>
                </a:cubicBezTo>
                <a:cubicBezTo>
                  <a:pt x="132764" y="619688"/>
                  <a:pt x="134780" y="633017"/>
                  <a:pt x="142875" y="641112"/>
                </a:cubicBezTo>
                <a:cubicBezTo>
                  <a:pt x="150970" y="649207"/>
                  <a:pt x="161925" y="653812"/>
                  <a:pt x="171450" y="660162"/>
                </a:cubicBezTo>
                <a:cubicBezTo>
                  <a:pt x="165100" y="669687"/>
                  <a:pt x="162639" y="683617"/>
                  <a:pt x="152400" y="688737"/>
                </a:cubicBezTo>
                <a:cubicBezTo>
                  <a:pt x="135126" y="697374"/>
                  <a:pt x="114103" y="694072"/>
                  <a:pt x="95250" y="698262"/>
                </a:cubicBezTo>
                <a:cubicBezTo>
                  <a:pt x="85449" y="700440"/>
                  <a:pt x="75655" y="703297"/>
                  <a:pt x="66675" y="707787"/>
                </a:cubicBezTo>
                <a:cubicBezTo>
                  <a:pt x="56436" y="712907"/>
                  <a:pt x="48039" y="721157"/>
                  <a:pt x="38100" y="726837"/>
                </a:cubicBezTo>
                <a:cubicBezTo>
                  <a:pt x="25772" y="733882"/>
                  <a:pt x="12700" y="739537"/>
                  <a:pt x="0" y="745887"/>
                </a:cubicBezTo>
                <a:cubicBezTo>
                  <a:pt x="3175" y="780812"/>
                  <a:pt x="600" y="816748"/>
                  <a:pt x="9525" y="850662"/>
                </a:cubicBezTo>
                <a:cubicBezTo>
                  <a:pt x="16752" y="878125"/>
                  <a:pt x="37078" y="900495"/>
                  <a:pt x="47625" y="926862"/>
                </a:cubicBezTo>
                <a:cubicBezTo>
                  <a:pt x="61233" y="960882"/>
                  <a:pt x="67927" y="981441"/>
                  <a:pt x="85725" y="1012587"/>
                </a:cubicBezTo>
                <a:cubicBezTo>
                  <a:pt x="91405" y="1022526"/>
                  <a:pt x="97446" y="1032368"/>
                  <a:pt x="104775" y="1041162"/>
                </a:cubicBezTo>
                <a:cubicBezTo>
                  <a:pt x="121716" y="1061491"/>
                  <a:pt x="149514" y="1084602"/>
                  <a:pt x="171450" y="1098312"/>
                </a:cubicBezTo>
                <a:cubicBezTo>
                  <a:pt x="183491" y="1105837"/>
                  <a:pt x="196850" y="1111012"/>
                  <a:pt x="209550" y="1117362"/>
                </a:cubicBezTo>
                <a:cubicBezTo>
                  <a:pt x="222250" y="1136412"/>
                  <a:pt x="261387" y="1156196"/>
                  <a:pt x="247650" y="1174512"/>
                </a:cubicBezTo>
                <a:cubicBezTo>
                  <a:pt x="220301" y="1210977"/>
                  <a:pt x="217458" y="1210035"/>
                  <a:pt x="200025" y="1250712"/>
                </a:cubicBezTo>
                <a:cubicBezTo>
                  <a:pt x="196070" y="1259940"/>
                  <a:pt x="197600" y="1272187"/>
                  <a:pt x="190500" y="1279287"/>
                </a:cubicBezTo>
                <a:cubicBezTo>
                  <a:pt x="174311" y="1295476"/>
                  <a:pt x="152400" y="1304687"/>
                  <a:pt x="133350" y="1317387"/>
                </a:cubicBezTo>
                <a:cubicBezTo>
                  <a:pt x="93567" y="1343909"/>
                  <a:pt x="112870" y="1328342"/>
                  <a:pt x="76200" y="1365012"/>
                </a:cubicBezTo>
                <a:cubicBezTo>
                  <a:pt x="73025" y="1374537"/>
                  <a:pt x="66675" y="1383547"/>
                  <a:pt x="66675" y="1393587"/>
                </a:cubicBezTo>
                <a:cubicBezTo>
                  <a:pt x="66675" y="1421584"/>
                  <a:pt x="79431" y="1460515"/>
                  <a:pt x="85725" y="1488837"/>
                </a:cubicBezTo>
                <a:cubicBezTo>
                  <a:pt x="87328" y="1496050"/>
                  <a:pt x="96265" y="1552272"/>
                  <a:pt x="104775" y="1565037"/>
                </a:cubicBezTo>
                <a:cubicBezTo>
                  <a:pt x="112247" y="1576245"/>
                  <a:pt x="123825" y="1584087"/>
                  <a:pt x="133350" y="1593612"/>
                </a:cubicBezTo>
                <a:cubicBezTo>
                  <a:pt x="123825" y="1596787"/>
                  <a:pt x="112615" y="1596865"/>
                  <a:pt x="104775" y="1603137"/>
                </a:cubicBezTo>
                <a:cubicBezTo>
                  <a:pt x="95836" y="1610288"/>
                  <a:pt x="84106" y="1620379"/>
                  <a:pt x="85725" y="1631712"/>
                </a:cubicBezTo>
                <a:cubicBezTo>
                  <a:pt x="90925" y="1668112"/>
                  <a:pt x="196236" y="1724120"/>
                  <a:pt x="200025" y="1726962"/>
                </a:cubicBezTo>
                <a:cubicBezTo>
                  <a:pt x="257104" y="1769771"/>
                  <a:pt x="199867" y="1745959"/>
                  <a:pt x="257175" y="1765062"/>
                </a:cubicBezTo>
                <a:cubicBezTo>
                  <a:pt x="263525" y="1774587"/>
                  <a:pt x="265764" y="1788988"/>
                  <a:pt x="276225" y="1793637"/>
                </a:cubicBezTo>
                <a:cubicBezTo>
                  <a:pt x="337277" y="1820771"/>
                  <a:pt x="437063" y="1784329"/>
                  <a:pt x="485775" y="1774587"/>
                </a:cubicBezTo>
                <a:cubicBezTo>
                  <a:pt x="498475" y="1761887"/>
                  <a:pt x="510238" y="1748176"/>
                  <a:pt x="523875" y="1736487"/>
                </a:cubicBezTo>
                <a:cubicBezTo>
                  <a:pt x="549336" y="1714663"/>
                  <a:pt x="561208" y="1720003"/>
                  <a:pt x="581025" y="1688862"/>
                </a:cubicBezTo>
                <a:cubicBezTo>
                  <a:pt x="613981" y="1637074"/>
                  <a:pt x="620132" y="1609641"/>
                  <a:pt x="638175" y="1555512"/>
                </a:cubicBezTo>
                <a:cubicBezTo>
                  <a:pt x="651840" y="1514518"/>
                  <a:pt x="645265" y="1536677"/>
                  <a:pt x="657225" y="1488837"/>
                </a:cubicBezTo>
                <a:cubicBezTo>
                  <a:pt x="652304" y="1415022"/>
                  <a:pt x="637233" y="1287581"/>
                  <a:pt x="657225" y="1212612"/>
                </a:cubicBezTo>
                <a:cubicBezTo>
                  <a:pt x="659812" y="1202911"/>
                  <a:pt x="676275" y="1206262"/>
                  <a:pt x="685800" y="1203087"/>
                </a:cubicBezTo>
                <a:cubicBezTo>
                  <a:pt x="688975" y="1193562"/>
                  <a:pt x="693998" y="1184464"/>
                  <a:pt x="695325" y="1174512"/>
                </a:cubicBezTo>
                <a:cubicBezTo>
                  <a:pt x="700378" y="1136615"/>
                  <a:pt x="697352" y="1097702"/>
                  <a:pt x="704850" y="1060212"/>
                </a:cubicBezTo>
                <a:cubicBezTo>
                  <a:pt x="708129" y="1043818"/>
                  <a:pt x="756180" y="997175"/>
                  <a:pt x="762000" y="993537"/>
                </a:cubicBezTo>
                <a:cubicBezTo>
                  <a:pt x="768408" y="989532"/>
                  <a:pt x="845880" y="974897"/>
                  <a:pt x="847725" y="974487"/>
                </a:cubicBezTo>
                <a:cubicBezTo>
                  <a:pt x="914723" y="959599"/>
                  <a:pt x="858713" y="971348"/>
                  <a:pt x="914400" y="955437"/>
                </a:cubicBezTo>
                <a:cubicBezTo>
                  <a:pt x="926987" y="951841"/>
                  <a:pt x="939800" y="949087"/>
                  <a:pt x="952500" y="945912"/>
                </a:cubicBezTo>
                <a:cubicBezTo>
                  <a:pt x="955675" y="930037"/>
                  <a:pt x="966473" y="913853"/>
                  <a:pt x="962025" y="898287"/>
                </a:cubicBezTo>
                <a:cubicBezTo>
                  <a:pt x="958880" y="887280"/>
                  <a:pt x="942524" y="886217"/>
                  <a:pt x="933450" y="879237"/>
                </a:cubicBezTo>
                <a:cubicBezTo>
                  <a:pt x="901222" y="854446"/>
                  <a:pt x="869587" y="828885"/>
                  <a:pt x="838200" y="803037"/>
                </a:cubicBezTo>
                <a:cubicBezTo>
                  <a:pt x="815604" y="784429"/>
                  <a:pt x="795881" y="762124"/>
                  <a:pt x="771525" y="745887"/>
                </a:cubicBezTo>
                <a:cubicBezTo>
                  <a:pt x="762000" y="739537"/>
                  <a:pt x="751642" y="734287"/>
                  <a:pt x="742950" y="726837"/>
                </a:cubicBezTo>
                <a:cubicBezTo>
                  <a:pt x="729313" y="715148"/>
                  <a:pt x="719465" y="699176"/>
                  <a:pt x="704850" y="688737"/>
                </a:cubicBezTo>
                <a:cubicBezTo>
                  <a:pt x="696680" y="682901"/>
                  <a:pt x="685391" y="683419"/>
                  <a:pt x="676275" y="679212"/>
                </a:cubicBezTo>
                <a:cubicBezTo>
                  <a:pt x="644045" y="664336"/>
                  <a:pt x="606126" y="656688"/>
                  <a:pt x="581025" y="631587"/>
                </a:cubicBezTo>
                <a:cubicBezTo>
                  <a:pt x="571500" y="622062"/>
                  <a:pt x="563411" y="610842"/>
                  <a:pt x="552450" y="603012"/>
                </a:cubicBezTo>
                <a:cubicBezTo>
                  <a:pt x="540896" y="594759"/>
                  <a:pt x="526678" y="591007"/>
                  <a:pt x="514350" y="583962"/>
                </a:cubicBezTo>
                <a:cubicBezTo>
                  <a:pt x="501730" y="576751"/>
                  <a:pt x="454489" y="543151"/>
                  <a:pt x="447675" y="536337"/>
                </a:cubicBezTo>
                <a:cubicBezTo>
                  <a:pt x="429211" y="517873"/>
                  <a:pt x="426847" y="502428"/>
                  <a:pt x="419100" y="479187"/>
                </a:cubicBezTo>
                <a:cubicBezTo>
                  <a:pt x="425450" y="450612"/>
                  <a:pt x="432017" y="422084"/>
                  <a:pt x="438150" y="393462"/>
                </a:cubicBezTo>
                <a:cubicBezTo>
                  <a:pt x="441542" y="377632"/>
                  <a:pt x="441991" y="360996"/>
                  <a:pt x="447675" y="345837"/>
                </a:cubicBezTo>
                <a:cubicBezTo>
                  <a:pt x="451695" y="335118"/>
                  <a:pt x="461605" y="327501"/>
                  <a:pt x="466725" y="317262"/>
                </a:cubicBezTo>
                <a:cubicBezTo>
                  <a:pt x="471215" y="308282"/>
                  <a:pt x="472295" y="297915"/>
                  <a:pt x="476250" y="288687"/>
                </a:cubicBezTo>
                <a:cubicBezTo>
                  <a:pt x="481843" y="275636"/>
                  <a:pt x="488950" y="263287"/>
                  <a:pt x="495300" y="250587"/>
                </a:cubicBezTo>
                <a:cubicBezTo>
                  <a:pt x="498475" y="231537"/>
                  <a:pt x="502430" y="212601"/>
                  <a:pt x="504825" y="193437"/>
                </a:cubicBezTo>
                <a:cubicBezTo>
                  <a:pt x="508783" y="161775"/>
                  <a:pt x="509837" y="129775"/>
                  <a:pt x="514350" y="98187"/>
                </a:cubicBezTo>
                <a:cubicBezTo>
                  <a:pt x="517340" y="77257"/>
                  <a:pt x="526615" y="51867"/>
                  <a:pt x="533400" y="31512"/>
                </a:cubicBezTo>
                <a:cubicBezTo>
                  <a:pt x="530225" y="21987"/>
                  <a:pt x="533197" y="6666"/>
                  <a:pt x="523875" y="2937"/>
                </a:cubicBezTo>
                <a:cubicBezTo>
                  <a:pt x="487905" y="-11451"/>
                  <a:pt x="479393" y="31173"/>
                  <a:pt x="457200" y="41037"/>
                </a:cubicBezTo>
                <a:cubicBezTo>
                  <a:pt x="439552" y="48881"/>
                  <a:pt x="418903" y="46372"/>
                  <a:pt x="400050" y="50562"/>
                </a:cubicBezTo>
                <a:cubicBezTo>
                  <a:pt x="390249" y="52740"/>
                  <a:pt x="381000" y="56912"/>
                  <a:pt x="371475" y="60087"/>
                </a:cubicBezTo>
                <a:cubicBezTo>
                  <a:pt x="361950" y="69612"/>
                  <a:pt x="353861" y="80832"/>
                  <a:pt x="342900" y="88662"/>
                </a:cubicBezTo>
                <a:cubicBezTo>
                  <a:pt x="322302" y="103375"/>
                  <a:pt x="299544" y="109464"/>
                  <a:pt x="276225" y="117237"/>
                </a:cubicBezTo>
                <a:cubicBezTo>
                  <a:pt x="231330" y="184580"/>
                  <a:pt x="289962" y="103500"/>
                  <a:pt x="219075" y="174387"/>
                </a:cubicBezTo>
                <a:cubicBezTo>
                  <a:pt x="155575" y="237887"/>
                  <a:pt x="247650" y="171212"/>
                  <a:pt x="171450" y="222012"/>
                </a:cubicBezTo>
                <a:lnTo>
                  <a:pt x="152400" y="279162"/>
                </a:lnTo>
                <a:cubicBezTo>
                  <a:pt x="149225" y="288687"/>
                  <a:pt x="148444" y="299383"/>
                  <a:pt x="142875" y="307737"/>
                </a:cubicBezTo>
                <a:cubicBezTo>
                  <a:pt x="125750" y="333425"/>
                  <a:pt x="120873" y="335311"/>
                  <a:pt x="114300" y="364887"/>
                </a:cubicBezTo>
                <a:cubicBezTo>
                  <a:pt x="110110" y="383740"/>
                  <a:pt x="113412" y="404763"/>
                  <a:pt x="104775" y="422037"/>
                </a:cubicBezTo>
                <a:cubicBezTo>
                  <a:pt x="94381" y="442825"/>
                  <a:pt x="54059" y="444627"/>
                  <a:pt x="38100" y="450612"/>
                </a:cubicBezTo>
                <a:cubicBezTo>
                  <a:pt x="-2931" y="465999"/>
                  <a:pt x="6350" y="514112"/>
                  <a:pt x="0" y="526812"/>
                </a:cubicBezTo>
                <a:close/>
              </a:path>
            </a:pathLst>
          </a:cu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Lightning Bolt 36"/>
          <p:cNvSpPr/>
          <p:nvPr/>
        </p:nvSpPr>
        <p:spPr>
          <a:xfrm rot="9280094" flipV="1">
            <a:off x="6696947" y="1362178"/>
            <a:ext cx="1348868" cy="2275519"/>
          </a:xfrm>
          <a:prstGeom prst="lightningBol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p:cNvSpPr txBox="1"/>
          <p:nvPr/>
        </p:nvSpPr>
        <p:spPr>
          <a:xfrm>
            <a:off x="7684426" y="1485582"/>
            <a:ext cx="1350615" cy="3070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07795" fontAlgn="auto" latinLnBrk="1">
              <a:lnSpc>
                <a:spcPct val="93000"/>
              </a:lnSpc>
              <a:spcBef>
                <a:spcPts val="0"/>
              </a:spcBef>
              <a:spcAft>
                <a:spcPts val="0"/>
              </a:spcAft>
            </a:pPr>
            <a:r>
              <a:rPr lang="en-US" sz="1500" dirty="0">
                <a:solidFill>
                  <a:srgbClr val="000000"/>
                </a:solidFill>
                <a:latin typeface="Lucida Sans"/>
                <a:sym typeface="Times New Roman"/>
              </a:rPr>
              <a:t>Cyber attack</a:t>
            </a:r>
            <a:endParaRPr lang="es-VE" sz="1500" dirty="0">
              <a:solidFill>
                <a:srgbClr val="000000"/>
              </a:solidFill>
              <a:latin typeface="Lucida Sans"/>
              <a:sym typeface="Times New Roman"/>
            </a:endParaRPr>
          </a:p>
        </p:txBody>
      </p:sp>
      <p:sp>
        <p:nvSpPr>
          <p:cNvPr id="40" name="TextBox 39"/>
          <p:cNvSpPr txBox="1"/>
          <p:nvPr/>
        </p:nvSpPr>
        <p:spPr>
          <a:xfrm>
            <a:off x="7566215" y="2736385"/>
            <a:ext cx="1482449" cy="52167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1500" b="1" dirty="0">
                <a:solidFill>
                  <a:schemeClr val="accent2">
                    <a:lumMod val="75000"/>
                  </a:schemeClr>
                </a:solidFill>
                <a:latin typeface="Lucida Sans"/>
                <a:sym typeface="Times New Roman"/>
              </a:rPr>
              <a:t>Airport </a:t>
            </a:r>
            <a:r>
              <a:rPr lang="en-US" sz="1500" b="1" dirty="0" smtClean="0">
                <a:solidFill>
                  <a:schemeClr val="accent2">
                    <a:lumMod val="75000"/>
                  </a:schemeClr>
                </a:solidFill>
                <a:latin typeface="Lucida Sans"/>
                <a:sym typeface="Times New Roman"/>
              </a:rPr>
              <a:t/>
            </a:r>
            <a:br>
              <a:rPr lang="en-US" sz="1500" b="1" dirty="0" smtClean="0">
                <a:solidFill>
                  <a:schemeClr val="accent2">
                    <a:lumMod val="75000"/>
                  </a:schemeClr>
                </a:solidFill>
                <a:latin typeface="Lucida Sans"/>
                <a:sym typeface="Times New Roman"/>
              </a:rPr>
            </a:br>
            <a:r>
              <a:rPr lang="en-US" sz="1500" b="1" dirty="0" smtClean="0">
                <a:solidFill>
                  <a:schemeClr val="accent2">
                    <a:lumMod val="75000"/>
                  </a:schemeClr>
                </a:solidFill>
                <a:latin typeface="Lucida Sans"/>
                <a:sym typeface="Times New Roman"/>
              </a:rPr>
              <a:t>System </a:t>
            </a:r>
            <a:r>
              <a:rPr lang="en-US" sz="1500" b="1" dirty="0">
                <a:solidFill>
                  <a:schemeClr val="accent2">
                    <a:lumMod val="75000"/>
                  </a:schemeClr>
                </a:solidFill>
                <a:latin typeface="Lucida Sans"/>
              </a:rPr>
              <a:t>A</a:t>
            </a:r>
            <a:r>
              <a:rPr lang="en-US" sz="1500" b="1" dirty="0">
                <a:solidFill>
                  <a:schemeClr val="accent2">
                    <a:lumMod val="75000"/>
                  </a:schemeClr>
                </a:solidFill>
                <a:latin typeface="Lucida Sans"/>
                <a:sym typeface="Times New Roman"/>
              </a:rPr>
              <a:t>ttack</a:t>
            </a:r>
            <a:endParaRPr lang="es-VE" sz="1500" b="1" dirty="0">
              <a:solidFill>
                <a:schemeClr val="accent2">
                  <a:lumMod val="75000"/>
                </a:schemeClr>
              </a:solidFill>
              <a:latin typeface="Lucida Sans"/>
              <a:sym typeface="Times New Roman"/>
            </a:endParaRPr>
          </a:p>
        </p:txBody>
      </p:sp>
      <p:sp>
        <p:nvSpPr>
          <p:cNvPr id="41" name="TextBox 40"/>
          <p:cNvSpPr txBox="1"/>
          <p:nvPr/>
        </p:nvSpPr>
        <p:spPr>
          <a:xfrm>
            <a:off x="7644954" y="1707203"/>
            <a:ext cx="1221460" cy="52167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1500" b="1" dirty="0" smtClean="0">
                <a:solidFill>
                  <a:schemeClr val="accent2">
                    <a:lumMod val="75000"/>
                  </a:schemeClr>
                </a:solidFill>
                <a:latin typeface="Lucida Sans"/>
                <a:sym typeface="Times New Roman"/>
              </a:rPr>
              <a:t>DoS </a:t>
            </a:r>
            <a:br>
              <a:rPr lang="en-US" sz="1500" b="1" dirty="0" smtClean="0">
                <a:solidFill>
                  <a:schemeClr val="accent2">
                    <a:lumMod val="75000"/>
                  </a:schemeClr>
                </a:solidFill>
                <a:latin typeface="Lucida Sans"/>
                <a:sym typeface="Times New Roman"/>
              </a:rPr>
            </a:br>
            <a:r>
              <a:rPr lang="en-US" sz="1500" b="1" dirty="0" smtClean="0">
                <a:solidFill>
                  <a:schemeClr val="accent2">
                    <a:lumMod val="75000"/>
                  </a:schemeClr>
                </a:solidFill>
                <a:latin typeface="Lucida Sans"/>
              </a:rPr>
              <a:t>A</a:t>
            </a:r>
            <a:r>
              <a:rPr lang="en-US" sz="1500" b="1" dirty="0" smtClean="0">
                <a:solidFill>
                  <a:schemeClr val="accent2">
                    <a:lumMod val="75000"/>
                  </a:schemeClr>
                </a:solidFill>
                <a:latin typeface="Lucida Sans"/>
                <a:sym typeface="Times New Roman"/>
              </a:rPr>
              <a:t>ttack</a:t>
            </a:r>
            <a:endParaRPr lang="es-VE" sz="1500" b="1" dirty="0">
              <a:solidFill>
                <a:schemeClr val="accent2">
                  <a:lumMod val="75000"/>
                </a:schemeClr>
              </a:solidFill>
              <a:latin typeface="Lucida Sans"/>
              <a:sym typeface="Times New Roman"/>
            </a:endParaRPr>
          </a:p>
        </p:txBody>
      </p:sp>
      <p:sp>
        <p:nvSpPr>
          <p:cNvPr id="42" name="Rectangle 41"/>
          <p:cNvSpPr/>
          <p:nvPr/>
        </p:nvSpPr>
        <p:spPr>
          <a:xfrm>
            <a:off x="7423282" y="3451689"/>
            <a:ext cx="1467068" cy="369332"/>
          </a:xfrm>
          <a:prstGeom prst="rect">
            <a:avLst/>
          </a:prstGeom>
        </p:spPr>
        <p:txBody>
          <a:bodyPr wrap="none">
            <a:spAutoFit/>
          </a:bodyPr>
          <a:lstStyle/>
          <a:p>
            <a:pPr algn="ctr"/>
            <a:r>
              <a:rPr lang="en-US" dirty="0">
                <a:solidFill>
                  <a:srgbClr val="000000"/>
                </a:solidFill>
                <a:latin typeface="Lucida Sans"/>
              </a:rPr>
              <a:t>Main airport </a:t>
            </a:r>
            <a:endParaRPr lang="es-VE" dirty="0">
              <a:latin typeface="Lucida Sans"/>
            </a:endParaRPr>
          </a:p>
        </p:txBody>
      </p:sp>
      <p:sp>
        <p:nvSpPr>
          <p:cNvPr id="47" name="TextBox 46"/>
          <p:cNvSpPr txBox="1"/>
          <p:nvPr/>
        </p:nvSpPr>
        <p:spPr>
          <a:xfrm>
            <a:off x="7743812" y="2496337"/>
            <a:ext cx="1343249" cy="3070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07795" fontAlgn="auto" latinLnBrk="1">
              <a:lnSpc>
                <a:spcPct val="93000"/>
              </a:lnSpc>
              <a:spcBef>
                <a:spcPts val="0"/>
              </a:spcBef>
              <a:spcAft>
                <a:spcPts val="0"/>
              </a:spcAft>
            </a:pPr>
            <a:r>
              <a:rPr lang="en-US" sz="1500" dirty="0">
                <a:solidFill>
                  <a:srgbClr val="000000"/>
                </a:solidFill>
                <a:latin typeface="Lucida Sans"/>
                <a:sym typeface="Times New Roman"/>
              </a:rPr>
              <a:t>Cyber attack</a:t>
            </a:r>
            <a:endParaRPr lang="es-VE" sz="1500" dirty="0">
              <a:solidFill>
                <a:srgbClr val="000000"/>
              </a:solidFill>
              <a:latin typeface="Lucida Sans"/>
              <a:sym typeface="Times New Roman"/>
            </a:endParaRPr>
          </a:p>
        </p:txBody>
      </p:sp>
    </p:spTree>
    <p:extLst>
      <p:ext uri="{BB962C8B-B14F-4D97-AF65-F5344CB8AC3E}">
        <p14:creationId xmlns:p14="http://schemas.microsoft.com/office/powerpoint/2010/main" val="377706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8412" y="1061106"/>
            <a:ext cx="5923216" cy="4851782"/>
          </a:xfrm>
          <a:prstGeom prst="rect">
            <a:avLst/>
          </a:prstGeom>
        </p:spPr>
        <p:txBody>
          <a:bodyPr wrap="square" lIns="83000" tIns="41500" rIns="83000" bIns="41500">
            <a:spAutoFit/>
          </a:bodyPr>
          <a:lstStyle/>
          <a:p>
            <a:pPr marL="415000" indent="-415000">
              <a:spcBef>
                <a:spcPts val="1089"/>
              </a:spcBef>
              <a:buFont typeface="+mj-lt"/>
              <a:buAutoNum type="arabicPeriod" startAt="13"/>
            </a:pPr>
            <a:r>
              <a:rPr lang="en-US" sz="2200" dirty="0">
                <a:latin typeface="Lucida Sans"/>
              </a:rPr>
              <a:t>Is this a conflict between countries, or a broader problem?</a:t>
            </a:r>
          </a:p>
          <a:p>
            <a:pPr marL="415000" indent="-415000">
              <a:spcBef>
                <a:spcPts val="1089"/>
              </a:spcBef>
              <a:buFont typeface="+mj-lt"/>
              <a:buAutoNum type="arabicPeriod" startAt="13"/>
            </a:pPr>
            <a:r>
              <a:rPr lang="en-US" sz="2200" dirty="0">
                <a:latin typeface="Lucida Sans"/>
              </a:rPr>
              <a:t>What questions should be raised?</a:t>
            </a:r>
          </a:p>
          <a:p>
            <a:pPr marL="415000" indent="-415000">
              <a:spcBef>
                <a:spcPts val="1089"/>
              </a:spcBef>
              <a:buFont typeface="+mj-lt"/>
              <a:buAutoNum type="arabicPeriod" startAt="13"/>
            </a:pPr>
            <a:r>
              <a:rPr lang="en-GB" sz="2200" dirty="0" smtClean="0">
                <a:latin typeface="Lucida Sans"/>
              </a:rPr>
              <a:t>What </a:t>
            </a:r>
            <a:r>
              <a:rPr lang="en-GB" sz="2200" dirty="0">
                <a:latin typeface="Lucida Sans"/>
              </a:rPr>
              <a:t>could be the role of regional/international </a:t>
            </a:r>
            <a:r>
              <a:rPr lang="en-GB" sz="2200" dirty="0" smtClean="0">
                <a:latin typeface="Lucida Sans"/>
              </a:rPr>
              <a:t>organizations</a:t>
            </a:r>
            <a:r>
              <a:rPr lang="en-GB" sz="2200" dirty="0">
                <a:latin typeface="Lucida Sans"/>
              </a:rPr>
              <a:t>?</a:t>
            </a:r>
            <a:endParaRPr lang="et-EE" sz="2200" dirty="0">
              <a:latin typeface="Calibri" panose="020F0502020204030204" pitchFamily="34" charset="0"/>
            </a:endParaRPr>
          </a:p>
          <a:p>
            <a:pPr marL="415000" indent="-415000">
              <a:spcBef>
                <a:spcPts val="1089"/>
              </a:spcBef>
              <a:buFont typeface="+mj-lt"/>
              <a:buAutoNum type="arabicPeriod" startAt="13"/>
            </a:pPr>
            <a:r>
              <a:rPr lang="en-GB" sz="2200" dirty="0">
                <a:latin typeface="Lucida Sans"/>
              </a:rPr>
              <a:t>What </a:t>
            </a:r>
            <a:r>
              <a:rPr lang="en-GB" sz="2200" dirty="0" smtClean="0">
                <a:latin typeface="Lucida Sans"/>
              </a:rPr>
              <a:t>diplomatic </a:t>
            </a:r>
            <a:r>
              <a:rPr lang="en-GB" sz="2200" dirty="0">
                <a:latin typeface="Lucida Sans"/>
              </a:rPr>
              <a:t>measures should </a:t>
            </a:r>
            <a:r>
              <a:rPr lang="en-GB" sz="2200" dirty="0" smtClean="0">
                <a:latin typeface="Lucida Sans"/>
              </a:rPr>
              <a:t/>
            </a:r>
            <a:br>
              <a:rPr lang="en-GB" sz="2200" dirty="0" smtClean="0">
                <a:latin typeface="Lucida Sans"/>
              </a:rPr>
            </a:br>
            <a:r>
              <a:rPr lang="en-GB" sz="2200" dirty="0" smtClean="0">
                <a:latin typeface="Lucida Sans"/>
              </a:rPr>
              <a:t>be </a:t>
            </a:r>
            <a:r>
              <a:rPr lang="en-GB" sz="2200" dirty="0">
                <a:latin typeface="Lucida Sans"/>
              </a:rPr>
              <a:t>taken?</a:t>
            </a:r>
            <a:endParaRPr lang="et-EE" sz="2200" dirty="0">
              <a:latin typeface="Calibri" panose="020F0502020204030204" pitchFamily="34" charset="0"/>
            </a:endParaRPr>
          </a:p>
          <a:p>
            <a:pPr marL="415000" indent="-415000">
              <a:spcBef>
                <a:spcPts val="1089"/>
              </a:spcBef>
              <a:buFont typeface="+mj-lt"/>
              <a:buAutoNum type="arabicPeriod" startAt="13"/>
            </a:pPr>
            <a:r>
              <a:rPr lang="en-GB" sz="2200" dirty="0">
                <a:latin typeface="Lucida Sans"/>
              </a:rPr>
              <a:t>What kind of “criminals” </a:t>
            </a:r>
            <a:r>
              <a:rPr lang="en-GB" sz="2200" dirty="0" smtClean="0">
                <a:latin typeface="Lucida Sans"/>
              </a:rPr>
              <a:t>are we dealing </a:t>
            </a:r>
            <a:r>
              <a:rPr lang="en-GB" sz="2200" dirty="0">
                <a:latin typeface="Lucida Sans"/>
              </a:rPr>
              <a:t>with and how </a:t>
            </a:r>
            <a:r>
              <a:rPr lang="en-GB" sz="2200" dirty="0" smtClean="0">
                <a:latin typeface="Lucida Sans"/>
              </a:rPr>
              <a:t>do we handle </a:t>
            </a:r>
            <a:r>
              <a:rPr lang="en-GB" sz="2200" dirty="0">
                <a:latin typeface="Lucida Sans"/>
              </a:rPr>
              <a:t>them?</a:t>
            </a:r>
            <a:endParaRPr lang="et-EE" sz="2200" dirty="0">
              <a:latin typeface="Calibri" panose="020F0502020204030204" pitchFamily="34" charset="0"/>
            </a:endParaRPr>
          </a:p>
          <a:p>
            <a:pPr marL="415000" indent="-415000">
              <a:spcBef>
                <a:spcPts val="1089"/>
              </a:spcBef>
              <a:buFont typeface="+mj-lt"/>
              <a:buAutoNum type="arabicPeriod" startAt="13"/>
            </a:pPr>
            <a:r>
              <a:rPr lang="en-US" sz="2200" dirty="0">
                <a:latin typeface="Lucida Sans"/>
              </a:rPr>
              <a:t>What </a:t>
            </a:r>
            <a:r>
              <a:rPr lang="en-US" sz="2200" dirty="0" smtClean="0">
                <a:latin typeface="Lucida Sans"/>
              </a:rPr>
              <a:t>is the best way to communicate </a:t>
            </a:r>
            <a:br>
              <a:rPr lang="en-US" sz="2200" dirty="0" smtClean="0">
                <a:latin typeface="Lucida Sans"/>
              </a:rPr>
            </a:br>
            <a:r>
              <a:rPr lang="en-US" sz="2200" dirty="0" smtClean="0">
                <a:latin typeface="Lucida Sans"/>
              </a:rPr>
              <a:t>with </a:t>
            </a:r>
            <a:r>
              <a:rPr lang="en-US" sz="2200" dirty="0">
                <a:latin typeface="Lucida Sans"/>
              </a:rPr>
              <a:t>related businesses </a:t>
            </a:r>
            <a:r>
              <a:rPr lang="en-US" sz="2200" dirty="0" smtClean="0">
                <a:latin typeface="Lucida Sans"/>
              </a:rPr>
              <a:t>and </a:t>
            </a:r>
            <a:r>
              <a:rPr lang="en-US" sz="2200" dirty="0">
                <a:latin typeface="Lucida Sans"/>
              </a:rPr>
              <a:t>the </a:t>
            </a:r>
            <a:r>
              <a:rPr lang="en-US" sz="2200" dirty="0" smtClean="0">
                <a:latin typeface="Lucida Sans"/>
              </a:rPr>
              <a:t/>
            </a:r>
            <a:br>
              <a:rPr lang="en-US" sz="2200" dirty="0" smtClean="0">
                <a:latin typeface="Lucida Sans"/>
              </a:rPr>
            </a:br>
            <a:r>
              <a:rPr lang="en-US" sz="2200" dirty="0" smtClean="0">
                <a:latin typeface="Lucida Sans"/>
              </a:rPr>
              <a:t>general </a:t>
            </a:r>
            <a:r>
              <a:rPr lang="en-US" sz="2200" dirty="0">
                <a:latin typeface="Lucida Sans"/>
              </a:rPr>
              <a:t>public</a:t>
            </a:r>
            <a:r>
              <a:rPr lang="en-GB" sz="2200" dirty="0">
                <a:latin typeface="Lucida Sans"/>
              </a:rPr>
              <a:t>? </a:t>
            </a:r>
            <a:endParaRPr lang="et-EE" sz="2200" dirty="0">
              <a:latin typeface="Calibri" panose="020F0502020204030204" pitchFamily="34" charset="0"/>
            </a:endParaRP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bodyPr>
          <a:lstStyle/>
          <a:p>
            <a:r>
              <a:rPr lang="en-US" dirty="0" smtClean="0">
                <a:latin typeface="Lucida Sans"/>
              </a:rPr>
              <a:t>Scenario 3: Questions</a:t>
            </a:r>
            <a:endParaRPr lang="en-US" dirty="0">
              <a:latin typeface="Lucida Sans"/>
            </a:endParaRPr>
          </a:p>
        </p:txBody>
      </p:sp>
      <p:sp>
        <p:nvSpPr>
          <p:cNvPr id="22" name="TextBox 21"/>
          <p:cNvSpPr txBox="1"/>
          <p:nvPr/>
        </p:nvSpPr>
        <p:spPr>
          <a:xfrm>
            <a:off x="6034536" y="5006977"/>
            <a:ext cx="2196077" cy="4358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2400" b="1" dirty="0">
                <a:solidFill>
                  <a:srgbClr val="000000"/>
                </a:solidFill>
                <a:latin typeface="Lucida Sans"/>
              </a:rPr>
              <a:t>Airport-Land</a:t>
            </a:r>
            <a:endParaRPr lang="es-VE" sz="2400" b="1" dirty="0">
              <a:solidFill>
                <a:srgbClr val="000000"/>
              </a:solidFill>
              <a:latin typeface="Lucida Sans"/>
              <a:sym typeface="Times New Roman"/>
            </a:endParaRPr>
          </a:p>
        </p:txBody>
      </p:sp>
      <p:sp>
        <p:nvSpPr>
          <p:cNvPr id="26" name="Rectangle 25"/>
          <p:cNvSpPr/>
          <p:nvPr/>
        </p:nvSpPr>
        <p:spPr>
          <a:xfrm>
            <a:off x="7270775" y="4645692"/>
            <a:ext cx="1873225" cy="360809"/>
          </a:xfrm>
          <a:prstGeom prst="rect">
            <a:avLst/>
          </a:prstGeom>
        </p:spPr>
        <p:txBody>
          <a:bodyPr wrap="square" lIns="83000" tIns="41500" rIns="83000" bIns="41500">
            <a:spAutoFit/>
          </a:bodyPr>
          <a:lstStyle/>
          <a:p>
            <a:r>
              <a:rPr lang="en-US" dirty="0" smtClean="0">
                <a:solidFill>
                  <a:srgbClr val="000000"/>
                </a:solidFill>
                <a:latin typeface="Lucida Sans"/>
              </a:rPr>
              <a:t>Small airport </a:t>
            </a:r>
            <a:endParaRPr lang="es-VE" dirty="0">
              <a:latin typeface="Lucida Sans"/>
            </a:endParaRPr>
          </a:p>
        </p:txBody>
      </p:sp>
      <p:sp>
        <p:nvSpPr>
          <p:cNvPr id="28" name="Freeform 27"/>
          <p:cNvSpPr/>
          <p:nvPr/>
        </p:nvSpPr>
        <p:spPr>
          <a:xfrm flipH="1">
            <a:off x="6734166" y="277585"/>
            <a:ext cx="1234169" cy="1193681"/>
          </a:xfrm>
          <a:custGeom>
            <a:avLst/>
            <a:gdLst>
              <a:gd name="connsiteX0" fmla="*/ 0 w 963084"/>
              <a:gd name="connsiteY0" fmla="*/ 526812 h 1803495"/>
              <a:gd name="connsiteX1" fmla="*/ 0 w 963084"/>
              <a:gd name="connsiteY1" fmla="*/ 526812 h 1803495"/>
              <a:gd name="connsiteX2" fmla="*/ 95250 w 963084"/>
              <a:gd name="connsiteY2" fmla="*/ 603012 h 1803495"/>
              <a:gd name="connsiteX3" fmla="*/ 123825 w 963084"/>
              <a:gd name="connsiteY3" fmla="*/ 612537 h 1803495"/>
              <a:gd name="connsiteX4" fmla="*/ 142875 w 963084"/>
              <a:gd name="connsiteY4" fmla="*/ 641112 h 1803495"/>
              <a:gd name="connsiteX5" fmla="*/ 171450 w 963084"/>
              <a:gd name="connsiteY5" fmla="*/ 660162 h 1803495"/>
              <a:gd name="connsiteX6" fmla="*/ 152400 w 963084"/>
              <a:gd name="connsiteY6" fmla="*/ 688737 h 1803495"/>
              <a:gd name="connsiteX7" fmla="*/ 95250 w 963084"/>
              <a:gd name="connsiteY7" fmla="*/ 698262 h 1803495"/>
              <a:gd name="connsiteX8" fmla="*/ 66675 w 963084"/>
              <a:gd name="connsiteY8" fmla="*/ 707787 h 1803495"/>
              <a:gd name="connsiteX9" fmla="*/ 38100 w 963084"/>
              <a:gd name="connsiteY9" fmla="*/ 726837 h 1803495"/>
              <a:gd name="connsiteX10" fmla="*/ 0 w 963084"/>
              <a:gd name="connsiteY10" fmla="*/ 745887 h 1803495"/>
              <a:gd name="connsiteX11" fmla="*/ 9525 w 963084"/>
              <a:gd name="connsiteY11" fmla="*/ 850662 h 1803495"/>
              <a:gd name="connsiteX12" fmla="*/ 47625 w 963084"/>
              <a:gd name="connsiteY12" fmla="*/ 926862 h 1803495"/>
              <a:gd name="connsiteX13" fmla="*/ 85725 w 963084"/>
              <a:gd name="connsiteY13" fmla="*/ 1012587 h 1803495"/>
              <a:gd name="connsiteX14" fmla="*/ 104775 w 963084"/>
              <a:gd name="connsiteY14" fmla="*/ 1041162 h 1803495"/>
              <a:gd name="connsiteX15" fmla="*/ 171450 w 963084"/>
              <a:gd name="connsiteY15" fmla="*/ 1098312 h 1803495"/>
              <a:gd name="connsiteX16" fmla="*/ 209550 w 963084"/>
              <a:gd name="connsiteY16" fmla="*/ 1117362 h 1803495"/>
              <a:gd name="connsiteX17" fmla="*/ 247650 w 963084"/>
              <a:gd name="connsiteY17" fmla="*/ 1174512 h 1803495"/>
              <a:gd name="connsiteX18" fmla="*/ 200025 w 963084"/>
              <a:gd name="connsiteY18" fmla="*/ 1250712 h 1803495"/>
              <a:gd name="connsiteX19" fmla="*/ 190500 w 963084"/>
              <a:gd name="connsiteY19" fmla="*/ 1279287 h 1803495"/>
              <a:gd name="connsiteX20" fmla="*/ 133350 w 963084"/>
              <a:gd name="connsiteY20" fmla="*/ 1317387 h 1803495"/>
              <a:gd name="connsiteX21" fmla="*/ 76200 w 963084"/>
              <a:gd name="connsiteY21" fmla="*/ 1365012 h 1803495"/>
              <a:gd name="connsiteX22" fmla="*/ 66675 w 963084"/>
              <a:gd name="connsiteY22" fmla="*/ 1393587 h 1803495"/>
              <a:gd name="connsiteX23" fmla="*/ 85725 w 963084"/>
              <a:gd name="connsiteY23" fmla="*/ 1488837 h 1803495"/>
              <a:gd name="connsiteX24" fmla="*/ 104775 w 963084"/>
              <a:gd name="connsiteY24" fmla="*/ 1565037 h 1803495"/>
              <a:gd name="connsiteX25" fmla="*/ 133350 w 963084"/>
              <a:gd name="connsiteY25" fmla="*/ 1593612 h 1803495"/>
              <a:gd name="connsiteX26" fmla="*/ 104775 w 963084"/>
              <a:gd name="connsiteY26" fmla="*/ 1603137 h 1803495"/>
              <a:gd name="connsiteX27" fmla="*/ 85725 w 963084"/>
              <a:gd name="connsiteY27" fmla="*/ 1631712 h 1803495"/>
              <a:gd name="connsiteX28" fmla="*/ 200025 w 963084"/>
              <a:gd name="connsiteY28" fmla="*/ 1726962 h 1803495"/>
              <a:gd name="connsiteX29" fmla="*/ 257175 w 963084"/>
              <a:gd name="connsiteY29" fmla="*/ 1765062 h 1803495"/>
              <a:gd name="connsiteX30" fmla="*/ 276225 w 963084"/>
              <a:gd name="connsiteY30" fmla="*/ 1793637 h 1803495"/>
              <a:gd name="connsiteX31" fmla="*/ 485775 w 963084"/>
              <a:gd name="connsiteY31" fmla="*/ 1774587 h 1803495"/>
              <a:gd name="connsiteX32" fmla="*/ 523875 w 963084"/>
              <a:gd name="connsiteY32" fmla="*/ 1736487 h 1803495"/>
              <a:gd name="connsiteX33" fmla="*/ 581025 w 963084"/>
              <a:gd name="connsiteY33" fmla="*/ 1688862 h 1803495"/>
              <a:gd name="connsiteX34" fmla="*/ 638175 w 963084"/>
              <a:gd name="connsiteY34" fmla="*/ 1555512 h 1803495"/>
              <a:gd name="connsiteX35" fmla="*/ 657225 w 963084"/>
              <a:gd name="connsiteY35" fmla="*/ 1488837 h 1803495"/>
              <a:gd name="connsiteX36" fmla="*/ 657225 w 963084"/>
              <a:gd name="connsiteY36" fmla="*/ 1212612 h 1803495"/>
              <a:gd name="connsiteX37" fmla="*/ 685800 w 963084"/>
              <a:gd name="connsiteY37" fmla="*/ 1203087 h 1803495"/>
              <a:gd name="connsiteX38" fmla="*/ 695325 w 963084"/>
              <a:gd name="connsiteY38" fmla="*/ 1174512 h 1803495"/>
              <a:gd name="connsiteX39" fmla="*/ 704850 w 963084"/>
              <a:gd name="connsiteY39" fmla="*/ 1060212 h 1803495"/>
              <a:gd name="connsiteX40" fmla="*/ 762000 w 963084"/>
              <a:gd name="connsiteY40" fmla="*/ 993537 h 1803495"/>
              <a:gd name="connsiteX41" fmla="*/ 847725 w 963084"/>
              <a:gd name="connsiteY41" fmla="*/ 974487 h 1803495"/>
              <a:gd name="connsiteX42" fmla="*/ 914400 w 963084"/>
              <a:gd name="connsiteY42" fmla="*/ 955437 h 1803495"/>
              <a:gd name="connsiteX43" fmla="*/ 952500 w 963084"/>
              <a:gd name="connsiteY43" fmla="*/ 945912 h 1803495"/>
              <a:gd name="connsiteX44" fmla="*/ 962025 w 963084"/>
              <a:gd name="connsiteY44" fmla="*/ 898287 h 1803495"/>
              <a:gd name="connsiteX45" fmla="*/ 933450 w 963084"/>
              <a:gd name="connsiteY45" fmla="*/ 879237 h 1803495"/>
              <a:gd name="connsiteX46" fmla="*/ 838200 w 963084"/>
              <a:gd name="connsiteY46" fmla="*/ 803037 h 1803495"/>
              <a:gd name="connsiteX47" fmla="*/ 771525 w 963084"/>
              <a:gd name="connsiteY47" fmla="*/ 745887 h 1803495"/>
              <a:gd name="connsiteX48" fmla="*/ 742950 w 963084"/>
              <a:gd name="connsiteY48" fmla="*/ 726837 h 1803495"/>
              <a:gd name="connsiteX49" fmla="*/ 704850 w 963084"/>
              <a:gd name="connsiteY49" fmla="*/ 688737 h 1803495"/>
              <a:gd name="connsiteX50" fmla="*/ 676275 w 963084"/>
              <a:gd name="connsiteY50" fmla="*/ 679212 h 1803495"/>
              <a:gd name="connsiteX51" fmla="*/ 581025 w 963084"/>
              <a:gd name="connsiteY51" fmla="*/ 631587 h 1803495"/>
              <a:gd name="connsiteX52" fmla="*/ 552450 w 963084"/>
              <a:gd name="connsiteY52" fmla="*/ 603012 h 1803495"/>
              <a:gd name="connsiteX53" fmla="*/ 514350 w 963084"/>
              <a:gd name="connsiteY53" fmla="*/ 583962 h 1803495"/>
              <a:gd name="connsiteX54" fmla="*/ 447675 w 963084"/>
              <a:gd name="connsiteY54" fmla="*/ 536337 h 1803495"/>
              <a:gd name="connsiteX55" fmla="*/ 419100 w 963084"/>
              <a:gd name="connsiteY55" fmla="*/ 479187 h 1803495"/>
              <a:gd name="connsiteX56" fmla="*/ 438150 w 963084"/>
              <a:gd name="connsiteY56" fmla="*/ 393462 h 1803495"/>
              <a:gd name="connsiteX57" fmla="*/ 447675 w 963084"/>
              <a:gd name="connsiteY57" fmla="*/ 345837 h 1803495"/>
              <a:gd name="connsiteX58" fmla="*/ 466725 w 963084"/>
              <a:gd name="connsiteY58" fmla="*/ 317262 h 1803495"/>
              <a:gd name="connsiteX59" fmla="*/ 476250 w 963084"/>
              <a:gd name="connsiteY59" fmla="*/ 288687 h 1803495"/>
              <a:gd name="connsiteX60" fmla="*/ 495300 w 963084"/>
              <a:gd name="connsiteY60" fmla="*/ 250587 h 1803495"/>
              <a:gd name="connsiteX61" fmla="*/ 504825 w 963084"/>
              <a:gd name="connsiteY61" fmla="*/ 193437 h 1803495"/>
              <a:gd name="connsiteX62" fmla="*/ 514350 w 963084"/>
              <a:gd name="connsiteY62" fmla="*/ 98187 h 1803495"/>
              <a:gd name="connsiteX63" fmla="*/ 533400 w 963084"/>
              <a:gd name="connsiteY63" fmla="*/ 31512 h 1803495"/>
              <a:gd name="connsiteX64" fmla="*/ 523875 w 963084"/>
              <a:gd name="connsiteY64" fmla="*/ 2937 h 1803495"/>
              <a:gd name="connsiteX65" fmla="*/ 457200 w 963084"/>
              <a:gd name="connsiteY65" fmla="*/ 41037 h 1803495"/>
              <a:gd name="connsiteX66" fmla="*/ 400050 w 963084"/>
              <a:gd name="connsiteY66" fmla="*/ 50562 h 1803495"/>
              <a:gd name="connsiteX67" fmla="*/ 371475 w 963084"/>
              <a:gd name="connsiteY67" fmla="*/ 60087 h 1803495"/>
              <a:gd name="connsiteX68" fmla="*/ 342900 w 963084"/>
              <a:gd name="connsiteY68" fmla="*/ 88662 h 1803495"/>
              <a:gd name="connsiteX69" fmla="*/ 276225 w 963084"/>
              <a:gd name="connsiteY69" fmla="*/ 117237 h 1803495"/>
              <a:gd name="connsiteX70" fmla="*/ 219075 w 963084"/>
              <a:gd name="connsiteY70" fmla="*/ 174387 h 1803495"/>
              <a:gd name="connsiteX71" fmla="*/ 171450 w 963084"/>
              <a:gd name="connsiteY71" fmla="*/ 222012 h 1803495"/>
              <a:gd name="connsiteX72" fmla="*/ 152400 w 963084"/>
              <a:gd name="connsiteY72" fmla="*/ 279162 h 1803495"/>
              <a:gd name="connsiteX73" fmla="*/ 142875 w 963084"/>
              <a:gd name="connsiteY73" fmla="*/ 307737 h 1803495"/>
              <a:gd name="connsiteX74" fmla="*/ 114300 w 963084"/>
              <a:gd name="connsiteY74" fmla="*/ 364887 h 1803495"/>
              <a:gd name="connsiteX75" fmla="*/ 104775 w 963084"/>
              <a:gd name="connsiteY75" fmla="*/ 422037 h 1803495"/>
              <a:gd name="connsiteX76" fmla="*/ 38100 w 963084"/>
              <a:gd name="connsiteY76" fmla="*/ 450612 h 1803495"/>
              <a:gd name="connsiteX77" fmla="*/ 0 w 963084"/>
              <a:gd name="connsiteY77" fmla="*/ 526812 h 1803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963084" h="1803495">
                <a:moveTo>
                  <a:pt x="0" y="526812"/>
                </a:moveTo>
                <a:lnTo>
                  <a:pt x="0" y="526812"/>
                </a:lnTo>
                <a:cubicBezTo>
                  <a:pt x="31750" y="552212"/>
                  <a:pt x="61820" y="579868"/>
                  <a:pt x="95250" y="603012"/>
                </a:cubicBezTo>
                <a:cubicBezTo>
                  <a:pt x="103505" y="608727"/>
                  <a:pt x="115985" y="606265"/>
                  <a:pt x="123825" y="612537"/>
                </a:cubicBezTo>
                <a:cubicBezTo>
                  <a:pt x="132764" y="619688"/>
                  <a:pt x="134780" y="633017"/>
                  <a:pt x="142875" y="641112"/>
                </a:cubicBezTo>
                <a:cubicBezTo>
                  <a:pt x="150970" y="649207"/>
                  <a:pt x="161925" y="653812"/>
                  <a:pt x="171450" y="660162"/>
                </a:cubicBezTo>
                <a:cubicBezTo>
                  <a:pt x="165100" y="669687"/>
                  <a:pt x="162639" y="683617"/>
                  <a:pt x="152400" y="688737"/>
                </a:cubicBezTo>
                <a:cubicBezTo>
                  <a:pt x="135126" y="697374"/>
                  <a:pt x="114103" y="694072"/>
                  <a:pt x="95250" y="698262"/>
                </a:cubicBezTo>
                <a:cubicBezTo>
                  <a:pt x="85449" y="700440"/>
                  <a:pt x="75655" y="703297"/>
                  <a:pt x="66675" y="707787"/>
                </a:cubicBezTo>
                <a:cubicBezTo>
                  <a:pt x="56436" y="712907"/>
                  <a:pt x="48039" y="721157"/>
                  <a:pt x="38100" y="726837"/>
                </a:cubicBezTo>
                <a:cubicBezTo>
                  <a:pt x="25772" y="733882"/>
                  <a:pt x="12700" y="739537"/>
                  <a:pt x="0" y="745887"/>
                </a:cubicBezTo>
                <a:cubicBezTo>
                  <a:pt x="3175" y="780812"/>
                  <a:pt x="600" y="816748"/>
                  <a:pt x="9525" y="850662"/>
                </a:cubicBezTo>
                <a:cubicBezTo>
                  <a:pt x="16752" y="878125"/>
                  <a:pt x="37078" y="900495"/>
                  <a:pt x="47625" y="926862"/>
                </a:cubicBezTo>
                <a:cubicBezTo>
                  <a:pt x="61233" y="960882"/>
                  <a:pt x="67927" y="981441"/>
                  <a:pt x="85725" y="1012587"/>
                </a:cubicBezTo>
                <a:cubicBezTo>
                  <a:pt x="91405" y="1022526"/>
                  <a:pt x="97446" y="1032368"/>
                  <a:pt x="104775" y="1041162"/>
                </a:cubicBezTo>
                <a:cubicBezTo>
                  <a:pt x="121716" y="1061491"/>
                  <a:pt x="149514" y="1084602"/>
                  <a:pt x="171450" y="1098312"/>
                </a:cubicBezTo>
                <a:cubicBezTo>
                  <a:pt x="183491" y="1105837"/>
                  <a:pt x="196850" y="1111012"/>
                  <a:pt x="209550" y="1117362"/>
                </a:cubicBezTo>
                <a:cubicBezTo>
                  <a:pt x="222250" y="1136412"/>
                  <a:pt x="261387" y="1156196"/>
                  <a:pt x="247650" y="1174512"/>
                </a:cubicBezTo>
                <a:cubicBezTo>
                  <a:pt x="220301" y="1210977"/>
                  <a:pt x="217458" y="1210035"/>
                  <a:pt x="200025" y="1250712"/>
                </a:cubicBezTo>
                <a:cubicBezTo>
                  <a:pt x="196070" y="1259940"/>
                  <a:pt x="197600" y="1272187"/>
                  <a:pt x="190500" y="1279287"/>
                </a:cubicBezTo>
                <a:cubicBezTo>
                  <a:pt x="174311" y="1295476"/>
                  <a:pt x="152400" y="1304687"/>
                  <a:pt x="133350" y="1317387"/>
                </a:cubicBezTo>
                <a:cubicBezTo>
                  <a:pt x="93567" y="1343909"/>
                  <a:pt x="112870" y="1328342"/>
                  <a:pt x="76200" y="1365012"/>
                </a:cubicBezTo>
                <a:cubicBezTo>
                  <a:pt x="73025" y="1374537"/>
                  <a:pt x="66675" y="1383547"/>
                  <a:pt x="66675" y="1393587"/>
                </a:cubicBezTo>
                <a:cubicBezTo>
                  <a:pt x="66675" y="1421584"/>
                  <a:pt x="79431" y="1460515"/>
                  <a:pt x="85725" y="1488837"/>
                </a:cubicBezTo>
                <a:cubicBezTo>
                  <a:pt x="87328" y="1496050"/>
                  <a:pt x="96265" y="1552272"/>
                  <a:pt x="104775" y="1565037"/>
                </a:cubicBezTo>
                <a:cubicBezTo>
                  <a:pt x="112247" y="1576245"/>
                  <a:pt x="123825" y="1584087"/>
                  <a:pt x="133350" y="1593612"/>
                </a:cubicBezTo>
                <a:cubicBezTo>
                  <a:pt x="123825" y="1596787"/>
                  <a:pt x="112615" y="1596865"/>
                  <a:pt x="104775" y="1603137"/>
                </a:cubicBezTo>
                <a:cubicBezTo>
                  <a:pt x="95836" y="1610288"/>
                  <a:pt x="84106" y="1620379"/>
                  <a:pt x="85725" y="1631712"/>
                </a:cubicBezTo>
                <a:cubicBezTo>
                  <a:pt x="90925" y="1668112"/>
                  <a:pt x="196236" y="1724120"/>
                  <a:pt x="200025" y="1726962"/>
                </a:cubicBezTo>
                <a:cubicBezTo>
                  <a:pt x="257104" y="1769771"/>
                  <a:pt x="199867" y="1745959"/>
                  <a:pt x="257175" y="1765062"/>
                </a:cubicBezTo>
                <a:cubicBezTo>
                  <a:pt x="263525" y="1774587"/>
                  <a:pt x="265764" y="1788988"/>
                  <a:pt x="276225" y="1793637"/>
                </a:cubicBezTo>
                <a:cubicBezTo>
                  <a:pt x="337277" y="1820771"/>
                  <a:pt x="437063" y="1784329"/>
                  <a:pt x="485775" y="1774587"/>
                </a:cubicBezTo>
                <a:cubicBezTo>
                  <a:pt x="498475" y="1761887"/>
                  <a:pt x="510238" y="1748176"/>
                  <a:pt x="523875" y="1736487"/>
                </a:cubicBezTo>
                <a:cubicBezTo>
                  <a:pt x="549336" y="1714663"/>
                  <a:pt x="561208" y="1720003"/>
                  <a:pt x="581025" y="1688862"/>
                </a:cubicBezTo>
                <a:cubicBezTo>
                  <a:pt x="613981" y="1637074"/>
                  <a:pt x="620132" y="1609641"/>
                  <a:pt x="638175" y="1555512"/>
                </a:cubicBezTo>
                <a:cubicBezTo>
                  <a:pt x="651840" y="1514518"/>
                  <a:pt x="645265" y="1536677"/>
                  <a:pt x="657225" y="1488837"/>
                </a:cubicBezTo>
                <a:cubicBezTo>
                  <a:pt x="652304" y="1415022"/>
                  <a:pt x="637233" y="1287581"/>
                  <a:pt x="657225" y="1212612"/>
                </a:cubicBezTo>
                <a:cubicBezTo>
                  <a:pt x="659812" y="1202911"/>
                  <a:pt x="676275" y="1206262"/>
                  <a:pt x="685800" y="1203087"/>
                </a:cubicBezTo>
                <a:cubicBezTo>
                  <a:pt x="688975" y="1193562"/>
                  <a:pt x="693998" y="1184464"/>
                  <a:pt x="695325" y="1174512"/>
                </a:cubicBezTo>
                <a:cubicBezTo>
                  <a:pt x="700378" y="1136615"/>
                  <a:pt x="697352" y="1097702"/>
                  <a:pt x="704850" y="1060212"/>
                </a:cubicBezTo>
                <a:cubicBezTo>
                  <a:pt x="708129" y="1043818"/>
                  <a:pt x="756180" y="997175"/>
                  <a:pt x="762000" y="993537"/>
                </a:cubicBezTo>
                <a:cubicBezTo>
                  <a:pt x="768408" y="989532"/>
                  <a:pt x="845880" y="974897"/>
                  <a:pt x="847725" y="974487"/>
                </a:cubicBezTo>
                <a:cubicBezTo>
                  <a:pt x="914723" y="959599"/>
                  <a:pt x="858713" y="971348"/>
                  <a:pt x="914400" y="955437"/>
                </a:cubicBezTo>
                <a:cubicBezTo>
                  <a:pt x="926987" y="951841"/>
                  <a:pt x="939800" y="949087"/>
                  <a:pt x="952500" y="945912"/>
                </a:cubicBezTo>
                <a:cubicBezTo>
                  <a:pt x="955675" y="930037"/>
                  <a:pt x="966473" y="913853"/>
                  <a:pt x="962025" y="898287"/>
                </a:cubicBezTo>
                <a:cubicBezTo>
                  <a:pt x="958880" y="887280"/>
                  <a:pt x="942524" y="886217"/>
                  <a:pt x="933450" y="879237"/>
                </a:cubicBezTo>
                <a:cubicBezTo>
                  <a:pt x="901222" y="854446"/>
                  <a:pt x="869587" y="828885"/>
                  <a:pt x="838200" y="803037"/>
                </a:cubicBezTo>
                <a:cubicBezTo>
                  <a:pt x="815604" y="784429"/>
                  <a:pt x="795881" y="762124"/>
                  <a:pt x="771525" y="745887"/>
                </a:cubicBezTo>
                <a:cubicBezTo>
                  <a:pt x="762000" y="739537"/>
                  <a:pt x="751642" y="734287"/>
                  <a:pt x="742950" y="726837"/>
                </a:cubicBezTo>
                <a:cubicBezTo>
                  <a:pt x="729313" y="715148"/>
                  <a:pt x="719465" y="699176"/>
                  <a:pt x="704850" y="688737"/>
                </a:cubicBezTo>
                <a:cubicBezTo>
                  <a:pt x="696680" y="682901"/>
                  <a:pt x="685391" y="683419"/>
                  <a:pt x="676275" y="679212"/>
                </a:cubicBezTo>
                <a:cubicBezTo>
                  <a:pt x="644045" y="664336"/>
                  <a:pt x="606126" y="656688"/>
                  <a:pt x="581025" y="631587"/>
                </a:cubicBezTo>
                <a:cubicBezTo>
                  <a:pt x="571500" y="622062"/>
                  <a:pt x="563411" y="610842"/>
                  <a:pt x="552450" y="603012"/>
                </a:cubicBezTo>
                <a:cubicBezTo>
                  <a:pt x="540896" y="594759"/>
                  <a:pt x="526678" y="591007"/>
                  <a:pt x="514350" y="583962"/>
                </a:cubicBezTo>
                <a:cubicBezTo>
                  <a:pt x="501730" y="576751"/>
                  <a:pt x="454489" y="543151"/>
                  <a:pt x="447675" y="536337"/>
                </a:cubicBezTo>
                <a:cubicBezTo>
                  <a:pt x="429211" y="517873"/>
                  <a:pt x="426847" y="502428"/>
                  <a:pt x="419100" y="479187"/>
                </a:cubicBezTo>
                <a:cubicBezTo>
                  <a:pt x="425450" y="450612"/>
                  <a:pt x="432017" y="422084"/>
                  <a:pt x="438150" y="393462"/>
                </a:cubicBezTo>
                <a:cubicBezTo>
                  <a:pt x="441542" y="377632"/>
                  <a:pt x="441991" y="360996"/>
                  <a:pt x="447675" y="345837"/>
                </a:cubicBezTo>
                <a:cubicBezTo>
                  <a:pt x="451695" y="335118"/>
                  <a:pt x="461605" y="327501"/>
                  <a:pt x="466725" y="317262"/>
                </a:cubicBezTo>
                <a:cubicBezTo>
                  <a:pt x="471215" y="308282"/>
                  <a:pt x="472295" y="297915"/>
                  <a:pt x="476250" y="288687"/>
                </a:cubicBezTo>
                <a:cubicBezTo>
                  <a:pt x="481843" y="275636"/>
                  <a:pt x="488950" y="263287"/>
                  <a:pt x="495300" y="250587"/>
                </a:cubicBezTo>
                <a:cubicBezTo>
                  <a:pt x="498475" y="231537"/>
                  <a:pt x="502430" y="212601"/>
                  <a:pt x="504825" y="193437"/>
                </a:cubicBezTo>
                <a:cubicBezTo>
                  <a:pt x="508783" y="161775"/>
                  <a:pt x="509837" y="129775"/>
                  <a:pt x="514350" y="98187"/>
                </a:cubicBezTo>
                <a:cubicBezTo>
                  <a:pt x="517340" y="77257"/>
                  <a:pt x="526615" y="51867"/>
                  <a:pt x="533400" y="31512"/>
                </a:cubicBezTo>
                <a:cubicBezTo>
                  <a:pt x="530225" y="21987"/>
                  <a:pt x="533197" y="6666"/>
                  <a:pt x="523875" y="2937"/>
                </a:cubicBezTo>
                <a:cubicBezTo>
                  <a:pt x="487905" y="-11451"/>
                  <a:pt x="479393" y="31173"/>
                  <a:pt x="457200" y="41037"/>
                </a:cubicBezTo>
                <a:cubicBezTo>
                  <a:pt x="439552" y="48881"/>
                  <a:pt x="418903" y="46372"/>
                  <a:pt x="400050" y="50562"/>
                </a:cubicBezTo>
                <a:cubicBezTo>
                  <a:pt x="390249" y="52740"/>
                  <a:pt x="381000" y="56912"/>
                  <a:pt x="371475" y="60087"/>
                </a:cubicBezTo>
                <a:cubicBezTo>
                  <a:pt x="361950" y="69612"/>
                  <a:pt x="353861" y="80832"/>
                  <a:pt x="342900" y="88662"/>
                </a:cubicBezTo>
                <a:cubicBezTo>
                  <a:pt x="322302" y="103375"/>
                  <a:pt x="299544" y="109464"/>
                  <a:pt x="276225" y="117237"/>
                </a:cubicBezTo>
                <a:cubicBezTo>
                  <a:pt x="231330" y="184580"/>
                  <a:pt x="289962" y="103500"/>
                  <a:pt x="219075" y="174387"/>
                </a:cubicBezTo>
                <a:cubicBezTo>
                  <a:pt x="155575" y="237887"/>
                  <a:pt x="247650" y="171212"/>
                  <a:pt x="171450" y="222012"/>
                </a:cubicBezTo>
                <a:lnTo>
                  <a:pt x="152400" y="279162"/>
                </a:lnTo>
                <a:cubicBezTo>
                  <a:pt x="149225" y="288687"/>
                  <a:pt x="148444" y="299383"/>
                  <a:pt x="142875" y="307737"/>
                </a:cubicBezTo>
                <a:cubicBezTo>
                  <a:pt x="125750" y="333425"/>
                  <a:pt x="120873" y="335311"/>
                  <a:pt x="114300" y="364887"/>
                </a:cubicBezTo>
                <a:cubicBezTo>
                  <a:pt x="110110" y="383740"/>
                  <a:pt x="113412" y="404763"/>
                  <a:pt x="104775" y="422037"/>
                </a:cubicBezTo>
                <a:cubicBezTo>
                  <a:pt x="94381" y="442825"/>
                  <a:pt x="54059" y="444627"/>
                  <a:pt x="38100" y="450612"/>
                </a:cubicBezTo>
                <a:cubicBezTo>
                  <a:pt x="-2931" y="465999"/>
                  <a:pt x="6350" y="514112"/>
                  <a:pt x="0" y="526812"/>
                </a:cubicBezTo>
                <a:close/>
              </a:path>
            </a:pathLst>
          </a:cu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Lightning Bolt 28"/>
          <p:cNvSpPr/>
          <p:nvPr/>
        </p:nvSpPr>
        <p:spPr>
          <a:xfrm rot="9280094" flipV="1">
            <a:off x="6696947" y="1362178"/>
            <a:ext cx="1348868" cy="2275519"/>
          </a:xfrm>
          <a:prstGeom prst="lightningBol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p:cNvSpPr txBox="1"/>
          <p:nvPr/>
        </p:nvSpPr>
        <p:spPr>
          <a:xfrm>
            <a:off x="7684426" y="1485582"/>
            <a:ext cx="1350615" cy="3070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07795" fontAlgn="auto" latinLnBrk="1">
              <a:lnSpc>
                <a:spcPct val="93000"/>
              </a:lnSpc>
              <a:spcBef>
                <a:spcPts val="0"/>
              </a:spcBef>
              <a:spcAft>
                <a:spcPts val="0"/>
              </a:spcAft>
            </a:pPr>
            <a:r>
              <a:rPr lang="en-US" sz="1500" dirty="0">
                <a:solidFill>
                  <a:srgbClr val="000000"/>
                </a:solidFill>
                <a:latin typeface="Lucida Sans"/>
                <a:sym typeface="Times New Roman"/>
              </a:rPr>
              <a:t>Cyber attack</a:t>
            </a:r>
            <a:endParaRPr lang="es-VE" sz="1500" dirty="0">
              <a:solidFill>
                <a:srgbClr val="000000"/>
              </a:solidFill>
              <a:latin typeface="Lucida Sans"/>
              <a:sym typeface="Times New Roman"/>
            </a:endParaRPr>
          </a:p>
        </p:txBody>
      </p:sp>
      <p:sp>
        <p:nvSpPr>
          <p:cNvPr id="33" name="TextBox 32"/>
          <p:cNvSpPr txBox="1"/>
          <p:nvPr/>
        </p:nvSpPr>
        <p:spPr>
          <a:xfrm>
            <a:off x="7566215" y="2736385"/>
            <a:ext cx="1482449" cy="52167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1500" b="1" dirty="0">
                <a:solidFill>
                  <a:schemeClr val="accent2">
                    <a:lumMod val="75000"/>
                  </a:schemeClr>
                </a:solidFill>
                <a:latin typeface="Lucida Sans"/>
                <a:sym typeface="Times New Roman"/>
              </a:rPr>
              <a:t>Airport </a:t>
            </a:r>
            <a:r>
              <a:rPr lang="en-US" sz="1500" b="1" dirty="0" smtClean="0">
                <a:solidFill>
                  <a:schemeClr val="accent2">
                    <a:lumMod val="75000"/>
                  </a:schemeClr>
                </a:solidFill>
                <a:latin typeface="Lucida Sans"/>
                <a:sym typeface="Times New Roman"/>
              </a:rPr>
              <a:t/>
            </a:r>
            <a:br>
              <a:rPr lang="en-US" sz="1500" b="1" dirty="0" smtClean="0">
                <a:solidFill>
                  <a:schemeClr val="accent2">
                    <a:lumMod val="75000"/>
                  </a:schemeClr>
                </a:solidFill>
                <a:latin typeface="Lucida Sans"/>
                <a:sym typeface="Times New Roman"/>
              </a:rPr>
            </a:br>
            <a:r>
              <a:rPr lang="en-US" sz="1500" b="1" dirty="0" smtClean="0">
                <a:solidFill>
                  <a:schemeClr val="accent2">
                    <a:lumMod val="75000"/>
                  </a:schemeClr>
                </a:solidFill>
                <a:latin typeface="Lucida Sans"/>
                <a:sym typeface="Times New Roman"/>
              </a:rPr>
              <a:t>System </a:t>
            </a:r>
            <a:r>
              <a:rPr lang="en-US" sz="1500" b="1" dirty="0">
                <a:solidFill>
                  <a:schemeClr val="accent2">
                    <a:lumMod val="75000"/>
                  </a:schemeClr>
                </a:solidFill>
                <a:latin typeface="Lucida Sans"/>
              </a:rPr>
              <a:t>A</a:t>
            </a:r>
            <a:r>
              <a:rPr lang="en-US" sz="1500" b="1" dirty="0">
                <a:solidFill>
                  <a:schemeClr val="accent2">
                    <a:lumMod val="75000"/>
                  </a:schemeClr>
                </a:solidFill>
                <a:latin typeface="Lucida Sans"/>
                <a:sym typeface="Times New Roman"/>
              </a:rPr>
              <a:t>ttack</a:t>
            </a:r>
            <a:endParaRPr lang="es-VE" sz="1500" b="1" dirty="0">
              <a:solidFill>
                <a:schemeClr val="accent2">
                  <a:lumMod val="75000"/>
                </a:schemeClr>
              </a:solidFill>
              <a:latin typeface="Lucida Sans"/>
              <a:sym typeface="Times New Roman"/>
            </a:endParaRPr>
          </a:p>
        </p:txBody>
      </p:sp>
      <p:sp>
        <p:nvSpPr>
          <p:cNvPr id="34" name="TextBox 33"/>
          <p:cNvSpPr txBox="1"/>
          <p:nvPr/>
        </p:nvSpPr>
        <p:spPr>
          <a:xfrm>
            <a:off x="7644954" y="1707203"/>
            <a:ext cx="1221460" cy="52167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1500" b="1" dirty="0" smtClean="0">
                <a:solidFill>
                  <a:schemeClr val="accent2">
                    <a:lumMod val="75000"/>
                  </a:schemeClr>
                </a:solidFill>
                <a:latin typeface="Lucida Sans"/>
                <a:sym typeface="Times New Roman"/>
              </a:rPr>
              <a:t>DoS </a:t>
            </a:r>
            <a:br>
              <a:rPr lang="en-US" sz="1500" b="1" dirty="0" smtClean="0">
                <a:solidFill>
                  <a:schemeClr val="accent2">
                    <a:lumMod val="75000"/>
                  </a:schemeClr>
                </a:solidFill>
                <a:latin typeface="Lucida Sans"/>
                <a:sym typeface="Times New Roman"/>
              </a:rPr>
            </a:br>
            <a:r>
              <a:rPr lang="en-US" sz="1500" b="1" dirty="0" smtClean="0">
                <a:solidFill>
                  <a:schemeClr val="accent2">
                    <a:lumMod val="75000"/>
                  </a:schemeClr>
                </a:solidFill>
                <a:latin typeface="Lucida Sans"/>
              </a:rPr>
              <a:t>A</a:t>
            </a:r>
            <a:r>
              <a:rPr lang="en-US" sz="1500" b="1" dirty="0" smtClean="0">
                <a:solidFill>
                  <a:schemeClr val="accent2">
                    <a:lumMod val="75000"/>
                  </a:schemeClr>
                </a:solidFill>
                <a:latin typeface="Lucida Sans"/>
                <a:sym typeface="Times New Roman"/>
              </a:rPr>
              <a:t>ttack</a:t>
            </a:r>
            <a:endParaRPr lang="es-VE" sz="1500" b="1" dirty="0">
              <a:solidFill>
                <a:schemeClr val="accent2">
                  <a:lumMod val="75000"/>
                </a:schemeClr>
              </a:solidFill>
              <a:latin typeface="Lucida Sans"/>
              <a:sym typeface="Times New Roman"/>
            </a:endParaRPr>
          </a:p>
        </p:txBody>
      </p:sp>
      <p:sp>
        <p:nvSpPr>
          <p:cNvPr id="35" name="Rectangle 34"/>
          <p:cNvSpPr/>
          <p:nvPr/>
        </p:nvSpPr>
        <p:spPr>
          <a:xfrm>
            <a:off x="7423282" y="3451689"/>
            <a:ext cx="1467068" cy="369332"/>
          </a:xfrm>
          <a:prstGeom prst="rect">
            <a:avLst/>
          </a:prstGeom>
        </p:spPr>
        <p:txBody>
          <a:bodyPr wrap="none">
            <a:spAutoFit/>
          </a:bodyPr>
          <a:lstStyle/>
          <a:p>
            <a:pPr algn="ctr"/>
            <a:r>
              <a:rPr lang="en-US" dirty="0">
                <a:solidFill>
                  <a:srgbClr val="000000"/>
                </a:solidFill>
                <a:latin typeface="Lucida Sans"/>
              </a:rPr>
              <a:t>Main airport </a:t>
            </a:r>
            <a:endParaRPr lang="es-VE" dirty="0">
              <a:latin typeface="Lucida Sans"/>
            </a:endParaRPr>
          </a:p>
        </p:txBody>
      </p:sp>
      <p:sp>
        <p:nvSpPr>
          <p:cNvPr id="36" name="Freeform 35"/>
          <p:cNvSpPr/>
          <p:nvPr/>
        </p:nvSpPr>
        <p:spPr>
          <a:xfrm>
            <a:off x="6014981" y="3724275"/>
            <a:ext cx="1603452" cy="1337582"/>
          </a:xfrm>
          <a:custGeom>
            <a:avLst/>
            <a:gdLst>
              <a:gd name="connsiteX0" fmla="*/ 908127 w 1603452"/>
              <a:gd name="connsiteY0" fmla="*/ 0 h 1562100"/>
              <a:gd name="connsiteX1" fmla="*/ 908127 w 1603452"/>
              <a:gd name="connsiteY1" fmla="*/ 0 h 1562100"/>
              <a:gd name="connsiteX2" fmla="*/ 841452 w 1603452"/>
              <a:gd name="connsiteY2" fmla="*/ 57150 h 1562100"/>
              <a:gd name="connsiteX3" fmla="*/ 803352 w 1603452"/>
              <a:gd name="connsiteY3" fmla="*/ 95250 h 1562100"/>
              <a:gd name="connsiteX4" fmla="*/ 755727 w 1603452"/>
              <a:gd name="connsiteY4" fmla="*/ 123825 h 1562100"/>
              <a:gd name="connsiteX5" fmla="*/ 727152 w 1603452"/>
              <a:gd name="connsiteY5" fmla="*/ 142875 h 1562100"/>
              <a:gd name="connsiteX6" fmla="*/ 698577 w 1603452"/>
              <a:gd name="connsiteY6" fmla="*/ 152400 h 1562100"/>
              <a:gd name="connsiteX7" fmla="*/ 650952 w 1603452"/>
              <a:gd name="connsiteY7" fmla="*/ 180975 h 1562100"/>
              <a:gd name="connsiteX8" fmla="*/ 603327 w 1603452"/>
              <a:gd name="connsiteY8" fmla="*/ 228600 h 1562100"/>
              <a:gd name="connsiteX9" fmla="*/ 574752 w 1603452"/>
              <a:gd name="connsiteY9" fmla="*/ 266700 h 1562100"/>
              <a:gd name="connsiteX10" fmla="*/ 546177 w 1603452"/>
              <a:gd name="connsiteY10" fmla="*/ 295275 h 1562100"/>
              <a:gd name="connsiteX11" fmla="*/ 536652 w 1603452"/>
              <a:gd name="connsiteY11" fmla="*/ 438150 h 1562100"/>
              <a:gd name="connsiteX12" fmla="*/ 555702 w 1603452"/>
              <a:gd name="connsiteY12" fmla="*/ 495300 h 1562100"/>
              <a:gd name="connsiteX13" fmla="*/ 546177 w 1603452"/>
              <a:gd name="connsiteY13" fmla="*/ 762000 h 1562100"/>
              <a:gd name="connsiteX14" fmla="*/ 469977 w 1603452"/>
              <a:gd name="connsiteY14" fmla="*/ 790575 h 1562100"/>
              <a:gd name="connsiteX15" fmla="*/ 222327 w 1603452"/>
              <a:gd name="connsiteY15" fmla="*/ 781050 h 1562100"/>
              <a:gd name="connsiteX16" fmla="*/ 79452 w 1603452"/>
              <a:gd name="connsiteY16" fmla="*/ 762000 h 1562100"/>
              <a:gd name="connsiteX17" fmla="*/ 22302 w 1603452"/>
              <a:gd name="connsiteY17" fmla="*/ 771525 h 1562100"/>
              <a:gd name="connsiteX18" fmla="*/ 3252 w 1603452"/>
              <a:gd name="connsiteY18" fmla="*/ 800100 h 1562100"/>
              <a:gd name="connsiteX19" fmla="*/ 31827 w 1603452"/>
              <a:gd name="connsiteY19" fmla="*/ 923925 h 1562100"/>
              <a:gd name="connsiteX20" fmla="*/ 79452 w 1603452"/>
              <a:gd name="connsiteY20" fmla="*/ 1019175 h 1562100"/>
              <a:gd name="connsiteX21" fmla="*/ 117552 w 1603452"/>
              <a:gd name="connsiteY21" fmla="*/ 1066800 h 1562100"/>
              <a:gd name="connsiteX22" fmla="*/ 146127 w 1603452"/>
              <a:gd name="connsiteY22" fmla="*/ 1133475 h 1562100"/>
              <a:gd name="connsiteX23" fmla="*/ 241377 w 1603452"/>
              <a:gd name="connsiteY23" fmla="*/ 1190625 h 1562100"/>
              <a:gd name="connsiteX24" fmla="*/ 298527 w 1603452"/>
              <a:gd name="connsiteY24" fmla="*/ 1266825 h 1562100"/>
              <a:gd name="connsiteX25" fmla="*/ 327102 w 1603452"/>
              <a:gd name="connsiteY25" fmla="*/ 1314450 h 1562100"/>
              <a:gd name="connsiteX26" fmla="*/ 384252 w 1603452"/>
              <a:gd name="connsiteY26" fmla="*/ 1343025 h 1562100"/>
              <a:gd name="connsiteX27" fmla="*/ 422352 w 1603452"/>
              <a:gd name="connsiteY27" fmla="*/ 1371600 h 1562100"/>
              <a:gd name="connsiteX28" fmla="*/ 479502 w 1603452"/>
              <a:gd name="connsiteY28" fmla="*/ 1409700 h 1562100"/>
              <a:gd name="connsiteX29" fmla="*/ 498552 w 1603452"/>
              <a:gd name="connsiteY29" fmla="*/ 1438275 h 1562100"/>
              <a:gd name="connsiteX30" fmla="*/ 603327 w 1603452"/>
              <a:gd name="connsiteY30" fmla="*/ 1428750 h 1562100"/>
              <a:gd name="connsiteX31" fmla="*/ 641427 w 1603452"/>
              <a:gd name="connsiteY31" fmla="*/ 1409700 h 1562100"/>
              <a:gd name="connsiteX32" fmla="*/ 670002 w 1603452"/>
              <a:gd name="connsiteY32" fmla="*/ 1381125 h 1562100"/>
              <a:gd name="connsiteX33" fmla="*/ 727152 w 1603452"/>
              <a:gd name="connsiteY33" fmla="*/ 1371600 h 1562100"/>
              <a:gd name="connsiteX34" fmla="*/ 755727 w 1603452"/>
              <a:gd name="connsiteY34" fmla="*/ 1352550 h 1562100"/>
              <a:gd name="connsiteX35" fmla="*/ 793827 w 1603452"/>
              <a:gd name="connsiteY35" fmla="*/ 1428750 h 1562100"/>
              <a:gd name="connsiteX36" fmla="*/ 822402 w 1603452"/>
              <a:gd name="connsiteY36" fmla="*/ 1495425 h 1562100"/>
              <a:gd name="connsiteX37" fmla="*/ 860502 w 1603452"/>
              <a:gd name="connsiteY37" fmla="*/ 1514475 h 1562100"/>
              <a:gd name="connsiteX38" fmla="*/ 889077 w 1603452"/>
              <a:gd name="connsiteY38" fmla="*/ 1533525 h 1562100"/>
              <a:gd name="connsiteX39" fmla="*/ 965277 w 1603452"/>
              <a:gd name="connsiteY39" fmla="*/ 1552575 h 1562100"/>
              <a:gd name="connsiteX40" fmla="*/ 993852 w 1603452"/>
              <a:gd name="connsiteY40" fmla="*/ 1562100 h 1562100"/>
              <a:gd name="connsiteX41" fmla="*/ 1098627 w 1603452"/>
              <a:gd name="connsiteY41" fmla="*/ 1533525 h 1562100"/>
              <a:gd name="connsiteX42" fmla="*/ 1127202 w 1603452"/>
              <a:gd name="connsiteY42" fmla="*/ 1524000 h 1562100"/>
              <a:gd name="connsiteX43" fmla="*/ 1212927 w 1603452"/>
              <a:gd name="connsiteY43" fmla="*/ 1447800 h 1562100"/>
              <a:gd name="connsiteX44" fmla="*/ 1231977 w 1603452"/>
              <a:gd name="connsiteY44" fmla="*/ 1419225 h 1562100"/>
              <a:gd name="connsiteX45" fmla="*/ 1241502 w 1603452"/>
              <a:gd name="connsiteY45" fmla="*/ 1390650 h 1562100"/>
              <a:gd name="connsiteX46" fmla="*/ 1260552 w 1603452"/>
              <a:gd name="connsiteY46" fmla="*/ 1295400 h 1562100"/>
              <a:gd name="connsiteX47" fmla="*/ 1279602 w 1603452"/>
              <a:gd name="connsiteY47" fmla="*/ 1247775 h 1562100"/>
              <a:gd name="connsiteX48" fmla="*/ 1270077 w 1603452"/>
              <a:gd name="connsiteY48" fmla="*/ 1114425 h 1562100"/>
              <a:gd name="connsiteX49" fmla="*/ 1241502 w 1603452"/>
              <a:gd name="connsiteY49" fmla="*/ 1085850 h 1562100"/>
              <a:gd name="connsiteX50" fmla="*/ 1222452 w 1603452"/>
              <a:gd name="connsiteY50" fmla="*/ 1057275 h 1562100"/>
              <a:gd name="connsiteX51" fmla="*/ 1136727 w 1603452"/>
              <a:gd name="connsiteY51" fmla="*/ 1019175 h 1562100"/>
              <a:gd name="connsiteX52" fmla="*/ 1079577 w 1603452"/>
              <a:gd name="connsiteY52" fmla="*/ 971550 h 1562100"/>
              <a:gd name="connsiteX53" fmla="*/ 1089102 w 1603452"/>
              <a:gd name="connsiteY53" fmla="*/ 885825 h 1562100"/>
              <a:gd name="connsiteX54" fmla="*/ 1127202 w 1603452"/>
              <a:gd name="connsiteY54" fmla="*/ 857250 h 1562100"/>
              <a:gd name="connsiteX55" fmla="*/ 1155777 w 1603452"/>
              <a:gd name="connsiteY55" fmla="*/ 847725 h 1562100"/>
              <a:gd name="connsiteX56" fmla="*/ 1251027 w 1603452"/>
              <a:gd name="connsiteY56" fmla="*/ 809625 h 1562100"/>
              <a:gd name="connsiteX57" fmla="*/ 1289127 w 1603452"/>
              <a:gd name="connsiteY57" fmla="*/ 790575 h 1562100"/>
              <a:gd name="connsiteX58" fmla="*/ 1327227 w 1603452"/>
              <a:gd name="connsiteY58" fmla="*/ 762000 h 1562100"/>
              <a:gd name="connsiteX59" fmla="*/ 1403427 w 1603452"/>
              <a:gd name="connsiteY59" fmla="*/ 733425 h 1562100"/>
              <a:gd name="connsiteX60" fmla="*/ 1432002 w 1603452"/>
              <a:gd name="connsiteY60" fmla="*/ 714375 h 1562100"/>
              <a:gd name="connsiteX61" fmla="*/ 1508202 w 1603452"/>
              <a:gd name="connsiteY61" fmla="*/ 685800 h 1562100"/>
              <a:gd name="connsiteX62" fmla="*/ 1603452 w 1603452"/>
              <a:gd name="connsiteY62" fmla="*/ 657225 h 1562100"/>
              <a:gd name="connsiteX63" fmla="*/ 1555827 w 1603452"/>
              <a:gd name="connsiteY63" fmla="*/ 581025 h 1562100"/>
              <a:gd name="connsiteX64" fmla="*/ 1527252 w 1603452"/>
              <a:gd name="connsiteY64" fmla="*/ 495300 h 1562100"/>
              <a:gd name="connsiteX65" fmla="*/ 1508202 w 1603452"/>
              <a:gd name="connsiteY65" fmla="*/ 314325 h 1562100"/>
              <a:gd name="connsiteX66" fmla="*/ 1479627 w 1603452"/>
              <a:gd name="connsiteY66" fmla="*/ 266700 h 1562100"/>
              <a:gd name="connsiteX67" fmla="*/ 1470102 w 1603452"/>
              <a:gd name="connsiteY67" fmla="*/ 228600 h 1562100"/>
              <a:gd name="connsiteX68" fmla="*/ 1451052 w 1603452"/>
              <a:gd name="connsiteY68" fmla="*/ 190500 h 1562100"/>
              <a:gd name="connsiteX69" fmla="*/ 1441527 w 1603452"/>
              <a:gd name="connsiteY69" fmla="*/ 161925 h 1562100"/>
              <a:gd name="connsiteX70" fmla="*/ 1412952 w 1603452"/>
              <a:gd name="connsiteY70" fmla="*/ 152400 h 1562100"/>
              <a:gd name="connsiteX71" fmla="*/ 1403427 w 1603452"/>
              <a:gd name="connsiteY71" fmla="*/ 180975 h 1562100"/>
              <a:gd name="connsiteX72" fmla="*/ 1441527 w 1603452"/>
              <a:gd name="connsiteY72" fmla="*/ 285750 h 1562100"/>
              <a:gd name="connsiteX73" fmla="*/ 1412952 w 1603452"/>
              <a:gd name="connsiteY73" fmla="*/ 323850 h 1562100"/>
              <a:gd name="connsiteX74" fmla="*/ 1365327 w 1603452"/>
              <a:gd name="connsiteY74" fmla="*/ 333375 h 1562100"/>
              <a:gd name="connsiteX75" fmla="*/ 1308177 w 1603452"/>
              <a:gd name="connsiteY75" fmla="*/ 361950 h 1562100"/>
              <a:gd name="connsiteX76" fmla="*/ 1174827 w 1603452"/>
              <a:gd name="connsiteY76" fmla="*/ 342900 h 1562100"/>
              <a:gd name="connsiteX77" fmla="*/ 1146252 w 1603452"/>
              <a:gd name="connsiteY77" fmla="*/ 323850 h 1562100"/>
              <a:gd name="connsiteX78" fmla="*/ 1108152 w 1603452"/>
              <a:gd name="connsiteY78" fmla="*/ 314325 h 1562100"/>
              <a:gd name="connsiteX79" fmla="*/ 1079577 w 1603452"/>
              <a:gd name="connsiteY79" fmla="*/ 276225 h 1562100"/>
              <a:gd name="connsiteX80" fmla="*/ 1003377 w 1603452"/>
              <a:gd name="connsiteY80" fmla="*/ 219075 h 1562100"/>
              <a:gd name="connsiteX81" fmla="*/ 1041477 w 1603452"/>
              <a:gd name="connsiteY81" fmla="*/ 200025 h 1562100"/>
              <a:gd name="connsiteX82" fmla="*/ 1060527 w 1603452"/>
              <a:gd name="connsiteY82" fmla="*/ 171450 h 1562100"/>
              <a:gd name="connsiteX83" fmla="*/ 1117677 w 1603452"/>
              <a:gd name="connsiteY83" fmla="*/ 152400 h 1562100"/>
              <a:gd name="connsiteX84" fmla="*/ 1127202 w 1603452"/>
              <a:gd name="connsiteY84" fmla="*/ 123825 h 1562100"/>
              <a:gd name="connsiteX85" fmla="*/ 1060527 w 1603452"/>
              <a:gd name="connsiteY85" fmla="*/ 76200 h 1562100"/>
              <a:gd name="connsiteX86" fmla="*/ 1031952 w 1603452"/>
              <a:gd name="connsiteY86" fmla="*/ 57150 h 1562100"/>
              <a:gd name="connsiteX87" fmla="*/ 936702 w 1603452"/>
              <a:gd name="connsiteY87" fmla="*/ 38100 h 1562100"/>
              <a:gd name="connsiteX88" fmla="*/ 908127 w 1603452"/>
              <a:gd name="connsiteY88" fmla="*/ 0 h 156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603452" h="1562100">
                <a:moveTo>
                  <a:pt x="908127" y="0"/>
                </a:moveTo>
                <a:lnTo>
                  <a:pt x="908127" y="0"/>
                </a:lnTo>
                <a:cubicBezTo>
                  <a:pt x="885902" y="19050"/>
                  <a:pt x="863112" y="37459"/>
                  <a:pt x="841452" y="57150"/>
                </a:cubicBezTo>
                <a:cubicBezTo>
                  <a:pt x="828162" y="69232"/>
                  <a:pt x="817529" y="84223"/>
                  <a:pt x="803352" y="95250"/>
                </a:cubicBezTo>
                <a:cubicBezTo>
                  <a:pt x="788739" y="106616"/>
                  <a:pt x="771426" y="114013"/>
                  <a:pt x="755727" y="123825"/>
                </a:cubicBezTo>
                <a:cubicBezTo>
                  <a:pt x="746019" y="129892"/>
                  <a:pt x="737391" y="137755"/>
                  <a:pt x="727152" y="142875"/>
                </a:cubicBezTo>
                <a:cubicBezTo>
                  <a:pt x="718172" y="147365"/>
                  <a:pt x="707557" y="147910"/>
                  <a:pt x="698577" y="152400"/>
                </a:cubicBezTo>
                <a:cubicBezTo>
                  <a:pt x="682018" y="160679"/>
                  <a:pt x="666827" y="171450"/>
                  <a:pt x="650952" y="180975"/>
                </a:cubicBezTo>
                <a:cubicBezTo>
                  <a:pt x="600152" y="257175"/>
                  <a:pt x="666827" y="165100"/>
                  <a:pt x="603327" y="228600"/>
                </a:cubicBezTo>
                <a:cubicBezTo>
                  <a:pt x="592102" y="239825"/>
                  <a:pt x="585083" y="254647"/>
                  <a:pt x="574752" y="266700"/>
                </a:cubicBezTo>
                <a:cubicBezTo>
                  <a:pt x="565986" y="276927"/>
                  <a:pt x="555702" y="285750"/>
                  <a:pt x="546177" y="295275"/>
                </a:cubicBezTo>
                <a:cubicBezTo>
                  <a:pt x="526618" y="373510"/>
                  <a:pt x="519191" y="362488"/>
                  <a:pt x="536652" y="438150"/>
                </a:cubicBezTo>
                <a:cubicBezTo>
                  <a:pt x="541167" y="457716"/>
                  <a:pt x="555702" y="495300"/>
                  <a:pt x="555702" y="495300"/>
                </a:cubicBezTo>
                <a:cubicBezTo>
                  <a:pt x="566475" y="603029"/>
                  <a:pt x="576813" y="639457"/>
                  <a:pt x="546177" y="762000"/>
                </a:cubicBezTo>
                <a:cubicBezTo>
                  <a:pt x="541014" y="782654"/>
                  <a:pt x="476668" y="789237"/>
                  <a:pt x="469977" y="790575"/>
                </a:cubicBezTo>
                <a:cubicBezTo>
                  <a:pt x="387427" y="787400"/>
                  <a:pt x="304795" y="785901"/>
                  <a:pt x="222327" y="781050"/>
                </a:cubicBezTo>
                <a:cubicBezTo>
                  <a:pt x="201401" y="779819"/>
                  <a:pt x="103451" y="765428"/>
                  <a:pt x="79452" y="762000"/>
                </a:cubicBezTo>
                <a:cubicBezTo>
                  <a:pt x="60402" y="765175"/>
                  <a:pt x="39576" y="762888"/>
                  <a:pt x="22302" y="771525"/>
                </a:cubicBezTo>
                <a:cubicBezTo>
                  <a:pt x="12063" y="776645"/>
                  <a:pt x="4130" y="788686"/>
                  <a:pt x="3252" y="800100"/>
                </a:cubicBezTo>
                <a:cubicBezTo>
                  <a:pt x="-5055" y="908092"/>
                  <a:pt x="1884" y="868316"/>
                  <a:pt x="31827" y="923925"/>
                </a:cubicBezTo>
                <a:cubicBezTo>
                  <a:pt x="48656" y="955180"/>
                  <a:pt x="61189" y="988736"/>
                  <a:pt x="79452" y="1019175"/>
                </a:cubicBezTo>
                <a:cubicBezTo>
                  <a:pt x="89912" y="1036608"/>
                  <a:pt x="107308" y="1049239"/>
                  <a:pt x="117552" y="1066800"/>
                </a:cubicBezTo>
                <a:cubicBezTo>
                  <a:pt x="129736" y="1087686"/>
                  <a:pt x="131905" y="1113920"/>
                  <a:pt x="146127" y="1133475"/>
                </a:cubicBezTo>
                <a:cubicBezTo>
                  <a:pt x="171143" y="1167872"/>
                  <a:pt x="205120" y="1176122"/>
                  <a:pt x="241377" y="1190625"/>
                </a:cubicBezTo>
                <a:cubicBezTo>
                  <a:pt x="334147" y="1345241"/>
                  <a:pt x="215195" y="1155716"/>
                  <a:pt x="298527" y="1266825"/>
                </a:cubicBezTo>
                <a:cubicBezTo>
                  <a:pt x="309635" y="1281636"/>
                  <a:pt x="313265" y="1302150"/>
                  <a:pt x="327102" y="1314450"/>
                </a:cubicBezTo>
                <a:cubicBezTo>
                  <a:pt x="343021" y="1328600"/>
                  <a:pt x="365989" y="1332067"/>
                  <a:pt x="384252" y="1343025"/>
                </a:cubicBezTo>
                <a:cubicBezTo>
                  <a:pt x="397865" y="1351193"/>
                  <a:pt x="409347" y="1362496"/>
                  <a:pt x="422352" y="1371600"/>
                </a:cubicBezTo>
                <a:cubicBezTo>
                  <a:pt x="441109" y="1384730"/>
                  <a:pt x="479502" y="1409700"/>
                  <a:pt x="479502" y="1409700"/>
                </a:cubicBezTo>
                <a:cubicBezTo>
                  <a:pt x="485852" y="1419225"/>
                  <a:pt x="489613" y="1431124"/>
                  <a:pt x="498552" y="1438275"/>
                </a:cubicBezTo>
                <a:cubicBezTo>
                  <a:pt x="527548" y="1461472"/>
                  <a:pt x="581058" y="1436173"/>
                  <a:pt x="603327" y="1428750"/>
                </a:cubicBezTo>
                <a:cubicBezTo>
                  <a:pt x="616797" y="1424260"/>
                  <a:pt x="629873" y="1417953"/>
                  <a:pt x="641427" y="1409700"/>
                </a:cubicBezTo>
                <a:cubicBezTo>
                  <a:pt x="652388" y="1401870"/>
                  <a:pt x="657693" y="1386596"/>
                  <a:pt x="670002" y="1381125"/>
                </a:cubicBezTo>
                <a:cubicBezTo>
                  <a:pt x="687650" y="1373281"/>
                  <a:pt x="708102" y="1374775"/>
                  <a:pt x="727152" y="1371600"/>
                </a:cubicBezTo>
                <a:cubicBezTo>
                  <a:pt x="736677" y="1365250"/>
                  <a:pt x="744435" y="1354432"/>
                  <a:pt x="755727" y="1352550"/>
                </a:cubicBezTo>
                <a:cubicBezTo>
                  <a:pt x="802496" y="1344755"/>
                  <a:pt x="789825" y="1406739"/>
                  <a:pt x="793827" y="1428750"/>
                </a:cubicBezTo>
                <a:cubicBezTo>
                  <a:pt x="797876" y="1451020"/>
                  <a:pt x="803307" y="1479512"/>
                  <a:pt x="822402" y="1495425"/>
                </a:cubicBezTo>
                <a:cubicBezTo>
                  <a:pt x="833310" y="1504515"/>
                  <a:pt x="848174" y="1507430"/>
                  <a:pt x="860502" y="1514475"/>
                </a:cubicBezTo>
                <a:cubicBezTo>
                  <a:pt x="870441" y="1520155"/>
                  <a:pt x="878319" y="1529613"/>
                  <a:pt x="889077" y="1533525"/>
                </a:cubicBezTo>
                <a:cubicBezTo>
                  <a:pt x="913682" y="1542472"/>
                  <a:pt x="940439" y="1544296"/>
                  <a:pt x="965277" y="1552575"/>
                </a:cubicBezTo>
                <a:lnTo>
                  <a:pt x="993852" y="1562100"/>
                </a:lnTo>
                <a:lnTo>
                  <a:pt x="1098627" y="1533525"/>
                </a:lnTo>
                <a:cubicBezTo>
                  <a:pt x="1108281" y="1530767"/>
                  <a:pt x="1119579" y="1530534"/>
                  <a:pt x="1127202" y="1524000"/>
                </a:cubicBezTo>
                <a:cubicBezTo>
                  <a:pt x="1252744" y="1416392"/>
                  <a:pt x="1078772" y="1528293"/>
                  <a:pt x="1212927" y="1447800"/>
                </a:cubicBezTo>
                <a:cubicBezTo>
                  <a:pt x="1219277" y="1438275"/>
                  <a:pt x="1226857" y="1429464"/>
                  <a:pt x="1231977" y="1419225"/>
                </a:cubicBezTo>
                <a:cubicBezTo>
                  <a:pt x="1236467" y="1410245"/>
                  <a:pt x="1239244" y="1400433"/>
                  <a:pt x="1241502" y="1390650"/>
                </a:cubicBezTo>
                <a:cubicBezTo>
                  <a:pt x="1248783" y="1359100"/>
                  <a:pt x="1252209" y="1326686"/>
                  <a:pt x="1260552" y="1295400"/>
                </a:cubicBezTo>
                <a:cubicBezTo>
                  <a:pt x="1264957" y="1278879"/>
                  <a:pt x="1273252" y="1263650"/>
                  <a:pt x="1279602" y="1247775"/>
                </a:cubicBezTo>
                <a:cubicBezTo>
                  <a:pt x="1276427" y="1203325"/>
                  <a:pt x="1280284" y="1157804"/>
                  <a:pt x="1270077" y="1114425"/>
                </a:cubicBezTo>
                <a:cubicBezTo>
                  <a:pt x="1266992" y="1101313"/>
                  <a:pt x="1250126" y="1096198"/>
                  <a:pt x="1241502" y="1085850"/>
                </a:cubicBezTo>
                <a:cubicBezTo>
                  <a:pt x="1234173" y="1077056"/>
                  <a:pt x="1230547" y="1065370"/>
                  <a:pt x="1222452" y="1057275"/>
                </a:cubicBezTo>
                <a:cubicBezTo>
                  <a:pt x="1183680" y="1018503"/>
                  <a:pt x="1193316" y="1056901"/>
                  <a:pt x="1136727" y="1019175"/>
                </a:cubicBezTo>
                <a:cubicBezTo>
                  <a:pt x="1096944" y="992653"/>
                  <a:pt x="1116247" y="1008220"/>
                  <a:pt x="1079577" y="971550"/>
                </a:cubicBezTo>
                <a:cubicBezTo>
                  <a:pt x="1082752" y="942975"/>
                  <a:pt x="1078044" y="912364"/>
                  <a:pt x="1089102" y="885825"/>
                </a:cubicBezTo>
                <a:cubicBezTo>
                  <a:pt x="1095208" y="871171"/>
                  <a:pt x="1113419" y="865126"/>
                  <a:pt x="1127202" y="857250"/>
                </a:cubicBezTo>
                <a:cubicBezTo>
                  <a:pt x="1135919" y="852269"/>
                  <a:pt x="1146406" y="851329"/>
                  <a:pt x="1155777" y="847725"/>
                </a:cubicBezTo>
                <a:cubicBezTo>
                  <a:pt x="1187693" y="835449"/>
                  <a:pt x="1220441" y="824918"/>
                  <a:pt x="1251027" y="809625"/>
                </a:cubicBezTo>
                <a:cubicBezTo>
                  <a:pt x="1263727" y="803275"/>
                  <a:pt x="1277086" y="798100"/>
                  <a:pt x="1289127" y="790575"/>
                </a:cubicBezTo>
                <a:cubicBezTo>
                  <a:pt x="1302589" y="782161"/>
                  <a:pt x="1313028" y="769100"/>
                  <a:pt x="1327227" y="762000"/>
                </a:cubicBezTo>
                <a:cubicBezTo>
                  <a:pt x="1351490" y="749868"/>
                  <a:pt x="1378731" y="744650"/>
                  <a:pt x="1403427" y="733425"/>
                </a:cubicBezTo>
                <a:cubicBezTo>
                  <a:pt x="1413849" y="728688"/>
                  <a:pt x="1421763" y="719495"/>
                  <a:pt x="1432002" y="714375"/>
                </a:cubicBezTo>
                <a:cubicBezTo>
                  <a:pt x="1510935" y="674908"/>
                  <a:pt x="1450496" y="710531"/>
                  <a:pt x="1508202" y="685800"/>
                </a:cubicBezTo>
                <a:cubicBezTo>
                  <a:pt x="1578678" y="655596"/>
                  <a:pt x="1511755" y="672508"/>
                  <a:pt x="1603452" y="657225"/>
                </a:cubicBezTo>
                <a:cubicBezTo>
                  <a:pt x="1583899" y="631155"/>
                  <a:pt x="1566287" y="612404"/>
                  <a:pt x="1555827" y="581025"/>
                </a:cubicBezTo>
                <a:cubicBezTo>
                  <a:pt x="1518898" y="470238"/>
                  <a:pt x="1575135" y="591065"/>
                  <a:pt x="1527252" y="495300"/>
                </a:cubicBezTo>
                <a:cubicBezTo>
                  <a:pt x="1520902" y="434975"/>
                  <a:pt x="1520574" y="373708"/>
                  <a:pt x="1508202" y="314325"/>
                </a:cubicBezTo>
                <a:cubicBezTo>
                  <a:pt x="1504426" y="296201"/>
                  <a:pt x="1487146" y="283618"/>
                  <a:pt x="1479627" y="266700"/>
                </a:cubicBezTo>
                <a:cubicBezTo>
                  <a:pt x="1474310" y="254737"/>
                  <a:pt x="1474699" y="240857"/>
                  <a:pt x="1470102" y="228600"/>
                </a:cubicBezTo>
                <a:cubicBezTo>
                  <a:pt x="1465116" y="215305"/>
                  <a:pt x="1456645" y="203551"/>
                  <a:pt x="1451052" y="190500"/>
                </a:cubicBezTo>
                <a:cubicBezTo>
                  <a:pt x="1447097" y="181272"/>
                  <a:pt x="1448627" y="169025"/>
                  <a:pt x="1441527" y="161925"/>
                </a:cubicBezTo>
                <a:cubicBezTo>
                  <a:pt x="1434427" y="154825"/>
                  <a:pt x="1422477" y="155575"/>
                  <a:pt x="1412952" y="152400"/>
                </a:cubicBezTo>
                <a:cubicBezTo>
                  <a:pt x="1409777" y="161925"/>
                  <a:pt x="1402518" y="170976"/>
                  <a:pt x="1403427" y="180975"/>
                </a:cubicBezTo>
                <a:cubicBezTo>
                  <a:pt x="1409171" y="244157"/>
                  <a:pt x="1414986" y="245938"/>
                  <a:pt x="1441527" y="285750"/>
                </a:cubicBezTo>
                <a:cubicBezTo>
                  <a:pt x="1432002" y="298450"/>
                  <a:pt x="1426414" y="315436"/>
                  <a:pt x="1412952" y="323850"/>
                </a:cubicBezTo>
                <a:cubicBezTo>
                  <a:pt x="1399223" y="332430"/>
                  <a:pt x="1380542" y="327842"/>
                  <a:pt x="1365327" y="333375"/>
                </a:cubicBezTo>
                <a:cubicBezTo>
                  <a:pt x="1345311" y="340654"/>
                  <a:pt x="1327227" y="352425"/>
                  <a:pt x="1308177" y="361950"/>
                </a:cubicBezTo>
                <a:cubicBezTo>
                  <a:pt x="1263727" y="355600"/>
                  <a:pt x="1218535" y="353184"/>
                  <a:pt x="1174827" y="342900"/>
                </a:cubicBezTo>
                <a:cubicBezTo>
                  <a:pt x="1163684" y="340278"/>
                  <a:pt x="1156774" y="328359"/>
                  <a:pt x="1146252" y="323850"/>
                </a:cubicBezTo>
                <a:cubicBezTo>
                  <a:pt x="1134220" y="318693"/>
                  <a:pt x="1120852" y="317500"/>
                  <a:pt x="1108152" y="314325"/>
                </a:cubicBezTo>
                <a:cubicBezTo>
                  <a:pt x="1098627" y="301625"/>
                  <a:pt x="1090802" y="287450"/>
                  <a:pt x="1079577" y="276225"/>
                </a:cubicBezTo>
                <a:cubicBezTo>
                  <a:pt x="1056951" y="253599"/>
                  <a:pt x="1029757" y="236662"/>
                  <a:pt x="1003377" y="219075"/>
                </a:cubicBezTo>
                <a:cubicBezTo>
                  <a:pt x="1016077" y="212725"/>
                  <a:pt x="1030569" y="209115"/>
                  <a:pt x="1041477" y="200025"/>
                </a:cubicBezTo>
                <a:cubicBezTo>
                  <a:pt x="1050271" y="192696"/>
                  <a:pt x="1050819" y="177517"/>
                  <a:pt x="1060527" y="171450"/>
                </a:cubicBezTo>
                <a:cubicBezTo>
                  <a:pt x="1077555" y="160807"/>
                  <a:pt x="1117677" y="152400"/>
                  <a:pt x="1117677" y="152400"/>
                </a:cubicBezTo>
                <a:cubicBezTo>
                  <a:pt x="1120852" y="142875"/>
                  <a:pt x="1131157" y="133053"/>
                  <a:pt x="1127202" y="123825"/>
                </a:cubicBezTo>
                <a:cubicBezTo>
                  <a:pt x="1107457" y="77753"/>
                  <a:pt x="1091911" y="91892"/>
                  <a:pt x="1060527" y="76200"/>
                </a:cubicBezTo>
                <a:cubicBezTo>
                  <a:pt x="1050288" y="71080"/>
                  <a:pt x="1042191" y="62270"/>
                  <a:pt x="1031952" y="57150"/>
                </a:cubicBezTo>
                <a:cubicBezTo>
                  <a:pt x="1005353" y="43850"/>
                  <a:pt x="961273" y="41610"/>
                  <a:pt x="936702" y="38100"/>
                </a:cubicBezTo>
                <a:cubicBezTo>
                  <a:pt x="924932" y="2790"/>
                  <a:pt x="912889" y="6350"/>
                  <a:pt x="908127" y="0"/>
                </a:cubicBezTo>
                <a:close/>
              </a:path>
            </a:pathLst>
          </a:cu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p:cNvSpPr/>
          <p:nvPr/>
        </p:nvSpPr>
        <p:spPr>
          <a:xfrm>
            <a:off x="7119257" y="3918857"/>
            <a:ext cx="212272" cy="21227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p:cNvSpPr/>
          <p:nvPr/>
        </p:nvSpPr>
        <p:spPr>
          <a:xfrm>
            <a:off x="7037615" y="4767944"/>
            <a:ext cx="146956" cy="14695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p:cNvSpPr txBox="1"/>
          <p:nvPr/>
        </p:nvSpPr>
        <p:spPr>
          <a:xfrm>
            <a:off x="7743812" y="2496337"/>
            <a:ext cx="1343249" cy="3070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07795" fontAlgn="auto" latinLnBrk="1">
              <a:lnSpc>
                <a:spcPct val="93000"/>
              </a:lnSpc>
              <a:spcBef>
                <a:spcPts val="0"/>
              </a:spcBef>
              <a:spcAft>
                <a:spcPts val="0"/>
              </a:spcAft>
            </a:pPr>
            <a:r>
              <a:rPr lang="en-US" sz="1500" dirty="0">
                <a:solidFill>
                  <a:srgbClr val="000000"/>
                </a:solidFill>
                <a:latin typeface="Lucida Sans"/>
                <a:sym typeface="Times New Roman"/>
              </a:rPr>
              <a:t>Cyber attack</a:t>
            </a:r>
            <a:endParaRPr lang="es-VE" sz="1500" dirty="0">
              <a:solidFill>
                <a:srgbClr val="000000"/>
              </a:solidFill>
              <a:latin typeface="Lucida Sans"/>
              <a:sym typeface="Times New Roman"/>
            </a:endParaRPr>
          </a:p>
        </p:txBody>
      </p:sp>
    </p:spTree>
    <p:extLst>
      <p:ext uri="{BB962C8B-B14F-4D97-AF65-F5344CB8AC3E}">
        <p14:creationId xmlns:p14="http://schemas.microsoft.com/office/powerpoint/2010/main" val="303049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Scenario 4: News Item</a:t>
            </a:r>
            <a:endParaRPr lang="en-US" dirty="0"/>
          </a:p>
        </p:txBody>
      </p:sp>
      <p:sp>
        <p:nvSpPr>
          <p:cNvPr id="3" name="Text Placeholder 2"/>
          <p:cNvSpPr>
            <a:spLocks noGrp="1"/>
          </p:cNvSpPr>
          <p:nvPr>
            <p:ph type="body" idx="1"/>
          </p:nvPr>
        </p:nvSpPr>
        <p:spPr>
          <a:xfrm>
            <a:off x="2292342" y="1346802"/>
            <a:ext cx="5281150" cy="1504088"/>
          </a:xfrm>
          <a:ln w="12700">
            <a:miter lim="400000"/>
          </a:ln>
        </p:spPr>
        <p:txBody>
          <a:bodyPr lIns="41499" tIns="41500" rIns="41499" bIns="41500" anchor="ctr">
            <a:normAutofit fontScale="85000" lnSpcReduction="20000"/>
          </a:bodyPr>
          <a:lstStyle/>
          <a:p>
            <a:pPr marL="0" indent="0" algn="ctr" defTabSz="449262">
              <a:lnSpc>
                <a:spcPct val="102000"/>
              </a:lnSpc>
              <a:spcBef>
                <a:spcPct val="0"/>
              </a:spcBef>
              <a:buNone/>
            </a:pPr>
            <a:r>
              <a:rPr lang="en-US" sz="4400" b="1" i="1" dirty="0">
                <a:latin typeface="Bodoni MT Black" panose="02070A03080606020203" pitchFamily="18" charset="0"/>
                <a:ea typeface="Calibri"/>
                <a:cs typeface="Calibri"/>
                <a:sym typeface="Calibri"/>
              </a:rPr>
              <a:t>Situation </a:t>
            </a:r>
            <a:r>
              <a:rPr lang="en-US" sz="4400" b="1" i="1" dirty="0" smtClean="0">
                <a:latin typeface="Bodoni MT Black" panose="02070A03080606020203" pitchFamily="18" charset="0"/>
                <a:ea typeface="Calibri"/>
                <a:cs typeface="Calibri"/>
                <a:sym typeface="Calibri"/>
              </a:rPr>
              <a:t>Critical!</a:t>
            </a:r>
            <a:endParaRPr lang="en-US" sz="4400" b="1" i="1" dirty="0">
              <a:latin typeface="Bodoni MT Black" panose="02070A03080606020203" pitchFamily="18" charset="0"/>
              <a:ea typeface="Calibri"/>
              <a:cs typeface="Calibri"/>
              <a:sym typeface="Calibri"/>
            </a:endParaRPr>
          </a:p>
          <a:p>
            <a:pPr marL="0" indent="0" algn="ctr" defTabSz="449262">
              <a:lnSpc>
                <a:spcPct val="102000"/>
              </a:lnSpc>
              <a:spcBef>
                <a:spcPct val="0"/>
              </a:spcBef>
              <a:buNone/>
            </a:pPr>
            <a:r>
              <a:rPr lang="en-US" sz="4400" b="1" i="1" dirty="0" smtClean="0">
                <a:latin typeface="Bodoni MT Black" panose="02070A03080606020203" pitchFamily="18" charset="0"/>
                <a:ea typeface="Calibri"/>
                <a:cs typeface="Calibri"/>
                <a:sym typeface="Calibri"/>
              </a:rPr>
              <a:t>Plane Crash </a:t>
            </a:r>
            <a:r>
              <a:rPr lang="en-US" sz="4400" b="1" i="1" dirty="0">
                <a:latin typeface="Bodoni MT Black" panose="02070A03080606020203" pitchFamily="18" charset="0"/>
                <a:ea typeface="Calibri"/>
                <a:cs typeface="Calibri"/>
                <a:sym typeface="Calibri"/>
              </a:rPr>
              <a:t>in </a:t>
            </a:r>
          </a:p>
          <a:p>
            <a:pPr marL="0" indent="0" algn="ctr" defTabSz="449262">
              <a:lnSpc>
                <a:spcPct val="102000"/>
              </a:lnSpc>
              <a:spcBef>
                <a:spcPct val="0"/>
              </a:spcBef>
              <a:buNone/>
            </a:pPr>
            <a:r>
              <a:rPr lang="en-US" sz="4400" b="1" i="1" dirty="0" smtClean="0">
                <a:latin typeface="Bodoni MT Black" panose="02070A03080606020203" pitchFamily="18" charset="0"/>
                <a:ea typeface="Calibri"/>
                <a:cs typeface="Calibri"/>
                <a:sym typeface="Calibri"/>
              </a:rPr>
              <a:t>Airport-Land!</a:t>
            </a:r>
            <a:endParaRPr lang="en-US" sz="4400" b="1" i="1" dirty="0">
              <a:latin typeface="Bodoni MT Black" panose="02070A03080606020203" pitchFamily="18" charset="0"/>
              <a:ea typeface="Calibri"/>
              <a:cs typeface="Calibri"/>
              <a:sym typeface="Calibri"/>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55399" r="37617"/>
          <a:stretch/>
        </p:blipFill>
        <p:spPr>
          <a:xfrm>
            <a:off x="3520267" y="3266522"/>
            <a:ext cx="2854776" cy="3058732"/>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695" y="1137331"/>
            <a:ext cx="1584325"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5542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75255" y="1103238"/>
            <a:ext cx="8127832" cy="4513228"/>
          </a:xfrm>
          <a:prstGeom prst="rect">
            <a:avLst/>
          </a:prstGeom>
        </p:spPr>
        <p:txBody>
          <a:bodyPr wrap="square" lIns="83000" tIns="41500" rIns="83000" bIns="41500">
            <a:spAutoFit/>
          </a:bodyPr>
          <a:lstStyle/>
          <a:p>
            <a:pPr marL="415000" indent="-415000">
              <a:spcBef>
                <a:spcPts val="1089"/>
              </a:spcBef>
              <a:buFont typeface="+mj-lt"/>
              <a:buAutoNum type="arabicPeriod" startAt="19"/>
            </a:pPr>
            <a:r>
              <a:rPr lang="en-GB" sz="2200" dirty="0">
                <a:latin typeface="Lucida Sans"/>
              </a:rPr>
              <a:t>What are the kinds of direct and indirect losses?</a:t>
            </a:r>
            <a:endParaRPr lang="et-EE" sz="2200" dirty="0">
              <a:latin typeface="Calibri" panose="020F0502020204030204" pitchFamily="34" charset="0"/>
            </a:endParaRPr>
          </a:p>
          <a:p>
            <a:pPr marL="415000" indent="-415000">
              <a:spcBef>
                <a:spcPts val="1089"/>
              </a:spcBef>
              <a:buFont typeface="+mj-lt"/>
              <a:buAutoNum type="arabicPeriod" startAt="19"/>
            </a:pPr>
            <a:r>
              <a:rPr lang="en-GB" sz="2200" dirty="0" smtClean="0">
                <a:latin typeface="Lucida Sans"/>
              </a:rPr>
              <a:t>Who </a:t>
            </a:r>
            <a:r>
              <a:rPr lang="en-GB" sz="2200" dirty="0">
                <a:latin typeface="Lucida Sans"/>
              </a:rPr>
              <a:t>is responsible and who shall pay the expenses incurred?</a:t>
            </a:r>
            <a:endParaRPr lang="et-EE" sz="2200" dirty="0">
              <a:latin typeface="Calibri" panose="020F0502020204030204" pitchFamily="34" charset="0"/>
            </a:endParaRPr>
          </a:p>
          <a:p>
            <a:pPr marL="415000" indent="-415000">
              <a:spcBef>
                <a:spcPts val="1089"/>
              </a:spcBef>
              <a:buFont typeface="+mj-lt"/>
              <a:buAutoNum type="arabicPeriod" startAt="19"/>
            </a:pPr>
            <a:r>
              <a:rPr lang="en-GB" sz="2200" dirty="0">
                <a:latin typeface="Lucida Sans"/>
              </a:rPr>
              <a:t>What should be the role of the private airport and the state in this situation?</a:t>
            </a:r>
            <a:endParaRPr lang="et-EE" sz="2200" dirty="0">
              <a:latin typeface="Calibri" panose="020F0502020204030204" pitchFamily="34" charset="0"/>
            </a:endParaRPr>
          </a:p>
          <a:p>
            <a:pPr marL="415000" indent="-415000">
              <a:spcBef>
                <a:spcPts val="1089"/>
              </a:spcBef>
              <a:buFont typeface="+mj-lt"/>
              <a:buAutoNum type="arabicPeriod" startAt="19"/>
            </a:pPr>
            <a:r>
              <a:rPr lang="en-US" sz="2200" dirty="0">
                <a:latin typeface="Lucida Sans"/>
              </a:rPr>
              <a:t>What steps should be taken to prevent the situation from escalating?</a:t>
            </a:r>
          </a:p>
          <a:p>
            <a:pPr marL="415000" indent="-415000">
              <a:spcBef>
                <a:spcPts val="1089"/>
              </a:spcBef>
              <a:buFont typeface="+mj-lt"/>
              <a:buAutoNum type="arabicPeriod" startAt="19"/>
            </a:pPr>
            <a:r>
              <a:rPr lang="en-GB" sz="2200" dirty="0" smtClean="0">
                <a:latin typeface="Lucida Sans"/>
              </a:rPr>
              <a:t>What </a:t>
            </a:r>
            <a:r>
              <a:rPr lang="en-GB" sz="2200" dirty="0">
                <a:latin typeface="Lucida Sans"/>
              </a:rPr>
              <a:t>kind of response from the international community would be a good practice? </a:t>
            </a:r>
            <a:endParaRPr lang="et-EE" sz="2200" dirty="0">
              <a:latin typeface="Calibri" panose="020F0502020204030204" pitchFamily="34" charset="0"/>
            </a:endParaRPr>
          </a:p>
          <a:p>
            <a:pPr marL="415000" indent="-415000">
              <a:spcBef>
                <a:spcPts val="1089"/>
              </a:spcBef>
              <a:buFont typeface="+mj-lt"/>
              <a:buAutoNum type="arabicPeriod" startAt="19"/>
            </a:pPr>
            <a:r>
              <a:rPr lang="en-US" sz="2200" dirty="0">
                <a:latin typeface="Lucida Sans"/>
              </a:rPr>
              <a:t>What measures can be taken to prevent </a:t>
            </a:r>
            <a:r>
              <a:rPr lang="en-US" sz="2200" dirty="0" smtClean="0">
                <a:latin typeface="Lucida Sans"/>
              </a:rPr>
              <a:t/>
            </a:r>
            <a:br>
              <a:rPr lang="en-US" sz="2200" dirty="0" smtClean="0">
                <a:latin typeface="Lucida Sans"/>
              </a:rPr>
            </a:br>
            <a:r>
              <a:rPr lang="en-US" sz="2200" dirty="0" smtClean="0">
                <a:latin typeface="Lucida Sans"/>
              </a:rPr>
              <a:t>future </a:t>
            </a:r>
            <a:r>
              <a:rPr lang="en-US" sz="2200" dirty="0">
                <a:latin typeface="Lucida Sans"/>
              </a:rPr>
              <a:t>incidents</a:t>
            </a:r>
            <a:r>
              <a:rPr lang="en-US" sz="2200" dirty="0" smtClean="0">
                <a:latin typeface="Lucida Sans"/>
              </a:rPr>
              <a:t>?</a:t>
            </a:r>
            <a:endParaRPr lang="en-US" sz="2200" dirty="0">
              <a:latin typeface="Lucida Sans"/>
            </a:endParaRP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bodyPr>
          <a:lstStyle/>
          <a:p>
            <a:r>
              <a:rPr lang="en-US" dirty="0" smtClean="0">
                <a:latin typeface="Lucida Sans"/>
              </a:rPr>
              <a:t>Scenario 4: Questions</a:t>
            </a:r>
            <a:endParaRPr lang="en-US" dirty="0">
              <a:latin typeface="Lucida Sans"/>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t="55399" r="37617"/>
          <a:stretch/>
        </p:blipFill>
        <p:spPr>
          <a:xfrm>
            <a:off x="7109137" y="4717846"/>
            <a:ext cx="1803043" cy="1931859"/>
          </a:xfrm>
          <a:prstGeom prst="rect">
            <a:avLst/>
          </a:prstGeom>
        </p:spPr>
      </p:pic>
    </p:spTree>
    <p:extLst>
      <p:ext uri="{BB962C8B-B14F-4D97-AF65-F5344CB8AC3E}">
        <p14:creationId xmlns:p14="http://schemas.microsoft.com/office/powerpoint/2010/main" val="1720968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95440" y="1103613"/>
            <a:ext cx="7935824" cy="4710718"/>
          </a:xfrm>
          <a:prstGeom prst="rect">
            <a:avLst/>
          </a:prstGeom>
        </p:spPr>
        <p:txBody>
          <a:bodyPr wrap="square" lIns="83000" tIns="41500" rIns="83000" bIns="41500">
            <a:spAutoFit/>
          </a:bodyPr>
          <a:lstStyle/>
          <a:p>
            <a:pPr marL="457200" indent="-457200">
              <a:spcBef>
                <a:spcPts val="1089"/>
              </a:spcBef>
              <a:buFont typeface="+mj-lt"/>
              <a:buAutoNum type="arabicPeriod" startAt="25"/>
            </a:pPr>
            <a:r>
              <a:rPr lang="en-GB" sz="2200" dirty="0">
                <a:latin typeface="Lucida Sans"/>
              </a:rPr>
              <a:t>What </a:t>
            </a:r>
            <a:r>
              <a:rPr lang="en-GB" sz="2200" dirty="0" smtClean="0">
                <a:latin typeface="Lucida Sans"/>
              </a:rPr>
              <a:t>are follow-on </a:t>
            </a:r>
            <a:r>
              <a:rPr lang="en-GB" sz="2200" dirty="0">
                <a:latin typeface="Lucida Sans"/>
              </a:rPr>
              <a:t>actions </a:t>
            </a:r>
            <a:r>
              <a:rPr lang="en-GB" sz="2200" dirty="0" smtClean="0">
                <a:latin typeface="Lucida Sans"/>
              </a:rPr>
              <a:t>to take at </a:t>
            </a:r>
            <a:r>
              <a:rPr lang="en-GB" sz="2200" dirty="0">
                <a:latin typeface="Lucida Sans"/>
              </a:rPr>
              <a:t>the international level?</a:t>
            </a:r>
            <a:endParaRPr lang="en-US" sz="2200" dirty="0">
              <a:latin typeface="Lucida Sans"/>
            </a:endParaRPr>
          </a:p>
          <a:p>
            <a:pPr marL="415000" indent="-415000">
              <a:spcBef>
                <a:spcPts val="1089"/>
              </a:spcBef>
              <a:buFont typeface="+mj-lt"/>
              <a:buAutoNum type="arabicPeriod" startAt="25"/>
            </a:pPr>
            <a:r>
              <a:rPr lang="en-GB" sz="2200" dirty="0" smtClean="0">
                <a:latin typeface="Lucida Sans"/>
              </a:rPr>
              <a:t>Damage </a:t>
            </a:r>
            <a:r>
              <a:rPr lang="en-GB" sz="2200" dirty="0">
                <a:latin typeface="Lucida Sans"/>
              </a:rPr>
              <a:t>has been inflicted </a:t>
            </a:r>
            <a:r>
              <a:rPr lang="en-GB" sz="2200" dirty="0" smtClean="0">
                <a:latin typeface="Lucida Sans"/>
              </a:rPr>
              <a:t>upon other </a:t>
            </a:r>
            <a:r>
              <a:rPr lang="en-GB" sz="2200" dirty="0">
                <a:latin typeface="Lucida Sans"/>
              </a:rPr>
              <a:t>states. </a:t>
            </a:r>
            <a:r>
              <a:rPr lang="en-GB" sz="2200" dirty="0" smtClean="0">
                <a:latin typeface="Lucida Sans"/>
              </a:rPr>
              <a:t>Who </a:t>
            </a:r>
            <a:r>
              <a:rPr lang="en-GB" sz="2200" dirty="0">
                <a:latin typeface="Lucida Sans"/>
              </a:rPr>
              <a:t>is responsible and who shall </a:t>
            </a:r>
            <a:r>
              <a:rPr lang="en-GB" sz="2200" dirty="0" smtClean="0">
                <a:latin typeface="Lucida Sans"/>
              </a:rPr>
              <a:t>pay?</a:t>
            </a:r>
            <a:endParaRPr lang="en-US" sz="2200" dirty="0">
              <a:latin typeface="Lucida Sans"/>
            </a:endParaRPr>
          </a:p>
          <a:p>
            <a:pPr marL="415000" indent="-415000">
              <a:spcBef>
                <a:spcPts val="1089"/>
              </a:spcBef>
              <a:buFont typeface="+mj-lt"/>
              <a:buAutoNum type="arabicPeriod" startAt="25"/>
            </a:pPr>
            <a:r>
              <a:rPr lang="en-GB" sz="2200" dirty="0" smtClean="0">
                <a:latin typeface="Lucida Sans"/>
              </a:rPr>
              <a:t>Who </a:t>
            </a:r>
            <a:r>
              <a:rPr lang="en-GB" sz="2200" dirty="0">
                <a:latin typeface="Lucida Sans"/>
              </a:rPr>
              <a:t>should deal with </a:t>
            </a:r>
            <a:r>
              <a:rPr lang="en-GB" sz="2200" dirty="0" smtClean="0">
                <a:latin typeface="Lucida Sans"/>
              </a:rPr>
              <a:t>“</a:t>
            </a:r>
            <a:r>
              <a:rPr lang="en-US" sz="2200" dirty="0" smtClean="0">
                <a:solidFill>
                  <a:srgbClr val="000000"/>
                </a:solidFill>
                <a:latin typeface="Lucida Sans"/>
              </a:rPr>
              <a:t>airport-hacked,” and how?</a:t>
            </a:r>
            <a:endParaRPr lang="en-US" sz="2200" dirty="0">
              <a:latin typeface="Lucida Sans"/>
            </a:endParaRPr>
          </a:p>
          <a:p>
            <a:pPr marL="415000" indent="-415000">
              <a:spcBef>
                <a:spcPts val="1089"/>
              </a:spcBef>
              <a:buFont typeface="+mj-lt"/>
              <a:buAutoNum type="arabicPeriod" startAt="25"/>
            </a:pPr>
            <a:r>
              <a:rPr lang="en-GB" sz="2200" dirty="0">
                <a:latin typeface="Lucida Sans"/>
              </a:rPr>
              <a:t>How can this situation be de-escalated and de-conflicted? What kind of international steps could help </a:t>
            </a:r>
            <a:r>
              <a:rPr lang="en-GB" sz="2200" dirty="0" smtClean="0">
                <a:latin typeface="Lucida Sans"/>
              </a:rPr>
              <a:t>prevent such </a:t>
            </a:r>
            <a:r>
              <a:rPr lang="en-GB" sz="2200" dirty="0">
                <a:latin typeface="Lucida Sans"/>
              </a:rPr>
              <a:t>problems?</a:t>
            </a:r>
            <a:endParaRPr lang="en-US" sz="2200" dirty="0">
              <a:latin typeface="Lucida Sans"/>
            </a:endParaRPr>
          </a:p>
          <a:p>
            <a:pPr marL="415000" indent="-415000">
              <a:spcBef>
                <a:spcPts val="1089"/>
              </a:spcBef>
              <a:buFont typeface="+mj-lt"/>
              <a:buAutoNum type="arabicPeriod" startAt="25"/>
            </a:pPr>
            <a:r>
              <a:rPr lang="en-US" sz="2200" dirty="0">
                <a:latin typeface="Lucida Sans"/>
              </a:rPr>
              <a:t>How should the government act? How can </a:t>
            </a:r>
            <a:r>
              <a:rPr lang="en-US" sz="2200" dirty="0" smtClean="0">
                <a:latin typeface="Lucida Sans"/>
              </a:rPr>
              <a:t/>
            </a:r>
            <a:br>
              <a:rPr lang="en-US" sz="2200" dirty="0" smtClean="0">
                <a:latin typeface="Lucida Sans"/>
              </a:rPr>
            </a:br>
            <a:r>
              <a:rPr lang="en-US" sz="2200" dirty="0" smtClean="0">
                <a:latin typeface="Lucida Sans"/>
              </a:rPr>
              <a:t>states </a:t>
            </a:r>
            <a:r>
              <a:rPr lang="en-US" sz="2200" dirty="0">
                <a:latin typeface="Lucida Sans"/>
              </a:rPr>
              <a:t>minimize their </a:t>
            </a:r>
            <a:r>
              <a:rPr lang="en-US" sz="2200" dirty="0" smtClean="0">
                <a:latin typeface="Lucida Sans"/>
              </a:rPr>
              <a:t>vulnerabilities? </a:t>
            </a:r>
            <a:br>
              <a:rPr lang="en-US" sz="2200" dirty="0" smtClean="0">
                <a:latin typeface="Lucida Sans"/>
              </a:rPr>
            </a:br>
            <a:r>
              <a:rPr lang="en-GB" sz="2200" dirty="0" smtClean="0">
                <a:latin typeface="Lucida Sans"/>
              </a:rPr>
              <a:t>Focus on preparedness and </a:t>
            </a:r>
            <a:br>
              <a:rPr lang="en-GB" sz="2200" dirty="0" smtClean="0">
                <a:latin typeface="Lucida Sans"/>
              </a:rPr>
            </a:br>
            <a:r>
              <a:rPr lang="en-GB" sz="2200" dirty="0" smtClean="0">
                <a:latin typeface="Lucida Sans"/>
              </a:rPr>
              <a:t>proactive measures</a:t>
            </a:r>
            <a:endParaRPr lang="en-US" sz="2200" dirty="0">
              <a:latin typeface="Lucida Sans"/>
            </a:endParaRP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bodyPr>
          <a:lstStyle/>
          <a:p>
            <a:r>
              <a:rPr lang="en-US" dirty="0">
                <a:latin typeface="Lucida Sans"/>
              </a:rPr>
              <a:t>Scenario 4: Questions</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t="55399" r="37617"/>
          <a:stretch/>
        </p:blipFill>
        <p:spPr>
          <a:xfrm>
            <a:off x="7109137" y="4717846"/>
            <a:ext cx="1803043" cy="1931859"/>
          </a:xfrm>
          <a:prstGeom prst="rect">
            <a:avLst/>
          </a:prstGeom>
        </p:spPr>
      </p:pic>
    </p:spTree>
    <p:extLst>
      <p:ext uri="{BB962C8B-B14F-4D97-AF65-F5344CB8AC3E}">
        <p14:creationId xmlns:p14="http://schemas.microsoft.com/office/powerpoint/2010/main" val="302640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Clr>
                <a:schemeClr val="bg1"/>
              </a:buClr>
              <a:buNone/>
              <a:defRPr/>
            </a:pPr>
            <a:r>
              <a:rPr lang="en-US" sz="1800" dirty="0" smtClean="0">
                <a:solidFill>
                  <a:schemeClr val="bg1"/>
                </a:solidFill>
                <a:effectLst>
                  <a:outerShdw blurRad="38100" dist="38100" dir="2700000" algn="tl">
                    <a:srgbClr val="000000">
                      <a:alpha val="43137"/>
                    </a:srgbClr>
                  </a:outerShdw>
                </a:effectLst>
              </a:rPr>
              <a:t>Here are some post-mortem session questions:</a:t>
            </a:r>
          </a:p>
          <a:p>
            <a:pPr>
              <a:buClr>
                <a:schemeClr val="bg1"/>
              </a:buClr>
              <a:defRPr/>
            </a:pPr>
            <a:r>
              <a:rPr lang="en-US" sz="1800" dirty="0" smtClean="0">
                <a:solidFill>
                  <a:schemeClr val="bg1"/>
                </a:solidFill>
                <a:effectLst>
                  <a:outerShdw blurRad="38100" dist="38100" dir="2700000" algn="tl">
                    <a:srgbClr val="000000">
                      <a:alpha val="43137"/>
                    </a:srgbClr>
                  </a:outerShdw>
                </a:effectLst>
              </a:rPr>
              <a:t>What </a:t>
            </a:r>
            <a:r>
              <a:rPr lang="en-US" sz="1800" dirty="0">
                <a:solidFill>
                  <a:schemeClr val="bg1"/>
                </a:solidFill>
                <a:effectLst>
                  <a:outerShdw blurRad="38100" dist="38100" dir="2700000" algn="tl">
                    <a:srgbClr val="000000">
                      <a:alpha val="43137"/>
                    </a:srgbClr>
                  </a:outerShdw>
                </a:effectLst>
              </a:rPr>
              <a:t>should have been done in advance to </a:t>
            </a:r>
            <a:r>
              <a:rPr lang="en-US" sz="1800" dirty="0" smtClean="0">
                <a:solidFill>
                  <a:schemeClr val="bg1"/>
                </a:solidFill>
                <a:effectLst>
                  <a:outerShdw blurRad="38100" dist="38100" dir="2700000" algn="tl">
                    <a:srgbClr val="000000">
                      <a:alpha val="43137"/>
                    </a:srgbClr>
                  </a:outerShdw>
                </a:effectLst>
              </a:rPr>
              <a:t>ensure </a:t>
            </a:r>
            <a:r>
              <a:rPr lang="en-US" sz="1800" dirty="0">
                <a:solidFill>
                  <a:schemeClr val="bg1"/>
                </a:solidFill>
                <a:effectLst>
                  <a:outerShdw blurRad="38100" dist="38100" dir="2700000" algn="tl">
                    <a:srgbClr val="000000">
                      <a:alpha val="43137"/>
                    </a:srgbClr>
                  </a:outerShdw>
                </a:effectLst>
              </a:rPr>
              <a:t>better coordination during an attack? </a:t>
            </a:r>
            <a:endParaRPr lang="en-US" sz="1800" dirty="0" smtClean="0">
              <a:solidFill>
                <a:schemeClr val="bg1"/>
              </a:solidFill>
              <a:effectLst>
                <a:outerShdw blurRad="38100" dist="38100" dir="2700000" algn="tl">
                  <a:srgbClr val="000000">
                    <a:alpha val="43137"/>
                  </a:srgbClr>
                </a:outerShdw>
              </a:effectLst>
            </a:endParaRPr>
          </a:p>
          <a:p>
            <a:pPr>
              <a:buClr>
                <a:schemeClr val="bg1"/>
              </a:buClr>
              <a:defRPr/>
            </a:pPr>
            <a:r>
              <a:rPr lang="en-US" sz="1800" dirty="0" smtClean="0">
                <a:solidFill>
                  <a:schemeClr val="bg1"/>
                </a:solidFill>
                <a:effectLst>
                  <a:outerShdw blurRad="38100" dist="38100" dir="2700000" algn="tl">
                    <a:srgbClr val="000000">
                      <a:alpha val="43137"/>
                    </a:srgbClr>
                  </a:outerShdw>
                </a:effectLst>
              </a:rPr>
              <a:t>Which </a:t>
            </a:r>
            <a:r>
              <a:rPr lang="en-US" sz="1800" dirty="0">
                <a:solidFill>
                  <a:schemeClr val="bg1"/>
                </a:solidFill>
                <a:effectLst>
                  <a:outerShdw blurRad="38100" dist="38100" dir="2700000" algn="tl">
                    <a:srgbClr val="000000">
                      <a:alpha val="43137"/>
                    </a:srgbClr>
                  </a:outerShdw>
                </a:effectLst>
              </a:rPr>
              <a:t>government agencies, private </a:t>
            </a:r>
            <a:r>
              <a:rPr lang="en-US" sz="1800" dirty="0" smtClean="0">
                <a:solidFill>
                  <a:schemeClr val="bg1"/>
                </a:solidFill>
                <a:effectLst>
                  <a:outerShdw blurRad="38100" dist="38100" dir="2700000" algn="tl">
                    <a:srgbClr val="000000">
                      <a:alpha val="43137"/>
                    </a:srgbClr>
                  </a:outerShdw>
                </a:effectLst>
              </a:rPr>
              <a:t>companies, </a:t>
            </a:r>
            <a:r>
              <a:rPr lang="en-US" sz="1800" dirty="0">
                <a:solidFill>
                  <a:schemeClr val="bg1"/>
                </a:solidFill>
                <a:effectLst>
                  <a:outerShdw blurRad="38100" dist="38100" dir="2700000" algn="tl">
                    <a:srgbClr val="000000">
                      <a:alpha val="43137"/>
                    </a:srgbClr>
                  </a:outerShdw>
                </a:effectLst>
              </a:rPr>
              <a:t>and local and regional </a:t>
            </a:r>
            <a:r>
              <a:rPr lang="en-US" sz="1800" dirty="0" smtClean="0">
                <a:solidFill>
                  <a:schemeClr val="bg1"/>
                </a:solidFill>
                <a:effectLst>
                  <a:outerShdw blurRad="38100" dist="38100" dir="2700000" algn="tl">
                    <a:srgbClr val="000000">
                      <a:alpha val="43137"/>
                    </a:srgbClr>
                  </a:outerShdw>
                </a:effectLst>
              </a:rPr>
              <a:t>security organizations </a:t>
            </a:r>
            <a:r>
              <a:rPr lang="en-US" sz="1800" dirty="0">
                <a:solidFill>
                  <a:schemeClr val="bg1"/>
                </a:solidFill>
                <a:effectLst>
                  <a:outerShdw blurRad="38100" dist="38100" dir="2700000" algn="tl">
                    <a:srgbClr val="000000">
                      <a:alpha val="43137"/>
                    </a:srgbClr>
                  </a:outerShdw>
                </a:effectLst>
              </a:rPr>
              <a:t>should be included in your circle of contacts</a:t>
            </a:r>
            <a:r>
              <a:rPr lang="en-US" sz="1800" dirty="0" smtClean="0">
                <a:solidFill>
                  <a:schemeClr val="bg1"/>
                </a:solidFill>
                <a:effectLst>
                  <a:outerShdw blurRad="38100" dist="38100" dir="2700000" algn="tl">
                    <a:srgbClr val="000000">
                      <a:alpha val="43137"/>
                    </a:srgbClr>
                  </a:outerShdw>
                </a:effectLst>
              </a:rPr>
              <a:t>?</a:t>
            </a:r>
            <a:endParaRPr lang="en-US" sz="1800"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6" name="Rectangle 5"/>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5, Incident Coordination,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210872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65495766"/>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Tree>
    <p:extLst>
      <p:ext uri="{BB962C8B-B14F-4D97-AF65-F5344CB8AC3E}">
        <p14:creationId xmlns:p14="http://schemas.microsoft.com/office/powerpoint/2010/main" val="3297291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a:t>
            </a:r>
            <a:r>
              <a:rPr lang="en-GB" sz="1600"/>
              <a:t>Commons </a:t>
            </a:r>
            <a:r>
              <a:rPr lang="en-GB" sz="160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179696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Lab Introduction</a:t>
            </a:r>
          </a:p>
        </p:txBody>
      </p:sp>
      <p:sp>
        <p:nvSpPr>
          <p:cNvPr id="23555" name="Content Placeholder 4"/>
          <p:cNvSpPr>
            <a:spLocks noGrp="1"/>
          </p:cNvSpPr>
          <p:nvPr>
            <p:ph type="body" sz="quarter" idx="10"/>
          </p:nvPr>
        </p:nvSpPr>
        <p:spPr>
          <a:xfrm>
            <a:off x="167952" y="1331843"/>
            <a:ext cx="5790888" cy="5526157"/>
          </a:xfrm>
        </p:spPr>
        <p:txBody>
          <a:bodyPr/>
          <a:lstStyle/>
          <a:p>
            <a:pPr lvl="1">
              <a:buSzTx/>
            </a:pPr>
            <a:r>
              <a:rPr lang="en-US" altLang="en-US" sz="2400" dirty="0" smtClean="0"/>
              <a:t>Open your Lab Student Guide</a:t>
            </a:r>
          </a:p>
          <a:p>
            <a:pPr lvl="1">
              <a:buSzTx/>
            </a:pPr>
            <a:r>
              <a:rPr lang="en-US" altLang="en-US" sz="2400" dirty="0" smtClean="0"/>
              <a:t>Your </a:t>
            </a:r>
            <a:r>
              <a:rPr lang="en-US" altLang="en-US" sz="2400" dirty="0"/>
              <a:t>instructor will guide you through </a:t>
            </a:r>
            <a:r>
              <a:rPr lang="en-US" altLang="en-US" sz="2400" dirty="0" smtClean="0"/>
              <a:t>each step</a:t>
            </a:r>
            <a:endParaRPr lang="en-US" altLang="en-US" sz="2400"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2723" y="2891023"/>
            <a:ext cx="4574077" cy="3043996"/>
          </a:xfrm>
          <a:prstGeom prst="rect">
            <a:avLst/>
          </a:prstGeom>
        </p:spPr>
      </p:pic>
    </p:spTree>
    <p:extLst>
      <p:ext uri="{BB962C8B-B14F-4D97-AF65-F5344CB8AC3E}">
        <p14:creationId xmlns:p14="http://schemas.microsoft.com/office/powerpoint/2010/main" val="3237360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Block Arc 18"/>
          <p:cNvSpPr/>
          <p:nvPr/>
        </p:nvSpPr>
        <p:spPr>
          <a:xfrm>
            <a:off x="-2051686" y="0"/>
            <a:ext cx="4686397" cy="4838968"/>
          </a:xfrm>
          <a:prstGeom prst="blockArc">
            <a:avLst>
              <a:gd name="adj1" fmla="val 21574024"/>
              <a:gd name="adj2" fmla="val 5398946"/>
              <a:gd name="adj3" fmla="val 33425"/>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314" name="Title 6"/>
          <p:cNvSpPr>
            <a:spLocks noGrp="1"/>
          </p:cNvSpPr>
          <p:nvPr>
            <p:ph type="title"/>
          </p:nvPr>
        </p:nvSpPr>
        <p:spPr>
          <a:xfrm>
            <a:off x="457200" y="418050"/>
            <a:ext cx="8229600" cy="411162"/>
          </a:xfrm>
        </p:spPr>
        <p:txBody>
          <a:bodyPr>
            <a:normAutofit fontScale="90000"/>
          </a:bodyPr>
          <a:lstStyle/>
          <a:p>
            <a:r>
              <a:rPr lang="en-US" altLang="en-US" dirty="0"/>
              <a:t>Lab Steps: </a:t>
            </a:r>
            <a:r>
              <a:rPr lang="en-US" altLang="en-US" dirty="0" smtClean="0"/>
              <a:t/>
            </a:r>
            <a:br>
              <a:rPr lang="en-US" altLang="en-US" dirty="0" smtClean="0"/>
            </a:br>
            <a:r>
              <a:rPr lang="en-US" altLang="en-US" dirty="0" smtClean="0"/>
              <a:t>Incident Response Process</a:t>
            </a:r>
          </a:p>
        </p:txBody>
      </p:sp>
      <p:grpSp>
        <p:nvGrpSpPr>
          <p:cNvPr id="8" name="Group 7"/>
          <p:cNvGrpSpPr/>
          <p:nvPr/>
        </p:nvGrpSpPr>
        <p:grpSpPr>
          <a:xfrm>
            <a:off x="2082483" y="3719593"/>
            <a:ext cx="6625914" cy="1837778"/>
            <a:chOff x="2082483" y="3719593"/>
            <a:chExt cx="6625914" cy="1837778"/>
          </a:xfrm>
        </p:grpSpPr>
        <p:sp>
          <p:nvSpPr>
            <p:cNvPr id="14" name="Right Arrow 13"/>
            <p:cNvSpPr/>
            <p:nvPr/>
          </p:nvSpPr>
          <p:spPr>
            <a:xfrm>
              <a:off x="2082483" y="3719593"/>
              <a:ext cx="1656479" cy="1837778"/>
            </a:xfrm>
            <a:prstGeom prst="rightArrow">
              <a:avLst/>
            </a:prstGeom>
            <a:solidFill>
              <a:schemeClr val="accent1">
                <a:lumMod val="75000"/>
                <a:lumOff val="2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smtClean="0">
                  <a:latin typeface="Lucida Sans"/>
                </a:rPr>
                <a:t>Detect</a:t>
              </a:r>
              <a:endParaRPr lang="en-US" dirty="0">
                <a:latin typeface="Lucida Sans"/>
              </a:endParaRPr>
            </a:p>
          </p:txBody>
        </p:sp>
        <p:sp>
          <p:nvSpPr>
            <p:cNvPr id="15" name="Right Arrow 14"/>
            <p:cNvSpPr/>
            <p:nvPr/>
          </p:nvSpPr>
          <p:spPr>
            <a:xfrm>
              <a:off x="3738962" y="3719593"/>
              <a:ext cx="1656479" cy="1837778"/>
            </a:xfrm>
            <a:prstGeom prst="rightArrow">
              <a:avLst/>
            </a:prstGeom>
            <a:solidFill>
              <a:schemeClr val="accent4">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Triage</a:t>
              </a:r>
            </a:p>
          </p:txBody>
        </p:sp>
        <p:sp>
          <p:nvSpPr>
            <p:cNvPr id="16" name="Right Arrow 15"/>
            <p:cNvSpPr/>
            <p:nvPr/>
          </p:nvSpPr>
          <p:spPr>
            <a:xfrm>
              <a:off x="5395440" y="3719593"/>
              <a:ext cx="1656479" cy="1837778"/>
            </a:xfrm>
            <a:prstGeom prst="rightArrow">
              <a:avLst/>
            </a:prstGeom>
            <a:solidFill>
              <a:schemeClr val="accent5">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Analyze</a:t>
              </a:r>
            </a:p>
          </p:txBody>
        </p:sp>
        <p:sp>
          <p:nvSpPr>
            <p:cNvPr id="17" name="Right Arrow 16"/>
            <p:cNvSpPr/>
            <p:nvPr/>
          </p:nvSpPr>
          <p:spPr>
            <a:xfrm>
              <a:off x="7051918" y="3719593"/>
              <a:ext cx="1656479" cy="1837778"/>
            </a:xfrm>
            <a:prstGeom prst="rightArrow">
              <a:avLst/>
            </a:prstGeom>
            <a:solidFill>
              <a:schemeClr val="accent5">
                <a:lumMod val="50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anchor="ctr"/>
            <a:lstStyle/>
            <a:p>
              <a:pPr algn="ctr"/>
              <a:r>
                <a:rPr lang="en-US" dirty="0">
                  <a:latin typeface="Lucida Sans"/>
                </a:rPr>
                <a:t>Respond</a:t>
              </a:r>
            </a:p>
          </p:txBody>
        </p:sp>
      </p:grpSp>
      <p:sp>
        <p:nvSpPr>
          <p:cNvPr id="18" name="TextBox 17"/>
          <p:cNvSpPr txBox="1"/>
          <p:nvPr/>
        </p:nvSpPr>
        <p:spPr bwMode="auto">
          <a:xfrm>
            <a:off x="479268" y="3157960"/>
            <a:ext cx="1620970" cy="1123265"/>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Tree>
    <p:extLst>
      <p:ext uri="{BB962C8B-B14F-4D97-AF65-F5344CB8AC3E}">
        <p14:creationId xmlns:p14="http://schemas.microsoft.com/office/powerpoint/2010/main" val="3334988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415233"/>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a:latin typeface="Lucida Sans"/>
              </a:rPr>
              <a:t>Sample Attack with Three Countries Involved</a:t>
            </a:r>
          </a:p>
        </p:txBody>
      </p:sp>
      <p:grpSp>
        <p:nvGrpSpPr>
          <p:cNvPr id="13" name="Group 12"/>
          <p:cNvGrpSpPr/>
          <p:nvPr/>
        </p:nvGrpSpPr>
        <p:grpSpPr>
          <a:xfrm>
            <a:off x="6102820" y="1502228"/>
            <a:ext cx="2196077" cy="1561782"/>
            <a:chOff x="6102820" y="1502228"/>
            <a:chExt cx="2196077" cy="1561782"/>
          </a:xfrm>
        </p:grpSpPr>
        <p:sp>
          <p:nvSpPr>
            <p:cNvPr id="9" name="TextBox 8"/>
            <p:cNvSpPr txBox="1"/>
            <p:nvPr/>
          </p:nvSpPr>
          <p:spPr>
            <a:xfrm>
              <a:off x="6102820" y="2628187"/>
              <a:ext cx="2196077" cy="4358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2400" b="1" dirty="0">
                  <a:solidFill>
                    <a:srgbClr val="000000"/>
                  </a:solidFill>
                  <a:latin typeface="Lucida Sans"/>
                </a:rPr>
                <a:t>Enemy-Land</a:t>
              </a:r>
              <a:endParaRPr lang="es-VE" sz="2400" b="1" dirty="0">
                <a:solidFill>
                  <a:srgbClr val="000000"/>
                </a:solidFill>
                <a:latin typeface="Lucida Sans"/>
                <a:sym typeface="Times New Roman"/>
              </a:endParaRPr>
            </a:p>
          </p:txBody>
        </p:sp>
        <p:sp>
          <p:nvSpPr>
            <p:cNvPr id="24" name="Freeform 23"/>
            <p:cNvSpPr/>
            <p:nvPr/>
          </p:nvSpPr>
          <p:spPr>
            <a:xfrm flipH="1">
              <a:off x="6489244" y="1502228"/>
              <a:ext cx="1234169" cy="1193681"/>
            </a:xfrm>
            <a:custGeom>
              <a:avLst/>
              <a:gdLst>
                <a:gd name="connsiteX0" fmla="*/ 0 w 963084"/>
                <a:gd name="connsiteY0" fmla="*/ 526812 h 1803495"/>
                <a:gd name="connsiteX1" fmla="*/ 0 w 963084"/>
                <a:gd name="connsiteY1" fmla="*/ 526812 h 1803495"/>
                <a:gd name="connsiteX2" fmla="*/ 95250 w 963084"/>
                <a:gd name="connsiteY2" fmla="*/ 603012 h 1803495"/>
                <a:gd name="connsiteX3" fmla="*/ 123825 w 963084"/>
                <a:gd name="connsiteY3" fmla="*/ 612537 h 1803495"/>
                <a:gd name="connsiteX4" fmla="*/ 142875 w 963084"/>
                <a:gd name="connsiteY4" fmla="*/ 641112 h 1803495"/>
                <a:gd name="connsiteX5" fmla="*/ 171450 w 963084"/>
                <a:gd name="connsiteY5" fmla="*/ 660162 h 1803495"/>
                <a:gd name="connsiteX6" fmla="*/ 152400 w 963084"/>
                <a:gd name="connsiteY6" fmla="*/ 688737 h 1803495"/>
                <a:gd name="connsiteX7" fmla="*/ 95250 w 963084"/>
                <a:gd name="connsiteY7" fmla="*/ 698262 h 1803495"/>
                <a:gd name="connsiteX8" fmla="*/ 66675 w 963084"/>
                <a:gd name="connsiteY8" fmla="*/ 707787 h 1803495"/>
                <a:gd name="connsiteX9" fmla="*/ 38100 w 963084"/>
                <a:gd name="connsiteY9" fmla="*/ 726837 h 1803495"/>
                <a:gd name="connsiteX10" fmla="*/ 0 w 963084"/>
                <a:gd name="connsiteY10" fmla="*/ 745887 h 1803495"/>
                <a:gd name="connsiteX11" fmla="*/ 9525 w 963084"/>
                <a:gd name="connsiteY11" fmla="*/ 850662 h 1803495"/>
                <a:gd name="connsiteX12" fmla="*/ 47625 w 963084"/>
                <a:gd name="connsiteY12" fmla="*/ 926862 h 1803495"/>
                <a:gd name="connsiteX13" fmla="*/ 85725 w 963084"/>
                <a:gd name="connsiteY13" fmla="*/ 1012587 h 1803495"/>
                <a:gd name="connsiteX14" fmla="*/ 104775 w 963084"/>
                <a:gd name="connsiteY14" fmla="*/ 1041162 h 1803495"/>
                <a:gd name="connsiteX15" fmla="*/ 171450 w 963084"/>
                <a:gd name="connsiteY15" fmla="*/ 1098312 h 1803495"/>
                <a:gd name="connsiteX16" fmla="*/ 209550 w 963084"/>
                <a:gd name="connsiteY16" fmla="*/ 1117362 h 1803495"/>
                <a:gd name="connsiteX17" fmla="*/ 247650 w 963084"/>
                <a:gd name="connsiteY17" fmla="*/ 1174512 h 1803495"/>
                <a:gd name="connsiteX18" fmla="*/ 200025 w 963084"/>
                <a:gd name="connsiteY18" fmla="*/ 1250712 h 1803495"/>
                <a:gd name="connsiteX19" fmla="*/ 190500 w 963084"/>
                <a:gd name="connsiteY19" fmla="*/ 1279287 h 1803495"/>
                <a:gd name="connsiteX20" fmla="*/ 133350 w 963084"/>
                <a:gd name="connsiteY20" fmla="*/ 1317387 h 1803495"/>
                <a:gd name="connsiteX21" fmla="*/ 76200 w 963084"/>
                <a:gd name="connsiteY21" fmla="*/ 1365012 h 1803495"/>
                <a:gd name="connsiteX22" fmla="*/ 66675 w 963084"/>
                <a:gd name="connsiteY22" fmla="*/ 1393587 h 1803495"/>
                <a:gd name="connsiteX23" fmla="*/ 85725 w 963084"/>
                <a:gd name="connsiteY23" fmla="*/ 1488837 h 1803495"/>
                <a:gd name="connsiteX24" fmla="*/ 104775 w 963084"/>
                <a:gd name="connsiteY24" fmla="*/ 1565037 h 1803495"/>
                <a:gd name="connsiteX25" fmla="*/ 133350 w 963084"/>
                <a:gd name="connsiteY25" fmla="*/ 1593612 h 1803495"/>
                <a:gd name="connsiteX26" fmla="*/ 104775 w 963084"/>
                <a:gd name="connsiteY26" fmla="*/ 1603137 h 1803495"/>
                <a:gd name="connsiteX27" fmla="*/ 85725 w 963084"/>
                <a:gd name="connsiteY27" fmla="*/ 1631712 h 1803495"/>
                <a:gd name="connsiteX28" fmla="*/ 200025 w 963084"/>
                <a:gd name="connsiteY28" fmla="*/ 1726962 h 1803495"/>
                <a:gd name="connsiteX29" fmla="*/ 257175 w 963084"/>
                <a:gd name="connsiteY29" fmla="*/ 1765062 h 1803495"/>
                <a:gd name="connsiteX30" fmla="*/ 276225 w 963084"/>
                <a:gd name="connsiteY30" fmla="*/ 1793637 h 1803495"/>
                <a:gd name="connsiteX31" fmla="*/ 485775 w 963084"/>
                <a:gd name="connsiteY31" fmla="*/ 1774587 h 1803495"/>
                <a:gd name="connsiteX32" fmla="*/ 523875 w 963084"/>
                <a:gd name="connsiteY32" fmla="*/ 1736487 h 1803495"/>
                <a:gd name="connsiteX33" fmla="*/ 581025 w 963084"/>
                <a:gd name="connsiteY33" fmla="*/ 1688862 h 1803495"/>
                <a:gd name="connsiteX34" fmla="*/ 638175 w 963084"/>
                <a:gd name="connsiteY34" fmla="*/ 1555512 h 1803495"/>
                <a:gd name="connsiteX35" fmla="*/ 657225 w 963084"/>
                <a:gd name="connsiteY35" fmla="*/ 1488837 h 1803495"/>
                <a:gd name="connsiteX36" fmla="*/ 657225 w 963084"/>
                <a:gd name="connsiteY36" fmla="*/ 1212612 h 1803495"/>
                <a:gd name="connsiteX37" fmla="*/ 685800 w 963084"/>
                <a:gd name="connsiteY37" fmla="*/ 1203087 h 1803495"/>
                <a:gd name="connsiteX38" fmla="*/ 695325 w 963084"/>
                <a:gd name="connsiteY38" fmla="*/ 1174512 h 1803495"/>
                <a:gd name="connsiteX39" fmla="*/ 704850 w 963084"/>
                <a:gd name="connsiteY39" fmla="*/ 1060212 h 1803495"/>
                <a:gd name="connsiteX40" fmla="*/ 762000 w 963084"/>
                <a:gd name="connsiteY40" fmla="*/ 993537 h 1803495"/>
                <a:gd name="connsiteX41" fmla="*/ 847725 w 963084"/>
                <a:gd name="connsiteY41" fmla="*/ 974487 h 1803495"/>
                <a:gd name="connsiteX42" fmla="*/ 914400 w 963084"/>
                <a:gd name="connsiteY42" fmla="*/ 955437 h 1803495"/>
                <a:gd name="connsiteX43" fmla="*/ 952500 w 963084"/>
                <a:gd name="connsiteY43" fmla="*/ 945912 h 1803495"/>
                <a:gd name="connsiteX44" fmla="*/ 962025 w 963084"/>
                <a:gd name="connsiteY44" fmla="*/ 898287 h 1803495"/>
                <a:gd name="connsiteX45" fmla="*/ 933450 w 963084"/>
                <a:gd name="connsiteY45" fmla="*/ 879237 h 1803495"/>
                <a:gd name="connsiteX46" fmla="*/ 838200 w 963084"/>
                <a:gd name="connsiteY46" fmla="*/ 803037 h 1803495"/>
                <a:gd name="connsiteX47" fmla="*/ 771525 w 963084"/>
                <a:gd name="connsiteY47" fmla="*/ 745887 h 1803495"/>
                <a:gd name="connsiteX48" fmla="*/ 742950 w 963084"/>
                <a:gd name="connsiteY48" fmla="*/ 726837 h 1803495"/>
                <a:gd name="connsiteX49" fmla="*/ 704850 w 963084"/>
                <a:gd name="connsiteY49" fmla="*/ 688737 h 1803495"/>
                <a:gd name="connsiteX50" fmla="*/ 676275 w 963084"/>
                <a:gd name="connsiteY50" fmla="*/ 679212 h 1803495"/>
                <a:gd name="connsiteX51" fmla="*/ 581025 w 963084"/>
                <a:gd name="connsiteY51" fmla="*/ 631587 h 1803495"/>
                <a:gd name="connsiteX52" fmla="*/ 552450 w 963084"/>
                <a:gd name="connsiteY52" fmla="*/ 603012 h 1803495"/>
                <a:gd name="connsiteX53" fmla="*/ 514350 w 963084"/>
                <a:gd name="connsiteY53" fmla="*/ 583962 h 1803495"/>
                <a:gd name="connsiteX54" fmla="*/ 447675 w 963084"/>
                <a:gd name="connsiteY54" fmla="*/ 536337 h 1803495"/>
                <a:gd name="connsiteX55" fmla="*/ 419100 w 963084"/>
                <a:gd name="connsiteY55" fmla="*/ 479187 h 1803495"/>
                <a:gd name="connsiteX56" fmla="*/ 438150 w 963084"/>
                <a:gd name="connsiteY56" fmla="*/ 393462 h 1803495"/>
                <a:gd name="connsiteX57" fmla="*/ 447675 w 963084"/>
                <a:gd name="connsiteY57" fmla="*/ 345837 h 1803495"/>
                <a:gd name="connsiteX58" fmla="*/ 466725 w 963084"/>
                <a:gd name="connsiteY58" fmla="*/ 317262 h 1803495"/>
                <a:gd name="connsiteX59" fmla="*/ 476250 w 963084"/>
                <a:gd name="connsiteY59" fmla="*/ 288687 h 1803495"/>
                <a:gd name="connsiteX60" fmla="*/ 495300 w 963084"/>
                <a:gd name="connsiteY60" fmla="*/ 250587 h 1803495"/>
                <a:gd name="connsiteX61" fmla="*/ 504825 w 963084"/>
                <a:gd name="connsiteY61" fmla="*/ 193437 h 1803495"/>
                <a:gd name="connsiteX62" fmla="*/ 514350 w 963084"/>
                <a:gd name="connsiteY62" fmla="*/ 98187 h 1803495"/>
                <a:gd name="connsiteX63" fmla="*/ 533400 w 963084"/>
                <a:gd name="connsiteY63" fmla="*/ 31512 h 1803495"/>
                <a:gd name="connsiteX64" fmla="*/ 523875 w 963084"/>
                <a:gd name="connsiteY64" fmla="*/ 2937 h 1803495"/>
                <a:gd name="connsiteX65" fmla="*/ 457200 w 963084"/>
                <a:gd name="connsiteY65" fmla="*/ 41037 h 1803495"/>
                <a:gd name="connsiteX66" fmla="*/ 400050 w 963084"/>
                <a:gd name="connsiteY66" fmla="*/ 50562 h 1803495"/>
                <a:gd name="connsiteX67" fmla="*/ 371475 w 963084"/>
                <a:gd name="connsiteY67" fmla="*/ 60087 h 1803495"/>
                <a:gd name="connsiteX68" fmla="*/ 342900 w 963084"/>
                <a:gd name="connsiteY68" fmla="*/ 88662 h 1803495"/>
                <a:gd name="connsiteX69" fmla="*/ 276225 w 963084"/>
                <a:gd name="connsiteY69" fmla="*/ 117237 h 1803495"/>
                <a:gd name="connsiteX70" fmla="*/ 219075 w 963084"/>
                <a:gd name="connsiteY70" fmla="*/ 174387 h 1803495"/>
                <a:gd name="connsiteX71" fmla="*/ 171450 w 963084"/>
                <a:gd name="connsiteY71" fmla="*/ 222012 h 1803495"/>
                <a:gd name="connsiteX72" fmla="*/ 152400 w 963084"/>
                <a:gd name="connsiteY72" fmla="*/ 279162 h 1803495"/>
                <a:gd name="connsiteX73" fmla="*/ 142875 w 963084"/>
                <a:gd name="connsiteY73" fmla="*/ 307737 h 1803495"/>
                <a:gd name="connsiteX74" fmla="*/ 114300 w 963084"/>
                <a:gd name="connsiteY74" fmla="*/ 364887 h 1803495"/>
                <a:gd name="connsiteX75" fmla="*/ 104775 w 963084"/>
                <a:gd name="connsiteY75" fmla="*/ 422037 h 1803495"/>
                <a:gd name="connsiteX76" fmla="*/ 38100 w 963084"/>
                <a:gd name="connsiteY76" fmla="*/ 450612 h 1803495"/>
                <a:gd name="connsiteX77" fmla="*/ 0 w 963084"/>
                <a:gd name="connsiteY77" fmla="*/ 526812 h 1803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963084" h="1803495">
                  <a:moveTo>
                    <a:pt x="0" y="526812"/>
                  </a:moveTo>
                  <a:lnTo>
                    <a:pt x="0" y="526812"/>
                  </a:lnTo>
                  <a:cubicBezTo>
                    <a:pt x="31750" y="552212"/>
                    <a:pt x="61820" y="579868"/>
                    <a:pt x="95250" y="603012"/>
                  </a:cubicBezTo>
                  <a:cubicBezTo>
                    <a:pt x="103505" y="608727"/>
                    <a:pt x="115985" y="606265"/>
                    <a:pt x="123825" y="612537"/>
                  </a:cubicBezTo>
                  <a:cubicBezTo>
                    <a:pt x="132764" y="619688"/>
                    <a:pt x="134780" y="633017"/>
                    <a:pt x="142875" y="641112"/>
                  </a:cubicBezTo>
                  <a:cubicBezTo>
                    <a:pt x="150970" y="649207"/>
                    <a:pt x="161925" y="653812"/>
                    <a:pt x="171450" y="660162"/>
                  </a:cubicBezTo>
                  <a:cubicBezTo>
                    <a:pt x="165100" y="669687"/>
                    <a:pt x="162639" y="683617"/>
                    <a:pt x="152400" y="688737"/>
                  </a:cubicBezTo>
                  <a:cubicBezTo>
                    <a:pt x="135126" y="697374"/>
                    <a:pt x="114103" y="694072"/>
                    <a:pt x="95250" y="698262"/>
                  </a:cubicBezTo>
                  <a:cubicBezTo>
                    <a:pt x="85449" y="700440"/>
                    <a:pt x="75655" y="703297"/>
                    <a:pt x="66675" y="707787"/>
                  </a:cubicBezTo>
                  <a:cubicBezTo>
                    <a:pt x="56436" y="712907"/>
                    <a:pt x="48039" y="721157"/>
                    <a:pt x="38100" y="726837"/>
                  </a:cubicBezTo>
                  <a:cubicBezTo>
                    <a:pt x="25772" y="733882"/>
                    <a:pt x="12700" y="739537"/>
                    <a:pt x="0" y="745887"/>
                  </a:cubicBezTo>
                  <a:cubicBezTo>
                    <a:pt x="3175" y="780812"/>
                    <a:pt x="600" y="816748"/>
                    <a:pt x="9525" y="850662"/>
                  </a:cubicBezTo>
                  <a:cubicBezTo>
                    <a:pt x="16752" y="878125"/>
                    <a:pt x="37078" y="900495"/>
                    <a:pt x="47625" y="926862"/>
                  </a:cubicBezTo>
                  <a:cubicBezTo>
                    <a:pt x="61233" y="960882"/>
                    <a:pt x="67927" y="981441"/>
                    <a:pt x="85725" y="1012587"/>
                  </a:cubicBezTo>
                  <a:cubicBezTo>
                    <a:pt x="91405" y="1022526"/>
                    <a:pt x="97446" y="1032368"/>
                    <a:pt x="104775" y="1041162"/>
                  </a:cubicBezTo>
                  <a:cubicBezTo>
                    <a:pt x="121716" y="1061491"/>
                    <a:pt x="149514" y="1084602"/>
                    <a:pt x="171450" y="1098312"/>
                  </a:cubicBezTo>
                  <a:cubicBezTo>
                    <a:pt x="183491" y="1105837"/>
                    <a:pt x="196850" y="1111012"/>
                    <a:pt x="209550" y="1117362"/>
                  </a:cubicBezTo>
                  <a:cubicBezTo>
                    <a:pt x="222250" y="1136412"/>
                    <a:pt x="261387" y="1156196"/>
                    <a:pt x="247650" y="1174512"/>
                  </a:cubicBezTo>
                  <a:cubicBezTo>
                    <a:pt x="220301" y="1210977"/>
                    <a:pt x="217458" y="1210035"/>
                    <a:pt x="200025" y="1250712"/>
                  </a:cubicBezTo>
                  <a:cubicBezTo>
                    <a:pt x="196070" y="1259940"/>
                    <a:pt x="197600" y="1272187"/>
                    <a:pt x="190500" y="1279287"/>
                  </a:cubicBezTo>
                  <a:cubicBezTo>
                    <a:pt x="174311" y="1295476"/>
                    <a:pt x="152400" y="1304687"/>
                    <a:pt x="133350" y="1317387"/>
                  </a:cubicBezTo>
                  <a:cubicBezTo>
                    <a:pt x="93567" y="1343909"/>
                    <a:pt x="112870" y="1328342"/>
                    <a:pt x="76200" y="1365012"/>
                  </a:cubicBezTo>
                  <a:cubicBezTo>
                    <a:pt x="73025" y="1374537"/>
                    <a:pt x="66675" y="1383547"/>
                    <a:pt x="66675" y="1393587"/>
                  </a:cubicBezTo>
                  <a:cubicBezTo>
                    <a:pt x="66675" y="1421584"/>
                    <a:pt x="79431" y="1460515"/>
                    <a:pt x="85725" y="1488837"/>
                  </a:cubicBezTo>
                  <a:cubicBezTo>
                    <a:pt x="87328" y="1496050"/>
                    <a:pt x="96265" y="1552272"/>
                    <a:pt x="104775" y="1565037"/>
                  </a:cubicBezTo>
                  <a:cubicBezTo>
                    <a:pt x="112247" y="1576245"/>
                    <a:pt x="123825" y="1584087"/>
                    <a:pt x="133350" y="1593612"/>
                  </a:cubicBezTo>
                  <a:cubicBezTo>
                    <a:pt x="123825" y="1596787"/>
                    <a:pt x="112615" y="1596865"/>
                    <a:pt x="104775" y="1603137"/>
                  </a:cubicBezTo>
                  <a:cubicBezTo>
                    <a:pt x="95836" y="1610288"/>
                    <a:pt x="84106" y="1620379"/>
                    <a:pt x="85725" y="1631712"/>
                  </a:cubicBezTo>
                  <a:cubicBezTo>
                    <a:pt x="90925" y="1668112"/>
                    <a:pt x="196236" y="1724120"/>
                    <a:pt x="200025" y="1726962"/>
                  </a:cubicBezTo>
                  <a:cubicBezTo>
                    <a:pt x="257104" y="1769771"/>
                    <a:pt x="199867" y="1745959"/>
                    <a:pt x="257175" y="1765062"/>
                  </a:cubicBezTo>
                  <a:cubicBezTo>
                    <a:pt x="263525" y="1774587"/>
                    <a:pt x="265764" y="1788988"/>
                    <a:pt x="276225" y="1793637"/>
                  </a:cubicBezTo>
                  <a:cubicBezTo>
                    <a:pt x="337277" y="1820771"/>
                    <a:pt x="437063" y="1784329"/>
                    <a:pt x="485775" y="1774587"/>
                  </a:cubicBezTo>
                  <a:cubicBezTo>
                    <a:pt x="498475" y="1761887"/>
                    <a:pt x="510238" y="1748176"/>
                    <a:pt x="523875" y="1736487"/>
                  </a:cubicBezTo>
                  <a:cubicBezTo>
                    <a:pt x="549336" y="1714663"/>
                    <a:pt x="561208" y="1720003"/>
                    <a:pt x="581025" y="1688862"/>
                  </a:cubicBezTo>
                  <a:cubicBezTo>
                    <a:pt x="613981" y="1637074"/>
                    <a:pt x="620132" y="1609641"/>
                    <a:pt x="638175" y="1555512"/>
                  </a:cubicBezTo>
                  <a:cubicBezTo>
                    <a:pt x="651840" y="1514518"/>
                    <a:pt x="645265" y="1536677"/>
                    <a:pt x="657225" y="1488837"/>
                  </a:cubicBezTo>
                  <a:cubicBezTo>
                    <a:pt x="652304" y="1415022"/>
                    <a:pt x="637233" y="1287581"/>
                    <a:pt x="657225" y="1212612"/>
                  </a:cubicBezTo>
                  <a:cubicBezTo>
                    <a:pt x="659812" y="1202911"/>
                    <a:pt x="676275" y="1206262"/>
                    <a:pt x="685800" y="1203087"/>
                  </a:cubicBezTo>
                  <a:cubicBezTo>
                    <a:pt x="688975" y="1193562"/>
                    <a:pt x="693998" y="1184464"/>
                    <a:pt x="695325" y="1174512"/>
                  </a:cubicBezTo>
                  <a:cubicBezTo>
                    <a:pt x="700378" y="1136615"/>
                    <a:pt x="697352" y="1097702"/>
                    <a:pt x="704850" y="1060212"/>
                  </a:cubicBezTo>
                  <a:cubicBezTo>
                    <a:pt x="708129" y="1043818"/>
                    <a:pt x="756180" y="997175"/>
                    <a:pt x="762000" y="993537"/>
                  </a:cubicBezTo>
                  <a:cubicBezTo>
                    <a:pt x="768408" y="989532"/>
                    <a:pt x="845880" y="974897"/>
                    <a:pt x="847725" y="974487"/>
                  </a:cubicBezTo>
                  <a:cubicBezTo>
                    <a:pt x="914723" y="959599"/>
                    <a:pt x="858713" y="971348"/>
                    <a:pt x="914400" y="955437"/>
                  </a:cubicBezTo>
                  <a:cubicBezTo>
                    <a:pt x="926987" y="951841"/>
                    <a:pt x="939800" y="949087"/>
                    <a:pt x="952500" y="945912"/>
                  </a:cubicBezTo>
                  <a:cubicBezTo>
                    <a:pt x="955675" y="930037"/>
                    <a:pt x="966473" y="913853"/>
                    <a:pt x="962025" y="898287"/>
                  </a:cubicBezTo>
                  <a:cubicBezTo>
                    <a:pt x="958880" y="887280"/>
                    <a:pt x="942524" y="886217"/>
                    <a:pt x="933450" y="879237"/>
                  </a:cubicBezTo>
                  <a:cubicBezTo>
                    <a:pt x="901222" y="854446"/>
                    <a:pt x="869587" y="828885"/>
                    <a:pt x="838200" y="803037"/>
                  </a:cubicBezTo>
                  <a:cubicBezTo>
                    <a:pt x="815604" y="784429"/>
                    <a:pt x="795881" y="762124"/>
                    <a:pt x="771525" y="745887"/>
                  </a:cubicBezTo>
                  <a:cubicBezTo>
                    <a:pt x="762000" y="739537"/>
                    <a:pt x="751642" y="734287"/>
                    <a:pt x="742950" y="726837"/>
                  </a:cubicBezTo>
                  <a:cubicBezTo>
                    <a:pt x="729313" y="715148"/>
                    <a:pt x="719465" y="699176"/>
                    <a:pt x="704850" y="688737"/>
                  </a:cubicBezTo>
                  <a:cubicBezTo>
                    <a:pt x="696680" y="682901"/>
                    <a:pt x="685391" y="683419"/>
                    <a:pt x="676275" y="679212"/>
                  </a:cubicBezTo>
                  <a:cubicBezTo>
                    <a:pt x="644045" y="664336"/>
                    <a:pt x="606126" y="656688"/>
                    <a:pt x="581025" y="631587"/>
                  </a:cubicBezTo>
                  <a:cubicBezTo>
                    <a:pt x="571500" y="622062"/>
                    <a:pt x="563411" y="610842"/>
                    <a:pt x="552450" y="603012"/>
                  </a:cubicBezTo>
                  <a:cubicBezTo>
                    <a:pt x="540896" y="594759"/>
                    <a:pt x="526678" y="591007"/>
                    <a:pt x="514350" y="583962"/>
                  </a:cubicBezTo>
                  <a:cubicBezTo>
                    <a:pt x="501730" y="576751"/>
                    <a:pt x="454489" y="543151"/>
                    <a:pt x="447675" y="536337"/>
                  </a:cubicBezTo>
                  <a:cubicBezTo>
                    <a:pt x="429211" y="517873"/>
                    <a:pt x="426847" y="502428"/>
                    <a:pt x="419100" y="479187"/>
                  </a:cubicBezTo>
                  <a:cubicBezTo>
                    <a:pt x="425450" y="450612"/>
                    <a:pt x="432017" y="422084"/>
                    <a:pt x="438150" y="393462"/>
                  </a:cubicBezTo>
                  <a:cubicBezTo>
                    <a:pt x="441542" y="377632"/>
                    <a:pt x="441991" y="360996"/>
                    <a:pt x="447675" y="345837"/>
                  </a:cubicBezTo>
                  <a:cubicBezTo>
                    <a:pt x="451695" y="335118"/>
                    <a:pt x="461605" y="327501"/>
                    <a:pt x="466725" y="317262"/>
                  </a:cubicBezTo>
                  <a:cubicBezTo>
                    <a:pt x="471215" y="308282"/>
                    <a:pt x="472295" y="297915"/>
                    <a:pt x="476250" y="288687"/>
                  </a:cubicBezTo>
                  <a:cubicBezTo>
                    <a:pt x="481843" y="275636"/>
                    <a:pt x="488950" y="263287"/>
                    <a:pt x="495300" y="250587"/>
                  </a:cubicBezTo>
                  <a:cubicBezTo>
                    <a:pt x="498475" y="231537"/>
                    <a:pt x="502430" y="212601"/>
                    <a:pt x="504825" y="193437"/>
                  </a:cubicBezTo>
                  <a:cubicBezTo>
                    <a:pt x="508783" y="161775"/>
                    <a:pt x="509837" y="129775"/>
                    <a:pt x="514350" y="98187"/>
                  </a:cubicBezTo>
                  <a:cubicBezTo>
                    <a:pt x="517340" y="77257"/>
                    <a:pt x="526615" y="51867"/>
                    <a:pt x="533400" y="31512"/>
                  </a:cubicBezTo>
                  <a:cubicBezTo>
                    <a:pt x="530225" y="21987"/>
                    <a:pt x="533197" y="6666"/>
                    <a:pt x="523875" y="2937"/>
                  </a:cubicBezTo>
                  <a:cubicBezTo>
                    <a:pt x="487905" y="-11451"/>
                    <a:pt x="479393" y="31173"/>
                    <a:pt x="457200" y="41037"/>
                  </a:cubicBezTo>
                  <a:cubicBezTo>
                    <a:pt x="439552" y="48881"/>
                    <a:pt x="418903" y="46372"/>
                    <a:pt x="400050" y="50562"/>
                  </a:cubicBezTo>
                  <a:cubicBezTo>
                    <a:pt x="390249" y="52740"/>
                    <a:pt x="381000" y="56912"/>
                    <a:pt x="371475" y="60087"/>
                  </a:cubicBezTo>
                  <a:cubicBezTo>
                    <a:pt x="361950" y="69612"/>
                    <a:pt x="353861" y="80832"/>
                    <a:pt x="342900" y="88662"/>
                  </a:cubicBezTo>
                  <a:cubicBezTo>
                    <a:pt x="322302" y="103375"/>
                    <a:pt x="299544" y="109464"/>
                    <a:pt x="276225" y="117237"/>
                  </a:cubicBezTo>
                  <a:cubicBezTo>
                    <a:pt x="231330" y="184580"/>
                    <a:pt x="289962" y="103500"/>
                    <a:pt x="219075" y="174387"/>
                  </a:cubicBezTo>
                  <a:cubicBezTo>
                    <a:pt x="155575" y="237887"/>
                    <a:pt x="247650" y="171212"/>
                    <a:pt x="171450" y="222012"/>
                  </a:cubicBezTo>
                  <a:lnTo>
                    <a:pt x="152400" y="279162"/>
                  </a:lnTo>
                  <a:cubicBezTo>
                    <a:pt x="149225" y="288687"/>
                    <a:pt x="148444" y="299383"/>
                    <a:pt x="142875" y="307737"/>
                  </a:cubicBezTo>
                  <a:cubicBezTo>
                    <a:pt x="125750" y="333425"/>
                    <a:pt x="120873" y="335311"/>
                    <a:pt x="114300" y="364887"/>
                  </a:cubicBezTo>
                  <a:cubicBezTo>
                    <a:pt x="110110" y="383740"/>
                    <a:pt x="113412" y="404763"/>
                    <a:pt x="104775" y="422037"/>
                  </a:cubicBezTo>
                  <a:cubicBezTo>
                    <a:pt x="94381" y="442825"/>
                    <a:pt x="54059" y="444627"/>
                    <a:pt x="38100" y="450612"/>
                  </a:cubicBezTo>
                  <a:cubicBezTo>
                    <a:pt x="-2931" y="465999"/>
                    <a:pt x="6350" y="514112"/>
                    <a:pt x="0" y="526812"/>
                  </a:cubicBezTo>
                  <a:close/>
                </a:path>
              </a:pathLst>
            </a:cu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 name="Group 7"/>
          <p:cNvGrpSpPr/>
          <p:nvPr/>
        </p:nvGrpSpPr>
        <p:grpSpPr>
          <a:xfrm>
            <a:off x="3957581" y="3451689"/>
            <a:ext cx="3129226" cy="1991111"/>
            <a:chOff x="3957581" y="3451689"/>
            <a:chExt cx="3129226" cy="1991111"/>
          </a:xfrm>
        </p:grpSpPr>
        <p:sp>
          <p:nvSpPr>
            <p:cNvPr id="51" name="Rectangle 50"/>
            <p:cNvSpPr/>
            <p:nvPr/>
          </p:nvSpPr>
          <p:spPr>
            <a:xfrm>
              <a:off x="4957875" y="3451689"/>
              <a:ext cx="1467068" cy="369332"/>
            </a:xfrm>
            <a:prstGeom prst="rect">
              <a:avLst/>
            </a:prstGeom>
          </p:spPr>
          <p:txBody>
            <a:bodyPr wrap="none">
              <a:spAutoFit/>
            </a:bodyPr>
            <a:lstStyle/>
            <a:p>
              <a:pPr algn="ctr"/>
              <a:r>
                <a:rPr lang="en-US" dirty="0">
                  <a:solidFill>
                    <a:srgbClr val="000000"/>
                  </a:solidFill>
                  <a:latin typeface="Lucida Sans"/>
                </a:rPr>
                <a:t>Main airport </a:t>
              </a:r>
              <a:endParaRPr lang="es-VE" dirty="0">
                <a:latin typeface="Lucida Sans"/>
              </a:endParaRPr>
            </a:p>
          </p:txBody>
        </p:sp>
        <p:sp>
          <p:nvSpPr>
            <p:cNvPr id="52" name="TextBox 51"/>
            <p:cNvSpPr txBox="1"/>
            <p:nvPr/>
          </p:nvSpPr>
          <p:spPr>
            <a:xfrm>
              <a:off x="3977343" y="5006977"/>
              <a:ext cx="2196077" cy="4358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2400" b="1" dirty="0">
                  <a:solidFill>
                    <a:srgbClr val="000000"/>
                  </a:solidFill>
                  <a:latin typeface="Lucida Sans"/>
                </a:rPr>
                <a:t>Airport-Land</a:t>
              </a:r>
              <a:endParaRPr lang="es-VE" sz="2400" b="1" dirty="0">
                <a:solidFill>
                  <a:srgbClr val="000000"/>
                </a:solidFill>
                <a:latin typeface="Lucida Sans"/>
                <a:sym typeface="Times New Roman"/>
              </a:endParaRPr>
            </a:p>
          </p:txBody>
        </p:sp>
        <p:sp>
          <p:nvSpPr>
            <p:cNvPr id="7" name="Rectangle 6"/>
            <p:cNvSpPr/>
            <p:nvPr/>
          </p:nvSpPr>
          <p:spPr>
            <a:xfrm>
              <a:off x="5213582" y="4645692"/>
              <a:ext cx="1873225" cy="360809"/>
            </a:xfrm>
            <a:prstGeom prst="rect">
              <a:avLst/>
            </a:prstGeom>
          </p:spPr>
          <p:txBody>
            <a:bodyPr wrap="square" lIns="83000" tIns="41500" rIns="83000" bIns="41500">
              <a:spAutoFit/>
            </a:bodyPr>
            <a:lstStyle/>
            <a:p>
              <a:r>
                <a:rPr lang="en-US" dirty="0" smtClean="0">
                  <a:solidFill>
                    <a:srgbClr val="000000"/>
                  </a:solidFill>
                  <a:latin typeface="Lucida Sans"/>
                </a:rPr>
                <a:t>Small airport </a:t>
              </a:r>
              <a:endParaRPr lang="es-VE" dirty="0">
                <a:latin typeface="Lucida Sans"/>
              </a:endParaRPr>
            </a:p>
          </p:txBody>
        </p:sp>
        <p:sp>
          <p:nvSpPr>
            <p:cNvPr id="25" name="Freeform 24"/>
            <p:cNvSpPr/>
            <p:nvPr/>
          </p:nvSpPr>
          <p:spPr>
            <a:xfrm>
              <a:off x="3957581" y="3707947"/>
              <a:ext cx="1603452" cy="1337582"/>
            </a:xfrm>
            <a:custGeom>
              <a:avLst/>
              <a:gdLst>
                <a:gd name="connsiteX0" fmla="*/ 908127 w 1603452"/>
                <a:gd name="connsiteY0" fmla="*/ 0 h 1562100"/>
                <a:gd name="connsiteX1" fmla="*/ 908127 w 1603452"/>
                <a:gd name="connsiteY1" fmla="*/ 0 h 1562100"/>
                <a:gd name="connsiteX2" fmla="*/ 841452 w 1603452"/>
                <a:gd name="connsiteY2" fmla="*/ 57150 h 1562100"/>
                <a:gd name="connsiteX3" fmla="*/ 803352 w 1603452"/>
                <a:gd name="connsiteY3" fmla="*/ 95250 h 1562100"/>
                <a:gd name="connsiteX4" fmla="*/ 755727 w 1603452"/>
                <a:gd name="connsiteY4" fmla="*/ 123825 h 1562100"/>
                <a:gd name="connsiteX5" fmla="*/ 727152 w 1603452"/>
                <a:gd name="connsiteY5" fmla="*/ 142875 h 1562100"/>
                <a:gd name="connsiteX6" fmla="*/ 698577 w 1603452"/>
                <a:gd name="connsiteY6" fmla="*/ 152400 h 1562100"/>
                <a:gd name="connsiteX7" fmla="*/ 650952 w 1603452"/>
                <a:gd name="connsiteY7" fmla="*/ 180975 h 1562100"/>
                <a:gd name="connsiteX8" fmla="*/ 603327 w 1603452"/>
                <a:gd name="connsiteY8" fmla="*/ 228600 h 1562100"/>
                <a:gd name="connsiteX9" fmla="*/ 574752 w 1603452"/>
                <a:gd name="connsiteY9" fmla="*/ 266700 h 1562100"/>
                <a:gd name="connsiteX10" fmla="*/ 546177 w 1603452"/>
                <a:gd name="connsiteY10" fmla="*/ 295275 h 1562100"/>
                <a:gd name="connsiteX11" fmla="*/ 536652 w 1603452"/>
                <a:gd name="connsiteY11" fmla="*/ 438150 h 1562100"/>
                <a:gd name="connsiteX12" fmla="*/ 555702 w 1603452"/>
                <a:gd name="connsiteY12" fmla="*/ 495300 h 1562100"/>
                <a:gd name="connsiteX13" fmla="*/ 546177 w 1603452"/>
                <a:gd name="connsiteY13" fmla="*/ 762000 h 1562100"/>
                <a:gd name="connsiteX14" fmla="*/ 469977 w 1603452"/>
                <a:gd name="connsiteY14" fmla="*/ 790575 h 1562100"/>
                <a:gd name="connsiteX15" fmla="*/ 222327 w 1603452"/>
                <a:gd name="connsiteY15" fmla="*/ 781050 h 1562100"/>
                <a:gd name="connsiteX16" fmla="*/ 79452 w 1603452"/>
                <a:gd name="connsiteY16" fmla="*/ 762000 h 1562100"/>
                <a:gd name="connsiteX17" fmla="*/ 22302 w 1603452"/>
                <a:gd name="connsiteY17" fmla="*/ 771525 h 1562100"/>
                <a:gd name="connsiteX18" fmla="*/ 3252 w 1603452"/>
                <a:gd name="connsiteY18" fmla="*/ 800100 h 1562100"/>
                <a:gd name="connsiteX19" fmla="*/ 31827 w 1603452"/>
                <a:gd name="connsiteY19" fmla="*/ 923925 h 1562100"/>
                <a:gd name="connsiteX20" fmla="*/ 79452 w 1603452"/>
                <a:gd name="connsiteY20" fmla="*/ 1019175 h 1562100"/>
                <a:gd name="connsiteX21" fmla="*/ 117552 w 1603452"/>
                <a:gd name="connsiteY21" fmla="*/ 1066800 h 1562100"/>
                <a:gd name="connsiteX22" fmla="*/ 146127 w 1603452"/>
                <a:gd name="connsiteY22" fmla="*/ 1133475 h 1562100"/>
                <a:gd name="connsiteX23" fmla="*/ 241377 w 1603452"/>
                <a:gd name="connsiteY23" fmla="*/ 1190625 h 1562100"/>
                <a:gd name="connsiteX24" fmla="*/ 298527 w 1603452"/>
                <a:gd name="connsiteY24" fmla="*/ 1266825 h 1562100"/>
                <a:gd name="connsiteX25" fmla="*/ 327102 w 1603452"/>
                <a:gd name="connsiteY25" fmla="*/ 1314450 h 1562100"/>
                <a:gd name="connsiteX26" fmla="*/ 384252 w 1603452"/>
                <a:gd name="connsiteY26" fmla="*/ 1343025 h 1562100"/>
                <a:gd name="connsiteX27" fmla="*/ 422352 w 1603452"/>
                <a:gd name="connsiteY27" fmla="*/ 1371600 h 1562100"/>
                <a:gd name="connsiteX28" fmla="*/ 479502 w 1603452"/>
                <a:gd name="connsiteY28" fmla="*/ 1409700 h 1562100"/>
                <a:gd name="connsiteX29" fmla="*/ 498552 w 1603452"/>
                <a:gd name="connsiteY29" fmla="*/ 1438275 h 1562100"/>
                <a:gd name="connsiteX30" fmla="*/ 603327 w 1603452"/>
                <a:gd name="connsiteY30" fmla="*/ 1428750 h 1562100"/>
                <a:gd name="connsiteX31" fmla="*/ 641427 w 1603452"/>
                <a:gd name="connsiteY31" fmla="*/ 1409700 h 1562100"/>
                <a:gd name="connsiteX32" fmla="*/ 670002 w 1603452"/>
                <a:gd name="connsiteY32" fmla="*/ 1381125 h 1562100"/>
                <a:gd name="connsiteX33" fmla="*/ 727152 w 1603452"/>
                <a:gd name="connsiteY33" fmla="*/ 1371600 h 1562100"/>
                <a:gd name="connsiteX34" fmla="*/ 755727 w 1603452"/>
                <a:gd name="connsiteY34" fmla="*/ 1352550 h 1562100"/>
                <a:gd name="connsiteX35" fmla="*/ 793827 w 1603452"/>
                <a:gd name="connsiteY35" fmla="*/ 1428750 h 1562100"/>
                <a:gd name="connsiteX36" fmla="*/ 822402 w 1603452"/>
                <a:gd name="connsiteY36" fmla="*/ 1495425 h 1562100"/>
                <a:gd name="connsiteX37" fmla="*/ 860502 w 1603452"/>
                <a:gd name="connsiteY37" fmla="*/ 1514475 h 1562100"/>
                <a:gd name="connsiteX38" fmla="*/ 889077 w 1603452"/>
                <a:gd name="connsiteY38" fmla="*/ 1533525 h 1562100"/>
                <a:gd name="connsiteX39" fmla="*/ 965277 w 1603452"/>
                <a:gd name="connsiteY39" fmla="*/ 1552575 h 1562100"/>
                <a:gd name="connsiteX40" fmla="*/ 993852 w 1603452"/>
                <a:gd name="connsiteY40" fmla="*/ 1562100 h 1562100"/>
                <a:gd name="connsiteX41" fmla="*/ 1098627 w 1603452"/>
                <a:gd name="connsiteY41" fmla="*/ 1533525 h 1562100"/>
                <a:gd name="connsiteX42" fmla="*/ 1127202 w 1603452"/>
                <a:gd name="connsiteY42" fmla="*/ 1524000 h 1562100"/>
                <a:gd name="connsiteX43" fmla="*/ 1212927 w 1603452"/>
                <a:gd name="connsiteY43" fmla="*/ 1447800 h 1562100"/>
                <a:gd name="connsiteX44" fmla="*/ 1231977 w 1603452"/>
                <a:gd name="connsiteY44" fmla="*/ 1419225 h 1562100"/>
                <a:gd name="connsiteX45" fmla="*/ 1241502 w 1603452"/>
                <a:gd name="connsiteY45" fmla="*/ 1390650 h 1562100"/>
                <a:gd name="connsiteX46" fmla="*/ 1260552 w 1603452"/>
                <a:gd name="connsiteY46" fmla="*/ 1295400 h 1562100"/>
                <a:gd name="connsiteX47" fmla="*/ 1279602 w 1603452"/>
                <a:gd name="connsiteY47" fmla="*/ 1247775 h 1562100"/>
                <a:gd name="connsiteX48" fmla="*/ 1270077 w 1603452"/>
                <a:gd name="connsiteY48" fmla="*/ 1114425 h 1562100"/>
                <a:gd name="connsiteX49" fmla="*/ 1241502 w 1603452"/>
                <a:gd name="connsiteY49" fmla="*/ 1085850 h 1562100"/>
                <a:gd name="connsiteX50" fmla="*/ 1222452 w 1603452"/>
                <a:gd name="connsiteY50" fmla="*/ 1057275 h 1562100"/>
                <a:gd name="connsiteX51" fmla="*/ 1136727 w 1603452"/>
                <a:gd name="connsiteY51" fmla="*/ 1019175 h 1562100"/>
                <a:gd name="connsiteX52" fmla="*/ 1079577 w 1603452"/>
                <a:gd name="connsiteY52" fmla="*/ 971550 h 1562100"/>
                <a:gd name="connsiteX53" fmla="*/ 1089102 w 1603452"/>
                <a:gd name="connsiteY53" fmla="*/ 885825 h 1562100"/>
                <a:gd name="connsiteX54" fmla="*/ 1127202 w 1603452"/>
                <a:gd name="connsiteY54" fmla="*/ 857250 h 1562100"/>
                <a:gd name="connsiteX55" fmla="*/ 1155777 w 1603452"/>
                <a:gd name="connsiteY55" fmla="*/ 847725 h 1562100"/>
                <a:gd name="connsiteX56" fmla="*/ 1251027 w 1603452"/>
                <a:gd name="connsiteY56" fmla="*/ 809625 h 1562100"/>
                <a:gd name="connsiteX57" fmla="*/ 1289127 w 1603452"/>
                <a:gd name="connsiteY57" fmla="*/ 790575 h 1562100"/>
                <a:gd name="connsiteX58" fmla="*/ 1327227 w 1603452"/>
                <a:gd name="connsiteY58" fmla="*/ 762000 h 1562100"/>
                <a:gd name="connsiteX59" fmla="*/ 1403427 w 1603452"/>
                <a:gd name="connsiteY59" fmla="*/ 733425 h 1562100"/>
                <a:gd name="connsiteX60" fmla="*/ 1432002 w 1603452"/>
                <a:gd name="connsiteY60" fmla="*/ 714375 h 1562100"/>
                <a:gd name="connsiteX61" fmla="*/ 1508202 w 1603452"/>
                <a:gd name="connsiteY61" fmla="*/ 685800 h 1562100"/>
                <a:gd name="connsiteX62" fmla="*/ 1603452 w 1603452"/>
                <a:gd name="connsiteY62" fmla="*/ 657225 h 1562100"/>
                <a:gd name="connsiteX63" fmla="*/ 1555827 w 1603452"/>
                <a:gd name="connsiteY63" fmla="*/ 581025 h 1562100"/>
                <a:gd name="connsiteX64" fmla="*/ 1527252 w 1603452"/>
                <a:gd name="connsiteY64" fmla="*/ 495300 h 1562100"/>
                <a:gd name="connsiteX65" fmla="*/ 1508202 w 1603452"/>
                <a:gd name="connsiteY65" fmla="*/ 314325 h 1562100"/>
                <a:gd name="connsiteX66" fmla="*/ 1479627 w 1603452"/>
                <a:gd name="connsiteY66" fmla="*/ 266700 h 1562100"/>
                <a:gd name="connsiteX67" fmla="*/ 1470102 w 1603452"/>
                <a:gd name="connsiteY67" fmla="*/ 228600 h 1562100"/>
                <a:gd name="connsiteX68" fmla="*/ 1451052 w 1603452"/>
                <a:gd name="connsiteY68" fmla="*/ 190500 h 1562100"/>
                <a:gd name="connsiteX69" fmla="*/ 1441527 w 1603452"/>
                <a:gd name="connsiteY69" fmla="*/ 161925 h 1562100"/>
                <a:gd name="connsiteX70" fmla="*/ 1412952 w 1603452"/>
                <a:gd name="connsiteY70" fmla="*/ 152400 h 1562100"/>
                <a:gd name="connsiteX71" fmla="*/ 1403427 w 1603452"/>
                <a:gd name="connsiteY71" fmla="*/ 180975 h 1562100"/>
                <a:gd name="connsiteX72" fmla="*/ 1441527 w 1603452"/>
                <a:gd name="connsiteY72" fmla="*/ 285750 h 1562100"/>
                <a:gd name="connsiteX73" fmla="*/ 1412952 w 1603452"/>
                <a:gd name="connsiteY73" fmla="*/ 323850 h 1562100"/>
                <a:gd name="connsiteX74" fmla="*/ 1365327 w 1603452"/>
                <a:gd name="connsiteY74" fmla="*/ 333375 h 1562100"/>
                <a:gd name="connsiteX75" fmla="*/ 1308177 w 1603452"/>
                <a:gd name="connsiteY75" fmla="*/ 361950 h 1562100"/>
                <a:gd name="connsiteX76" fmla="*/ 1174827 w 1603452"/>
                <a:gd name="connsiteY76" fmla="*/ 342900 h 1562100"/>
                <a:gd name="connsiteX77" fmla="*/ 1146252 w 1603452"/>
                <a:gd name="connsiteY77" fmla="*/ 323850 h 1562100"/>
                <a:gd name="connsiteX78" fmla="*/ 1108152 w 1603452"/>
                <a:gd name="connsiteY78" fmla="*/ 314325 h 1562100"/>
                <a:gd name="connsiteX79" fmla="*/ 1079577 w 1603452"/>
                <a:gd name="connsiteY79" fmla="*/ 276225 h 1562100"/>
                <a:gd name="connsiteX80" fmla="*/ 1003377 w 1603452"/>
                <a:gd name="connsiteY80" fmla="*/ 219075 h 1562100"/>
                <a:gd name="connsiteX81" fmla="*/ 1041477 w 1603452"/>
                <a:gd name="connsiteY81" fmla="*/ 200025 h 1562100"/>
                <a:gd name="connsiteX82" fmla="*/ 1060527 w 1603452"/>
                <a:gd name="connsiteY82" fmla="*/ 171450 h 1562100"/>
                <a:gd name="connsiteX83" fmla="*/ 1117677 w 1603452"/>
                <a:gd name="connsiteY83" fmla="*/ 152400 h 1562100"/>
                <a:gd name="connsiteX84" fmla="*/ 1127202 w 1603452"/>
                <a:gd name="connsiteY84" fmla="*/ 123825 h 1562100"/>
                <a:gd name="connsiteX85" fmla="*/ 1060527 w 1603452"/>
                <a:gd name="connsiteY85" fmla="*/ 76200 h 1562100"/>
                <a:gd name="connsiteX86" fmla="*/ 1031952 w 1603452"/>
                <a:gd name="connsiteY86" fmla="*/ 57150 h 1562100"/>
                <a:gd name="connsiteX87" fmla="*/ 936702 w 1603452"/>
                <a:gd name="connsiteY87" fmla="*/ 38100 h 1562100"/>
                <a:gd name="connsiteX88" fmla="*/ 908127 w 1603452"/>
                <a:gd name="connsiteY88" fmla="*/ 0 h 156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603452" h="1562100">
                  <a:moveTo>
                    <a:pt x="908127" y="0"/>
                  </a:moveTo>
                  <a:lnTo>
                    <a:pt x="908127" y="0"/>
                  </a:lnTo>
                  <a:cubicBezTo>
                    <a:pt x="885902" y="19050"/>
                    <a:pt x="863112" y="37459"/>
                    <a:pt x="841452" y="57150"/>
                  </a:cubicBezTo>
                  <a:cubicBezTo>
                    <a:pt x="828162" y="69232"/>
                    <a:pt x="817529" y="84223"/>
                    <a:pt x="803352" y="95250"/>
                  </a:cubicBezTo>
                  <a:cubicBezTo>
                    <a:pt x="788739" y="106616"/>
                    <a:pt x="771426" y="114013"/>
                    <a:pt x="755727" y="123825"/>
                  </a:cubicBezTo>
                  <a:cubicBezTo>
                    <a:pt x="746019" y="129892"/>
                    <a:pt x="737391" y="137755"/>
                    <a:pt x="727152" y="142875"/>
                  </a:cubicBezTo>
                  <a:cubicBezTo>
                    <a:pt x="718172" y="147365"/>
                    <a:pt x="707557" y="147910"/>
                    <a:pt x="698577" y="152400"/>
                  </a:cubicBezTo>
                  <a:cubicBezTo>
                    <a:pt x="682018" y="160679"/>
                    <a:pt x="666827" y="171450"/>
                    <a:pt x="650952" y="180975"/>
                  </a:cubicBezTo>
                  <a:cubicBezTo>
                    <a:pt x="600152" y="257175"/>
                    <a:pt x="666827" y="165100"/>
                    <a:pt x="603327" y="228600"/>
                  </a:cubicBezTo>
                  <a:cubicBezTo>
                    <a:pt x="592102" y="239825"/>
                    <a:pt x="585083" y="254647"/>
                    <a:pt x="574752" y="266700"/>
                  </a:cubicBezTo>
                  <a:cubicBezTo>
                    <a:pt x="565986" y="276927"/>
                    <a:pt x="555702" y="285750"/>
                    <a:pt x="546177" y="295275"/>
                  </a:cubicBezTo>
                  <a:cubicBezTo>
                    <a:pt x="526618" y="373510"/>
                    <a:pt x="519191" y="362488"/>
                    <a:pt x="536652" y="438150"/>
                  </a:cubicBezTo>
                  <a:cubicBezTo>
                    <a:pt x="541167" y="457716"/>
                    <a:pt x="555702" y="495300"/>
                    <a:pt x="555702" y="495300"/>
                  </a:cubicBezTo>
                  <a:cubicBezTo>
                    <a:pt x="566475" y="603029"/>
                    <a:pt x="576813" y="639457"/>
                    <a:pt x="546177" y="762000"/>
                  </a:cubicBezTo>
                  <a:cubicBezTo>
                    <a:pt x="541014" y="782654"/>
                    <a:pt x="476668" y="789237"/>
                    <a:pt x="469977" y="790575"/>
                  </a:cubicBezTo>
                  <a:cubicBezTo>
                    <a:pt x="387427" y="787400"/>
                    <a:pt x="304795" y="785901"/>
                    <a:pt x="222327" y="781050"/>
                  </a:cubicBezTo>
                  <a:cubicBezTo>
                    <a:pt x="201401" y="779819"/>
                    <a:pt x="103451" y="765428"/>
                    <a:pt x="79452" y="762000"/>
                  </a:cubicBezTo>
                  <a:cubicBezTo>
                    <a:pt x="60402" y="765175"/>
                    <a:pt x="39576" y="762888"/>
                    <a:pt x="22302" y="771525"/>
                  </a:cubicBezTo>
                  <a:cubicBezTo>
                    <a:pt x="12063" y="776645"/>
                    <a:pt x="4130" y="788686"/>
                    <a:pt x="3252" y="800100"/>
                  </a:cubicBezTo>
                  <a:cubicBezTo>
                    <a:pt x="-5055" y="908092"/>
                    <a:pt x="1884" y="868316"/>
                    <a:pt x="31827" y="923925"/>
                  </a:cubicBezTo>
                  <a:cubicBezTo>
                    <a:pt x="48656" y="955180"/>
                    <a:pt x="61189" y="988736"/>
                    <a:pt x="79452" y="1019175"/>
                  </a:cubicBezTo>
                  <a:cubicBezTo>
                    <a:pt x="89912" y="1036608"/>
                    <a:pt x="107308" y="1049239"/>
                    <a:pt x="117552" y="1066800"/>
                  </a:cubicBezTo>
                  <a:cubicBezTo>
                    <a:pt x="129736" y="1087686"/>
                    <a:pt x="131905" y="1113920"/>
                    <a:pt x="146127" y="1133475"/>
                  </a:cubicBezTo>
                  <a:cubicBezTo>
                    <a:pt x="171143" y="1167872"/>
                    <a:pt x="205120" y="1176122"/>
                    <a:pt x="241377" y="1190625"/>
                  </a:cubicBezTo>
                  <a:cubicBezTo>
                    <a:pt x="334147" y="1345241"/>
                    <a:pt x="215195" y="1155716"/>
                    <a:pt x="298527" y="1266825"/>
                  </a:cubicBezTo>
                  <a:cubicBezTo>
                    <a:pt x="309635" y="1281636"/>
                    <a:pt x="313265" y="1302150"/>
                    <a:pt x="327102" y="1314450"/>
                  </a:cubicBezTo>
                  <a:cubicBezTo>
                    <a:pt x="343021" y="1328600"/>
                    <a:pt x="365989" y="1332067"/>
                    <a:pt x="384252" y="1343025"/>
                  </a:cubicBezTo>
                  <a:cubicBezTo>
                    <a:pt x="397865" y="1351193"/>
                    <a:pt x="409347" y="1362496"/>
                    <a:pt x="422352" y="1371600"/>
                  </a:cubicBezTo>
                  <a:cubicBezTo>
                    <a:pt x="441109" y="1384730"/>
                    <a:pt x="479502" y="1409700"/>
                    <a:pt x="479502" y="1409700"/>
                  </a:cubicBezTo>
                  <a:cubicBezTo>
                    <a:pt x="485852" y="1419225"/>
                    <a:pt x="489613" y="1431124"/>
                    <a:pt x="498552" y="1438275"/>
                  </a:cubicBezTo>
                  <a:cubicBezTo>
                    <a:pt x="527548" y="1461472"/>
                    <a:pt x="581058" y="1436173"/>
                    <a:pt x="603327" y="1428750"/>
                  </a:cubicBezTo>
                  <a:cubicBezTo>
                    <a:pt x="616797" y="1424260"/>
                    <a:pt x="629873" y="1417953"/>
                    <a:pt x="641427" y="1409700"/>
                  </a:cubicBezTo>
                  <a:cubicBezTo>
                    <a:pt x="652388" y="1401870"/>
                    <a:pt x="657693" y="1386596"/>
                    <a:pt x="670002" y="1381125"/>
                  </a:cubicBezTo>
                  <a:cubicBezTo>
                    <a:pt x="687650" y="1373281"/>
                    <a:pt x="708102" y="1374775"/>
                    <a:pt x="727152" y="1371600"/>
                  </a:cubicBezTo>
                  <a:cubicBezTo>
                    <a:pt x="736677" y="1365250"/>
                    <a:pt x="744435" y="1354432"/>
                    <a:pt x="755727" y="1352550"/>
                  </a:cubicBezTo>
                  <a:cubicBezTo>
                    <a:pt x="802496" y="1344755"/>
                    <a:pt x="789825" y="1406739"/>
                    <a:pt x="793827" y="1428750"/>
                  </a:cubicBezTo>
                  <a:cubicBezTo>
                    <a:pt x="797876" y="1451020"/>
                    <a:pt x="803307" y="1479512"/>
                    <a:pt x="822402" y="1495425"/>
                  </a:cubicBezTo>
                  <a:cubicBezTo>
                    <a:pt x="833310" y="1504515"/>
                    <a:pt x="848174" y="1507430"/>
                    <a:pt x="860502" y="1514475"/>
                  </a:cubicBezTo>
                  <a:cubicBezTo>
                    <a:pt x="870441" y="1520155"/>
                    <a:pt x="878319" y="1529613"/>
                    <a:pt x="889077" y="1533525"/>
                  </a:cubicBezTo>
                  <a:cubicBezTo>
                    <a:pt x="913682" y="1542472"/>
                    <a:pt x="940439" y="1544296"/>
                    <a:pt x="965277" y="1552575"/>
                  </a:cubicBezTo>
                  <a:lnTo>
                    <a:pt x="993852" y="1562100"/>
                  </a:lnTo>
                  <a:lnTo>
                    <a:pt x="1098627" y="1533525"/>
                  </a:lnTo>
                  <a:cubicBezTo>
                    <a:pt x="1108281" y="1530767"/>
                    <a:pt x="1119579" y="1530534"/>
                    <a:pt x="1127202" y="1524000"/>
                  </a:cubicBezTo>
                  <a:cubicBezTo>
                    <a:pt x="1252744" y="1416392"/>
                    <a:pt x="1078772" y="1528293"/>
                    <a:pt x="1212927" y="1447800"/>
                  </a:cubicBezTo>
                  <a:cubicBezTo>
                    <a:pt x="1219277" y="1438275"/>
                    <a:pt x="1226857" y="1429464"/>
                    <a:pt x="1231977" y="1419225"/>
                  </a:cubicBezTo>
                  <a:cubicBezTo>
                    <a:pt x="1236467" y="1410245"/>
                    <a:pt x="1239244" y="1400433"/>
                    <a:pt x="1241502" y="1390650"/>
                  </a:cubicBezTo>
                  <a:cubicBezTo>
                    <a:pt x="1248783" y="1359100"/>
                    <a:pt x="1252209" y="1326686"/>
                    <a:pt x="1260552" y="1295400"/>
                  </a:cubicBezTo>
                  <a:cubicBezTo>
                    <a:pt x="1264957" y="1278879"/>
                    <a:pt x="1273252" y="1263650"/>
                    <a:pt x="1279602" y="1247775"/>
                  </a:cubicBezTo>
                  <a:cubicBezTo>
                    <a:pt x="1276427" y="1203325"/>
                    <a:pt x="1280284" y="1157804"/>
                    <a:pt x="1270077" y="1114425"/>
                  </a:cubicBezTo>
                  <a:cubicBezTo>
                    <a:pt x="1266992" y="1101313"/>
                    <a:pt x="1250126" y="1096198"/>
                    <a:pt x="1241502" y="1085850"/>
                  </a:cubicBezTo>
                  <a:cubicBezTo>
                    <a:pt x="1234173" y="1077056"/>
                    <a:pt x="1230547" y="1065370"/>
                    <a:pt x="1222452" y="1057275"/>
                  </a:cubicBezTo>
                  <a:cubicBezTo>
                    <a:pt x="1183680" y="1018503"/>
                    <a:pt x="1193316" y="1056901"/>
                    <a:pt x="1136727" y="1019175"/>
                  </a:cubicBezTo>
                  <a:cubicBezTo>
                    <a:pt x="1096944" y="992653"/>
                    <a:pt x="1116247" y="1008220"/>
                    <a:pt x="1079577" y="971550"/>
                  </a:cubicBezTo>
                  <a:cubicBezTo>
                    <a:pt x="1082752" y="942975"/>
                    <a:pt x="1078044" y="912364"/>
                    <a:pt x="1089102" y="885825"/>
                  </a:cubicBezTo>
                  <a:cubicBezTo>
                    <a:pt x="1095208" y="871171"/>
                    <a:pt x="1113419" y="865126"/>
                    <a:pt x="1127202" y="857250"/>
                  </a:cubicBezTo>
                  <a:cubicBezTo>
                    <a:pt x="1135919" y="852269"/>
                    <a:pt x="1146406" y="851329"/>
                    <a:pt x="1155777" y="847725"/>
                  </a:cubicBezTo>
                  <a:cubicBezTo>
                    <a:pt x="1187693" y="835449"/>
                    <a:pt x="1220441" y="824918"/>
                    <a:pt x="1251027" y="809625"/>
                  </a:cubicBezTo>
                  <a:cubicBezTo>
                    <a:pt x="1263727" y="803275"/>
                    <a:pt x="1277086" y="798100"/>
                    <a:pt x="1289127" y="790575"/>
                  </a:cubicBezTo>
                  <a:cubicBezTo>
                    <a:pt x="1302589" y="782161"/>
                    <a:pt x="1313028" y="769100"/>
                    <a:pt x="1327227" y="762000"/>
                  </a:cubicBezTo>
                  <a:cubicBezTo>
                    <a:pt x="1351490" y="749868"/>
                    <a:pt x="1378731" y="744650"/>
                    <a:pt x="1403427" y="733425"/>
                  </a:cubicBezTo>
                  <a:cubicBezTo>
                    <a:pt x="1413849" y="728688"/>
                    <a:pt x="1421763" y="719495"/>
                    <a:pt x="1432002" y="714375"/>
                  </a:cubicBezTo>
                  <a:cubicBezTo>
                    <a:pt x="1510935" y="674908"/>
                    <a:pt x="1450496" y="710531"/>
                    <a:pt x="1508202" y="685800"/>
                  </a:cubicBezTo>
                  <a:cubicBezTo>
                    <a:pt x="1578678" y="655596"/>
                    <a:pt x="1511755" y="672508"/>
                    <a:pt x="1603452" y="657225"/>
                  </a:cubicBezTo>
                  <a:cubicBezTo>
                    <a:pt x="1583899" y="631155"/>
                    <a:pt x="1566287" y="612404"/>
                    <a:pt x="1555827" y="581025"/>
                  </a:cubicBezTo>
                  <a:cubicBezTo>
                    <a:pt x="1518898" y="470238"/>
                    <a:pt x="1575135" y="591065"/>
                    <a:pt x="1527252" y="495300"/>
                  </a:cubicBezTo>
                  <a:cubicBezTo>
                    <a:pt x="1520902" y="434975"/>
                    <a:pt x="1520574" y="373708"/>
                    <a:pt x="1508202" y="314325"/>
                  </a:cubicBezTo>
                  <a:cubicBezTo>
                    <a:pt x="1504426" y="296201"/>
                    <a:pt x="1487146" y="283618"/>
                    <a:pt x="1479627" y="266700"/>
                  </a:cubicBezTo>
                  <a:cubicBezTo>
                    <a:pt x="1474310" y="254737"/>
                    <a:pt x="1474699" y="240857"/>
                    <a:pt x="1470102" y="228600"/>
                  </a:cubicBezTo>
                  <a:cubicBezTo>
                    <a:pt x="1465116" y="215305"/>
                    <a:pt x="1456645" y="203551"/>
                    <a:pt x="1451052" y="190500"/>
                  </a:cubicBezTo>
                  <a:cubicBezTo>
                    <a:pt x="1447097" y="181272"/>
                    <a:pt x="1448627" y="169025"/>
                    <a:pt x="1441527" y="161925"/>
                  </a:cubicBezTo>
                  <a:cubicBezTo>
                    <a:pt x="1434427" y="154825"/>
                    <a:pt x="1422477" y="155575"/>
                    <a:pt x="1412952" y="152400"/>
                  </a:cubicBezTo>
                  <a:cubicBezTo>
                    <a:pt x="1409777" y="161925"/>
                    <a:pt x="1402518" y="170976"/>
                    <a:pt x="1403427" y="180975"/>
                  </a:cubicBezTo>
                  <a:cubicBezTo>
                    <a:pt x="1409171" y="244157"/>
                    <a:pt x="1414986" y="245938"/>
                    <a:pt x="1441527" y="285750"/>
                  </a:cubicBezTo>
                  <a:cubicBezTo>
                    <a:pt x="1432002" y="298450"/>
                    <a:pt x="1426414" y="315436"/>
                    <a:pt x="1412952" y="323850"/>
                  </a:cubicBezTo>
                  <a:cubicBezTo>
                    <a:pt x="1399223" y="332430"/>
                    <a:pt x="1380542" y="327842"/>
                    <a:pt x="1365327" y="333375"/>
                  </a:cubicBezTo>
                  <a:cubicBezTo>
                    <a:pt x="1345311" y="340654"/>
                    <a:pt x="1327227" y="352425"/>
                    <a:pt x="1308177" y="361950"/>
                  </a:cubicBezTo>
                  <a:cubicBezTo>
                    <a:pt x="1263727" y="355600"/>
                    <a:pt x="1218535" y="353184"/>
                    <a:pt x="1174827" y="342900"/>
                  </a:cubicBezTo>
                  <a:cubicBezTo>
                    <a:pt x="1163684" y="340278"/>
                    <a:pt x="1156774" y="328359"/>
                    <a:pt x="1146252" y="323850"/>
                  </a:cubicBezTo>
                  <a:cubicBezTo>
                    <a:pt x="1134220" y="318693"/>
                    <a:pt x="1120852" y="317500"/>
                    <a:pt x="1108152" y="314325"/>
                  </a:cubicBezTo>
                  <a:cubicBezTo>
                    <a:pt x="1098627" y="301625"/>
                    <a:pt x="1090802" y="287450"/>
                    <a:pt x="1079577" y="276225"/>
                  </a:cubicBezTo>
                  <a:cubicBezTo>
                    <a:pt x="1056951" y="253599"/>
                    <a:pt x="1029757" y="236662"/>
                    <a:pt x="1003377" y="219075"/>
                  </a:cubicBezTo>
                  <a:cubicBezTo>
                    <a:pt x="1016077" y="212725"/>
                    <a:pt x="1030569" y="209115"/>
                    <a:pt x="1041477" y="200025"/>
                  </a:cubicBezTo>
                  <a:cubicBezTo>
                    <a:pt x="1050271" y="192696"/>
                    <a:pt x="1050819" y="177517"/>
                    <a:pt x="1060527" y="171450"/>
                  </a:cubicBezTo>
                  <a:cubicBezTo>
                    <a:pt x="1077555" y="160807"/>
                    <a:pt x="1117677" y="152400"/>
                    <a:pt x="1117677" y="152400"/>
                  </a:cubicBezTo>
                  <a:cubicBezTo>
                    <a:pt x="1120852" y="142875"/>
                    <a:pt x="1131157" y="133053"/>
                    <a:pt x="1127202" y="123825"/>
                  </a:cubicBezTo>
                  <a:cubicBezTo>
                    <a:pt x="1107457" y="77753"/>
                    <a:pt x="1091911" y="91892"/>
                    <a:pt x="1060527" y="76200"/>
                  </a:cubicBezTo>
                  <a:cubicBezTo>
                    <a:pt x="1050288" y="71080"/>
                    <a:pt x="1042191" y="62270"/>
                    <a:pt x="1031952" y="57150"/>
                  </a:cubicBezTo>
                  <a:cubicBezTo>
                    <a:pt x="1005353" y="43850"/>
                    <a:pt x="961273" y="41610"/>
                    <a:pt x="936702" y="38100"/>
                  </a:cubicBezTo>
                  <a:cubicBezTo>
                    <a:pt x="924932" y="2790"/>
                    <a:pt x="912889" y="6350"/>
                    <a:pt x="908127" y="0"/>
                  </a:cubicBezTo>
                  <a:close/>
                </a:path>
              </a:pathLst>
            </a:cu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p:cNvSpPr/>
            <p:nvPr/>
          </p:nvSpPr>
          <p:spPr>
            <a:xfrm>
              <a:off x="5061857" y="3902529"/>
              <a:ext cx="212272" cy="21227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p:cNvSpPr/>
            <p:nvPr/>
          </p:nvSpPr>
          <p:spPr>
            <a:xfrm>
              <a:off x="4980215" y="4751616"/>
              <a:ext cx="146956" cy="14695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p:cNvGrpSpPr/>
          <p:nvPr/>
        </p:nvGrpSpPr>
        <p:grpSpPr>
          <a:xfrm>
            <a:off x="375886" y="2726118"/>
            <a:ext cx="3060619" cy="1150525"/>
            <a:chOff x="375886" y="2726118"/>
            <a:chExt cx="3060619" cy="1150525"/>
          </a:xfrm>
        </p:grpSpPr>
        <p:sp>
          <p:nvSpPr>
            <p:cNvPr id="21" name="Freeform 20"/>
            <p:cNvSpPr/>
            <p:nvPr/>
          </p:nvSpPr>
          <p:spPr>
            <a:xfrm>
              <a:off x="1081616" y="2726118"/>
              <a:ext cx="1054852" cy="762756"/>
            </a:xfrm>
            <a:custGeom>
              <a:avLst/>
              <a:gdLst>
                <a:gd name="connsiteX0" fmla="*/ 638175 w 1476375"/>
                <a:gd name="connsiteY0" fmla="*/ 219833 h 1458083"/>
                <a:gd name="connsiteX1" fmla="*/ 638175 w 1476375"/>
                <a:gd name="connsiteY1" fmla="*/ 219833 h 1458083"/>
                <a:gd name="connsiteX2" fmla="*/ 523875 w 1476375"/>
                <a:gd name="connsiteY2" fmla="*/ 238883 h 1458083"/>
                <a:gd name="connsiteX3" fmla="*/ 495300 w 1476375"/>
                <a:gd name="connsiteY3" fmla="*/ 248408 h 1458083"/>
                <a:gd name="connsiteX4" fmla="*/ 428625 w 1476375"/>
                <a:gd name="connsiteY4" fmla="*/ 257933 h 1458083"/>
                <a:gd name="connsiteX5" fmla="*/ 295275 w 1476375"/>
                <a:gd name="connsiteY5" fmla="*/ 286508 h 1458083"/>
                <a:gd name="connsiteX6" fmla="*/ 266700 w 1476375"/>
                <a:gd name="connsiteY6" fmla="*/ 296033 h 1458083"/>
                <a:gd name="connsiteX7" fmla="*/ 219075 w 1476375"/>
                <a:gd name="connsiteY7" fmla="*/ 305558 h 1458083"/>
                <a:gd name="connsiteX8" fmla="*/ 161925 w 1476375"/>
                <a:gd name="connsiteY8" fmla="*/ 324608 h 1458083"/>
                <a:gd name="connsiteX9" fmla="*/ 123825 w 1476375"/>
                <a:gd name="connsiteY9" fmla="*/ 343658 h 1458083"/>
                <a:gd name="connsiteX10" fmla="*/ 76200 w 1476375"/>
                <a:gd name="connsiteY10" fmla="*/ 353183 h 1458083"/>
                <a:gd name="connsiteX11" fmla="*/ 28575 w 1476375"/>
                <a:gd name="connsiteY11" fmla="*/ 410333 h 1458083"/>
                <a:gd name="connsiteX12" fmla="*/ 9525 w 1476375"/>
                <a:gd name="connsiteY12" fmla="*/ 467483 h 1458083"/>
                <a:gd name="connsiteX13" fmla="*/ 0 w 1476375"/>
                <a:gd name="connsiteY13" fmla="*/ 496058 h 1458083"/>
                <a:gd name="connsiteX14" fmla="*/ 9525 w 1476375"/>
                <a:gd name="connsiteY14" fmla="*/ 553208 h 1458083"/>
                <a:gd name="connsiteX15" fmla="*/ 57150 w 1476375"/>
                <a:gd name="connsiteY15" fmla="*/ 591308 h 1458083"/>
                <a:gd name="connsiteX16" fmla="*/ 104775 w 1476375"/>
                <a:gd name="connsiteY16" fmla="*/ 638933 h 1458083"/>
                <a:gd name="connsiteX17" fmla="*/ 123825 w 1476375"/>
                <a:gd name="connsiteY17" fmla="*/ 677033 h 1458083"/>
                <a:gd name="connsiteX18" fmla="*/ 152400 w 1476375"/>
                <a:gd name="connsiteY18" fmla="*/ 705608 h 1458083"/>
                <a:gd name="connsiteX19" fmla="*/ 180975 w 1476375"/>
                <a:gd name="connsiteY19" fmla="*/ 743708 h 1458083"/>
                <a:gd name="connsiteX20" fmla="*/ 276225 w 1476375"/>
                <a:gd name="connsiteY20" fmla="*/ 848483 h 1458083"/>
                <a:gd name="connsiteX21" fmla="*/ 285750 w 1476375"/>
                <a:gd name="connsiteY21" fmla="*/ 877058 h 1458083"/>
                <a:gd name="connsiteX22" fmla="*/ 257175 w 1476375"/>
                <a:gd name="connsiteY22" fmla="*/ 896108 h 1458083"/>
                <a:gd name="connsiteX23" fmla="*/ 209550 w 1476375"/>
                <a:gd name="connsiteY23" fmla="*/ 915158 h 1458083"/>
                <a:gd name="connsiteX24" fmla="*/ 142875 w 1476375"/>
                <a:gd name="connsiteY24" fmla="*/ 972308 h 1458083"/>
                <a:gd name="connsiteX25" fmla="*/ 85725 w 1476375"/>
                <a:gd name="connsiteY25" fmla="*/ 991358 h 1458083"/>
                <a:gd name="connsiteX26" fmla="*/ 66675 w 1476375"/>
                <a:gd name="connsiteY26" fmla="*/ 1019933 h 1458083"/>
                <a:gd name="connsiteX27" fmla="*/ 104775 w 1476375"/>
                <a:gd name="connsiteY27" fmla="*/ 1038983 h 1458083"/>
                <a:gd name="connsiteX28" fmla="*/ 133350 w 1476375"/>
                <a:gd name="connsiteY28" fmla="*/ 1067558 h 1458083"/>
                <a:gd name="connsiteX29" fmla="*/ 152400 w 1476375"/>
                <a:gd name="connsiteY29" fmla="*/ 1124708 h 1458083"/>
                <a:gd name="connsiteX30" fmla="*/ 161925 w 1476375"/>
                <a:gd name="connsiteY30" fmla="*/ 1162808 h 1458083"/>
                <a:gd name="connsiteX31" fmla="*/ 247650 w 1476375"/>
                <a:gd name="connsiteY31" fmla="*/ 1172333 h 1458083"/>
                <a:gd name="connsiteX32" fmla="*/ 285750 w 1476375"/>
                <a:gd name="connsiteY32" fmla="*/ 1181858 h 1458083"/>
                <a:gd name="connsiteX33" fmla="*/ 342900 w 1476375"/>
                <a:gd name="connsiteY33" fmla="*/ 1200908 h 1458083"/>
                <a:gd name="connsiteX34" fmla="*/ 523875 w 1476375"/>
                <a:gd name="connsiteY34" fmla="*/ 1219958 h 1458083"/>
                <a:gd name="connsiteX35" fmla="*/ 571500 w 1476375"/>
                <a:gd name="connsiteY35" fmla="*/ 1229483 h 1458083"/>
                <a:gd name="connsiteX36" fmla="*/ 638175 w 1476375"/>
                <a:gd name="connsiteY36" fmla="*/ 1267583 h 1458083"/>
                <a:gd name="connsiteX37" fmla="*/ 733425 w 1476375"/>
                <a:gd name="connsiteY37" fmla="*/ 1286633 h 1458083"/>
                <a:gd name="connsiteX38" fmla="*/ 762000 w 1476375"/>
                <a:gd name="connsiteY38" fmla="*/ 1353308 h 1458083"/>
                <a:gd name="connsiteX39" fmla="*/ 819150 w 1476375"/>
                <a:gd name="connsiteY39" fmla="*/ 1400933 h 1458083"/>
                <a:gd name="connsiteX40" fmla="*/ 895350 w 1476375"/>
                <a:gd name="connsiteY40" fmla="*/ 1448558 h 1458083"/>
                <a:gd name="connsiteX41" fmla="*/ 962025 w 1476375"/>
                <a:gd name="connsiteY41" fmla="*/ 1458083 h 1458083"/>
                <a:gd name="connsiteX42" fmla="*/ 1047750 w 1476375"/>
                <a:gd name="connsiteY42" fmla="*/ 934208 h 1458083"/>
                <a:gd name="connsiteX43" fmla="*/ 1076325 w 1476375"/>
                <a:gd name="connsiteY43" fmla="*/ 743708 h 1458083"/>
                <a:gd name="connsiteX44" fmla="*/ 1123950 w 1476375"/>
                <a:gd name="connsiteY44" fmla="*/ 515108 h 1458083"/>
                <a:gd name="connsiteX45" fmla="*/ 1133475 w 1476375"/>
                <a:gd name="connsiteY45" fmla="*/ 486533 h 1458083"/>
                <a:gd name="connsiteX46" fmla="*/ 1171575 w 1476375"/>
                <a:gd name="connsiteY46" fmla="*/ 467483 h 1458083"/>
                <a:gd name="connsiteX47" fmla="*/ 1190625 w 1476375"/>
                <a:gd name="connsiteY47" fmla="*/ 438908 h 1458083"/>
                <a:gd name="connsiteX48" fmla="*/ 1219200 w 1476375"/>
                <a:gd name="connsiteY48" fmla="*/ 467483 h 1458083"/>
                <a:gd name="connsiteX49" fmla="*/ 1247775 w 1476375"/>
                <a:gd name="connsiteY49" fmla="*/ 486533 h 1458083"/>
                <a:gd name="connsiteX50" fmla="*/ 1266825 w 1476375"/>
                <a:gd name="connsiteY50" fmla="*/ 524633 h 1458083"/>
                <a:gd name="connsiteX51" fmla="*/ 1323975 w 1476375"/>
                <a:gd name="connsiteY51" fmla="*/ 553208 h 1458083"/>
                <a:gd name="connsiteX52" fmla="*/ 1438275 w 1476375"/>
                <a:gd name="connsiteY52" fmla="*/ 505583 h 1458083"/>
                <a:gd name="connsiteX53" fmla="*/ 1466850 w 1476375"/>
                <a:gd name="connsiteY53" fmla="*/ 448433 h 1458083"/>
                <a:gd name="connsiteX54" fmla="*/ 1476375 w 1476375"/>
                <a:gd name="connsiteY54" fmla="*/ 419858 h 1458083"/>
                <a:gd name="connsiteX55" fmla="*/ 1457325 w 1476375"/>
                <a:gd name="connsiteY55" fmla="*/ 276983 h 1458083"/>
                <a:gd name="connsiteX56" fmla="*/ 1447800 w 1476375"/>
                <a:gd name="connsiteY56" fmla="*/ 248408 h 1458083"/>
                <a:gd name="connsiteX57" fmla="*/ 1409700 w 1476375"/>
                <a:gd name="connsiteY57" fmla="*/ 191258 h 1458083"/>
                <a:gd name="connsiteX58" fmla="*/ 1400175 w 1476375"/>
                <a:gd name="connsiteY58" fmla="*/ 162683 h 1458083"/>
                <a:gd name="connsiteX59" fmla="*/ 1371600 w 1476375"/>
                <a:gd name="connsiteY59" fmla="*/ 153158 h 1458083"/>
                <a:gd name="connsiteX60" fmla="*/ 1333500 w 1476375"/>
                <a:gd name="connsiteY60" fmla="*/ 134108 h 1458083"/>
                <a:gd name="connsiteX61" fmla="*/ 1304925 w 1476375"/>
                <a:gd name="connsiteY61" fmla="*/ 105533 h 1458083"/>
                <a:gd name="connsiteX62" fmla="*/ 1228725 w 1476375"/>
                <a:gd name="connsiteY62" fmla="*/ 67433 h 1458083"/>
                <a:gd name="connsiteX63" fmla="*/ 1162050 w 1476375"/>
                <a:gd name="connsiteY63" fmla="*/ 38858 h 1458083"/>
                <a:gd name="connsiteX64" fmla="*/ 1085850 w 1476375"/>
                <a:gd name="connsiteY64" fmla="*/ 19808 h 1458083"/>
                <a:gd name="connsiteX65" fmla="*/ 1076325 w 1476375"/>
                <a:gd name="connsiteY65" fmla="*/ 38858 h 1458083"/>
                <a:gd name="connsiteX66" fmla="*/ 1066800 w 1476375"/>
                <a:gd name="connsiteY66" fmla="*/ 96008 h 1458083"/>
                <a:gd name="connsiteX67" fmla="*/ 1009650 w 1476375"/>
                <a:gd name="connsiteY67" fmla="*/ 105533 h 1458083"/>
                <a:gd name="connsiteX68" fmla="*/ 914400 w 1476375"/>
                <a:gd name="connsiteY68" fmla="*/ 115058 h 1458083"/>
                <a:gd name="connsiteX69" fmla="*/ 885825 w 1476375"/>
                <a:gd name="connsiteY69" fmla="*/ 143633 h 1458083"/>
                <a:gd name="connsiteX70" fmla="*/ 771525 w 1476375"/>
                <a:gd name="connsiteY70" fmla="*/ 134108 h 1458083"/>
                <a:gd name="connsiteX71" fmla="*/ 742950 w 1476375"/>
                <a:gd name="connsiteY71" fmla="*/ 105533 h 1458083"/>
                <a:gd name="connsiteX72" fmla="*/ 704850 w 1476375"/>
                <a:gd name="connsiteY72" fmla="*/ 96008 h 1458083"/>
                <a:gd name="connsiteX73" fmla="*/ 676275 w 1476375"/>
                <a:gd name="connsiteY73" fmla="*/ 76958 h 1458083"/>
                <a:gd name="connsiteX74" fmla="*/ 685800 w 1476375"/>
                <a:gd name="connsiteY74" fmla="*/ 105533 h 1458083"/>
                <a:gd name="connsiteX75" fmla="*/ 676275 w 1476375"/>
                <a:gd name="connsiteY75" fmla="*/ 143633 h 1458083"/>
                <a:gd name="connsiteX76" fmla="*/ 638175 w 1476375"/>
                <a:gd name="connsiteY76" fmla="*/ 219833 h 1458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476375" h="1458083">
                  <a:moveTo>
                    <a:pt x="638175" y="219833"/>
                  </a:moveTo>
                  <a:lnTo>
                    <a:pt x="638175" y="219833"/>
                  </a:lnTo>
                  <a:cubicBezTo>
                    <a:pt x="600075" y="226183"/>
                    <a:pt x="561750" y="231308"/>
                    <a:pt x="523875" y="238883"/>
                  </a:cubicBezTo>
                  <a:cubicBezTo>
                    <a:pt x="514030" y="240852"/>
                    <a:pt x="505145" y="246439"/>
                    <a:pt x="495300" y="248408"/>
                  </a:cubicBezTo>
                  <a:cubicBezTo>
                    <a:pt x="473285" y="252811"/>
                    <a:pt x="450770" y="254242"/>
                    <a:pt x="428625" y="257933"/>
                  </a:cubicBezTo>
                  <a:cubicBezTo>
                    <a:pt x="401545" y="262446"/>
                    <a:pt x="307757" y="283388"/>
                    <a:pt x="295275" y="286508"/>
                  </a:cubicBezTo>
                  <a:cubicBezTo>
                    <a:pt x="285535" y="288943"/>
                    <a:pt x="276440" y="293598"/>
                    <a:pt x="266700" y="296033"/>
                  </a:cubicBezTo>
                  <a:cubicBezTo>
                    <a:pt x="250994" y="299960"/>
                    <a:pt x="234694" y="301298"/>
                    <a:pt x="219075" y="305558"/>
                  </a:cubicBezTo>
                  <a:cubicBezTo>
                    <a:pt x="199702" y="310842"/>
                    <a:pt x="179886" y="315628"/>
                    <a:pt x="161925" y="324608"/>
                  </a:cubicBezTo>
                  <a:cubicBezTo>
                    <a:pt x="149225" y="330958"/>
                    <a:pt x="137295" y="339168"/>
                    <a:pt x="123825" y="343658"/>
                  </a:cubicBezTo>
                  <a:cubicBezTo>
                    <a:pt x="108466" y="348778"/>
                    <a:pt x="92075" y="350008"/>
                    <a:pt x="76200" y="353183"/>
                  </a:cubicBezTo>
                  <a:cubicBezTo>
                    <a:pt x="58255" y="371128"/>
                    <a:pt x="39184" y="386463"/>
                    <a:pt x="28575" y="410333"/>
                  </a:cubicBezTo>
                  <a:cubicBezTo>
                    <a:pt x="20420" y="428683"/>
                    <a:pt x="15875" y="448433"/>
                    <a:pt x="9525" y="467483"/>
                  </a:cubicBezTo>
                  <a:lnTo>
                    <a:pt x="0" y="496058"/>
                  </a:lnTo>
                  <a:cubicBezTo>
                    <a:pt x="3175" y="515108"/>
                    <a:pt x="-411" y="536647"/>
                    <a:pt x="9525" y="553208"/>
                  </a:cubicBezTo>
                  <a:cubicBezTo>
                    <a:pt x="19985" y="570641"/>
                    <a:pt x="42039" y="577708"/>
                    <a:pt x="57150" y="591308"/>
                  </a:cubicBezTo>
                  <a:cubicBezTo>
                    <a:pt x="73837" y="606327"/>
                    <a:pt x="90992" y="621212"/>
                    <a:pt x="104775" y="638933"/>
                  </a:cubicBezTo>
                  <a:cubicBezTo>
                    <a:pt x="113492" y="650141"/>
                    <a:pt x="115572" y="665479"/>
                    <a:pt x="123825" y="677033"/>
                  </a:cubicBezTo>
                  <a:cubicBezTo>
                    <a:pt x="131655" y="687994"/>
                    <a:pt x="143634" y="695381"/>
                    <a:pt x="152400" y="705608"/>
                  </a:cubicBezTo>
                  <a:cubicBezTo>
                    <a:pt x="162731" y="717661"/>
                    <a:pt x="170248" y="732006"/>
                    <a:pt x="180975" y="743708"/>
                  </a:cubicBezTo>
                  <a:cubicBezTo>
                    <a:pt x="206435" y="771482"/>
                    <a:pt x="256000" y="808032"/>
                    <a:pt x="276225" y="848483"/>
                  </a:cubicBezTo>
                  <a:cubicBezTo>
                    <a:pt x="280715" y="857463"/>
                    <a:pt x="282575" y="867533"/>
                    <a:pt x="285750" y="877058"/>
                  </a:cubicBezTo>
                  <a:cubicBezTo>
                    <a:pt x="276225" y="883408"/>
                    <a:pt x="267414" y="890988"/>
                    <a:pt x="257175" y="896108"/>
                  </a:cubicBezTo>
                  <a:cubicBezTo>
                    <a:pt x="241882" y="903754"/>
                    <a:pt x="224049" y="906096"/>
                    <a:pt x="209550" y="915158"/>
                  </a:cubicBezTo>
                  <a:cubicBezTo>
                    <a:pt x="133295" y="962818"/>
                    <a:pt x="234714" y="926388"/>
                    <a:pt x="142875" y="972308"/>
                  </a:cubicBezTo>
                  <a:cubicBezTo>
                    <a:pt x="124914" y="981288"/>
                    <a:pt x="85725" y="991358"/>
                    <a:pt x="85725" y="991358"/>
                  </a:cubicBezTo>
                  <a:cubicBezTo>
                    <a:pt x="79375" y="1000883"/>
                    <a:pt x="62423" y="1009304"/>
                    <a:pt x="66675" y="1019933"/>
                  </a:cubicBezTo>
                  <a:cubicBezTo>
                    <a:pt x="71948" y="1033116"/>
                    <a:pt x="93221" y="1030730"/>
                    <a:pt x="104775" y="1038983"/>
                  </a:cubicBezTo>
                  <a:cubicBezTo>
                    <a:pt x="115736" y="1046813"/>
                    <a:pt x="123825" y="1058033"/>
                    <a:pt x="133350" y="1067558"/>
                  </a:cubicBezTo>
                  <a:cubicBezTo>
                    <a:pt x="139700" y="1086608"/>
                    <a:pt x="147530" y="1105227"/>
                    <a:pt x="152400" y="1124708"/>
                  </a:cubicBezTo>
                  <a:cubicBezTo>
                    <a:pt x="155575" y="1137408"/>
                    <a:pt x="150216" y="1156954"/>
                    <a:pt x="161925" y="1162808"/>
                  </a:cubicBezTo>
                  <a:cubicBezTo>
                    <a:pt x="187641" y="1175666"/>
                    <a:pt x="219075" y="1169158"/>
                    <a:pt x="247650" y="1172333"/>
                  </a:cubicBezTo>
                  <a:cubicBezTo>
                    <a:pt x="260350" y="1175508"/>
                    <a:pt x="273211" y="1178096"/>
                    <a:pt x="285750" y="1181858"/>
                  </a:cubicBezTo>
                  <a:cubicBezTo>
                    <a:pt x="304984" y="1187628"/>
                    <a:pt x="323072" y="1197735"/>
                    <a:pt x="342900" y="1200908"/>
                  </a:cubicBezTo>
                  <a:cubicBezTo>
                    <a:pt x="402796" y="1210491"/>
                    <a:pt x="464395" y="1208062"/>
                    <a:pt x="523875" y="1219958"/>
                  </a:cubicBezTo>
                  <a:lnTo>
                    <a:pt x="571500" y="1229483"/>
                  </a:lnTo>
                  <a:cubicBezTo>
                    <a:pt x="589967" y="1241795"/>
                    <a:pt x="617027" y="1261541"/>
                    <a:pt x="638175" y="1267583"/>
                  </a:cubicBezTo>
                  <a:cubicBezTo>
                    <a:pt x="669308" y="1276478"/>
                    <a:pt x="701675" y="1280283"/>
                    <a:pt x="733425" y="1286633"/>
                  </a:cubicBezTo>
                  <a:cubicBezTo>
                    <a:pt x="741198" y="1309952"/>
                    <a:pt x="747287" y="1332710"/>
                    <a:pt x="762000" y="1353308"/>
                  </a:cubicBezTo>
                  <a:cubicBezTo>
                    <a:pt x="780530" y="1379250"/>
                    <a:pt x="794783" y="1383528"/>
                    <a:pt x="819150" y="1400933"/>
                  </a:cubicBezTo>
                  <a:cubicBezTo>
                    <a:pt x="842514" y="1417621"/>
                    <a:pt x="866392" y="1440660"/>
                    <a:pt x="895350" y="1448558"/>
                  </a:cubicBezTo>
                  <a:cubicBezTo>
                    <a:pt x="917010" y="1454465"/>
                    <a:pt x="939800" y="1454908"/>
                    <a:pt x="962025" y="1458083"/>
                  </a:cubicBezTo>
                  <a:cubicBezTo>
                    <a:pt x="1204514" y="1397461"/>
                    <a:pt x="1018389" y="1470046"/>
                    <a:pt x="1047750" y="934208"/>
                  </a:cubicBezTo>
                  <a:cubicBezTo>
                    <a:pt x="1051263" y="870094"/>
                    <a:pt x="1064839" y="806883"/>
                    <a:pt x="1076325" y="743708"/>
                  </a:cubicBezTo>
                  <a:cubicBezTo>
                    <a:pt x="1090249" y="667127"/>
                    <a:pt x="1099336" y="588950"/>
                    <a:pt x="1123950" y="515108"/>
                  </a:cubicBezTo>
                  <a:cubicBezTo>
                    <a:pt x="1127125" y="505583"/>
                    <a:pt x="1126375" y="493633"/>
                    <a:pt x="1133475" y="486533"/>
                  </a:cubicBezTo>
                  <a:cubicBezTo>
                    <a:pt x="1143515" y="476493"/>
                    <a:pt x="1158875" y="473833"/>
                    <a:pt x="1171575" y="467483"/>
                  </a:cubicBezTo>
                  <a:cubicBezTo>
                    <a:pt x="1177925" y="457958"/>
                    <a:pt x="1179177" y="438908"/>
                    <a:pt x="1190625" y="438908"/>
                  </a:cubicBezTo>
                  <a:cubicBezTo>
                    <a:pt x="1204095" y="438908"/>
                    <a:pt x="1208852" y="458859"/>
                    <a:pt x="1219200" y="467483"/>
                  </a:cubicBezTo>
                  <a:cubicBezTo>
                    <a:pt x="1227994" y="474812"/>
                    <a:pt x="1238250" y="480183"/>
                    <a:pt x="1247775" y="486533"/>
                  </a:cubicBezTo>
                  <a:cubicBezTo>
                    <a:pt x="1254125" y="499233"/>
                    <a:pt x="1257735" y="513725"/>
                    <a:pt x="1266825" y="524633"/>
                  </a:cubicBezTo>
                  <a:cubicBezTo>
                    <a:pt x="1281028" y="541677"/>
                    <a:pt x="1304471" y="546707"/>
                    <a:pt x="1323975" y="553208"/>
                  </a:cubicBezTo>
                  <a:cubicBezTo>
                    <a:pt x="1411884" y="509254"/>
                    <a:pt x="1372625" y="521996"/>
                    <a:pt x="1438275" y="505583"/>
                  </a:cubicBezTo>
                  <a:cubicBezTo>
                    <a:pt x="1462216" y="433759"/>
                    <a:pt x="1429921" y="522291"/>
                    <a:pt x="1466850" y="448433"/>
                  </a:cubicBezTo>
                  <a:cubicBezTo>
                    <a:pt x="1471340" y="439453"/>
                    <a:pt x="1473200" y="429383"/>
                    <a:pt x="1476375" y="419858"/>
                  </a:cubicBezTo>
                  <a:cubicBezTo>
                    <a:pt x="1470025" y="372233"/>
                    <a:pt x="1465224" y="324376"/>
                    <a:pt x="1457325" y="276983"/>
                  </a:cubicBezTo>
                  <a:cubicBezTo>
                    <a:pt x="1455674" y="267079"/>
                    <a:pt x="1452676" y="257185"/>
                    <a:pt x="1447800" y="248408"/>
                  </a:cubicBezTo>
                  <a:cubicBezTo>
                    <a:pt x="1436681" y="228394"/>
                    <a:pt x="1416940" y="212978"/>
                    <a:pt x="1409700" y="191258"/>
                  </a:cubicBezTo>
                  <a:cubicBezTo>
                    <a:pt x="1406525" y="181733"/>
                    <a:pt x="1407275" y="169783"/>
                    <a:pt x="1400175" y="162683"/>
                  </a:cubicBezTo>
                  <a:cubicBezTo>
                    <a:pt x="1393075" y="155583"/>
                    <a:pt x="1380828" y="157113"/>
                    <a:pt x="1371600" y="153158"/>
                  </a:cubicBezTo>
                  <a:cubicBezTo>
                    <a:pt x="1358549" y="147565"/>
                    <a:pt x="1345054" y="142361"/>
                    <a:pt x="1333500" y="134108"/>
                  </a:cubicBezTo>
                  <a:cubicBezTo>
                    <a:pt x="1322539" y="126278"/>
                    <a:pt x="1315701" y="113615"/>
                    <a:pt x="1304925" y="105533"/>
                  </a:cubicBezTo>
                  <a:cubicBezTo>
                    <a:pt x="1256586" y="69279"/>
                    <a:pt x="1270581" y="84175"/>
                    <a:pt x="1228725" y="67433"/>
                  </a:cubicBezTo>
                  <a:cubicBezTo>
                    <a:pt x="1206274" y="58453"/>
                    <a:pt x="1184989" y="46504"/>
                    <a:pt x="1162050" y="38858"/>
                  </a:cubicBezTo>
                  <a:cubicBezTo>
                    <a:pt x="1137212" y="30579"/>
                    <a:pt x="1085850" y="19808"/>
                    <a:pt x="1085850" y="19808"/>
                  </a:cubicBezTo>
                  <a:cubicBezTo>
                    <a:pt x="1028758" y="-18253"/>
                    <a:pt x="1072872" y="4330"/>
                    <a:pt x="1076325" y="38858"/>
                  </a:cubicBezTo>
                  <a:cubicBezTo>
                    <a:pt x="1078247" y="58075"/>
                    <a:pt x="1080456" y="82352"/>
                    <a:pt x="1066800" y="96008"/>
                  </a:cubicBezTo>
                  <a:cubicBezTo>
                    <a:pt x="1053144" y="109664"/>
                    <a:pt x="1028814" y="103138"/>
                    <a:pt x="1009650" y="105533"/>
                  </a:cubicBezTo>
                  <a:cubicBezTo>
                    <a:pt x="977988" y="109491"/>
                    <a:pt x="946150" y="111883"/>
                    <a:pt x="914400" y="115058"/>
                  </a:cubicBezTo>
                  <a:cubicBezTo>
                    <a:pt x="904875" y="124583"/>
                    <a:pt x="899177" y="141853"/>
                    <a:pt x="885825" y="143633"/>
                  </a:cubicBezTo>
                  <a:cubicBezTo>
                    <a:pt x="847928" y="148686"/>
                    <a:pt x="808466" y="143959"/>
                    <a:pt x="771525" y="134108"/>
                  </a:cubicBezTo>
                  <a:cubicBezTo>
                    <a:pt x="758509" y="130637"/>
                    <a:pt x="754646" y="112216"/>
                    <a:pt x="742950" y="105533"/>
                  </a:cubicBezTo>
                  <a:cubicBezTo>
                    <a:pt x="731584" y="99038"/>
                    <a:pt x="717550" y="99183"/>
                    <a:pt x="704850" y="96008"/>
                  </a:cubicBezTo>
                  <a:cubicBezTo>
                    <a:pt x="695325" y="89658"/>
                    <a:pt x="686514" y="71838"/>
                    <a:pt x="676275" y="76958"/>
                  </a:cubicBezTo>
                  <a:cubicBezTo>
                    <a:pt x="667295" y="81448"/>
                    <a:pt x="685800" y="95493"/>
                    <a:pt x="685800" y="105533"/>
                  </a:cubicBezTo>
                  <a:cubicBezTo>
                    <a:pt x="685800" y="118624"/>
                    <a:pt x="676275" y="143633"/>
                    <a:pt x="676275" y="143633"/>
                  </a:cubicBezTo>
                  <a:lnTo>
                    <a:pt x="638175" y="219833"/>
                  </a:lnTo>
                  <a:close/>
                </a:path>
              </a:pathLst>
            </a:cu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p:nvPr/>
          </p:nvSpPr>
          <p:spPr>
            <a:xfrm>
              <a:off x="1909537" y="3142350"/>
              <a:ext cx="1526968" cy="360809"/>
            </a:xfrm>
            <a:prstGeom prst="rect">
              <a:avLst/>
            </a:prstGeom>
          </p:spPr>
          <p:txBody>
            <a:bodyPr wrap="none" lIns="83000" tIns="41500" rIns="83000" bIns="41500">
              <a:spAutoFit/>
            </a:bodyPr>
            <a:lstStyle/>
            <a:p>
              <a:r>
                <a:rPr lang="en-US" dirty="0" smtClean="0">
                  <a:solidFill>
                    <a:srgbClr val="000000"/>
                  </a:solidFill>
                  <a:latin typeface="Lucida Sans"/>
                </a:rPr>
                <a:t>Small </a:t>
              </a:r>
              <a:r>
                <a:rPr lang="en-US" dirty="0">
                  <a:solidFill>
                    <a:srgbClr val="000000"/>
                  </a:solidFill>
                  <a:latin typeface="Lucida Sans"/>
                </a:rPr>
                <a:t>airport </a:t>
              </a:r>
              <a:endParaRPr lang="es-VE" dirty="0">
                <a:latin typeface="Lucida Sans"/>
              </a:endParaRPr>
            </a:p>
          </p:txBody>
        </p:sp>
        <p:sp>
          <p:nvSpPr>
            <p:cNvPr id="4" name="TextBox 3"/>
            <p:cNvSpPr txBox="1"/>
            <p:nvPr/>
          </p:nvSpPr>
          <p:spPr>
            <a:xfrm>
              <a:off x="375886" y="3440820"/>
              <a:ext cx="2196077" cy="4358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2400" b="1" dirty="0">
                  <a:solidFill>
                    <a:srgbClr val="000000"/>
                  </a:solidFill>
                  <a:latin typeface="Lucida Sans"/>
                </a:rPr>
                <a:t>Small-Land</a:t>
              </a:r>
              <a:endParaRPr lang="es-VE" sz="2400" b="1" dirty="0">
                <a:solidFill>
                  <a:srgbClr val="000000"/>
                </a:solidFill>
                <a:latin typeface="Lucida Sans"/>
                <a:sym typeface="Times New Roman"/>
              </a:endParaRPr>
            </a:p>
          </p:txBody>
        </p:sp>
        <p:sp>
          <p:nvSpPr>
            <p:cNvPr id="28" name="Oval 27"/>
            <p:cNvSpPr/>
            <p:nvPr/>
          </p:nvSpPr>
          <p:spPr>
            <a:xfrm>
              <a:off x="1638301" y="3173187"/>
              <a:ext cx="146956" cy="14695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307684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56"/>
          <p:cNvSpPr/>
          <p:nvPr/>
        </p:nvSpPr>
        <p:spPr>
          <a:xfrm>
            <a:off x="3957581" y="3707947"/>
            <a:ext cx="1603452" cy="1337582"/>
          </a:xfrm>
          <a:custGeom>
            <a:avLst/>
            <a:gdLst>
              <a:gd name="connsiteX0" fmla="*/ 908127 w 1603452"/>
              <a:gd name="connsiteY0" fmla="*/ 0 h 1562100"/>
              <a:gd name="connsiteX1" fmla="*/ 908127 w 1603452"/>
              <a:gd name="connsiteY1" fmla="*/ 0 h 1562100"/>
              <a:gd name="connsiteX2" fmla="*/ 841452 w 1603452"/>
              <a:gd name="connsiteY2" fmla="*/ 57150 h 1562100"/>
              <a:gd name="connsiteX3" fmla="*/ 803352 w 1603452"/>
              <a:gd name="connsiteY3" fmla="*/ 95250 h 1562100"/>
              <a:gd name="connsiteX4" fmla="*/ 755727 w 1603452"/>
              <a:gd name="connsiteY4" fmla="*/ 123825 h 1562100"/>
              <a:gd name="connsiteX5" fmla="*/ 727152 w 1603452"/>
              <a:gd name="connsiteY5" fmla="*/ 142875 h 1562100"/>
              <a:gd name="connsiteX6" fmla="*/ 698577 w 1603452"/>
              <a:gd name="connsiteY6" fmla="*/ 152400 h 1562100"/>
              <a:gd name="connsiteX7" fmla="*/ 650952 w 1603452"/>
              <a:gd name="connsiteY7" fmla="*/ 180975 h 1562100"/>
              <a:gd name="connsiteX8" fmla="*/ 603327 w 1603452"/>
              <a:gd name="connsiteY8" fmla="*/ 228600 h 1562100"/>
              <a:gd name="connsiteX9" fmla="*/ 574752 w 1603452"/>
              <a:gd name="connsiteY9" fmla="*/ 266700 h 1562100"/>
              <a:gd name="connsiteX10" fmla="*/ 546177 w 1603452"/>
              <a:gd name="connsiteY10" fmla="*/ 295275 h 1562100"/>
              <a:gd name="connsiteX11" fmla="*/ 536652 w 1603452"/>
              <a:gd name="connsiteY11" fmla="*/ 438150 h 1562100"/>
              <a:gd name="connsiteX12" fmla="*/ 555702 w 1603452"/>
              <a:gd name="connsiteY12" fmla="*/ 495300 h 1562100"/>
              <a:gd name="connsiteX13" fmla="*/ 546177 w 1603452"/>
              <a:gd name="connsiteY13" fmla="*/ 762000 h 1562100"/>
              <a:gd name="connsiteX14" fmla="*/ 469977 w 1603452"/>
              <a:gd name="connsiteY14" fmla="*/ 790575 h 1562100"/>
              <a:gd name="connsiteX15" fmla="*/ 222327 w 1603452"/>
              <a:gd name="connsiteY15" fmla="*/ 781050 h 1562100"/>
              <a:gd name="connsiteX16" fmla="*/ 79452 w 1603452"/>
              <a:gd name="connsiteY16" fmla="*/ 762000 h 1562100"/>
              <a:gd name="connsiteX17" fmla="*/ 22302 w 1603452"/>
              <a:gd name="connsiteY17" fmla="*/ 771525 h 1562100"/>
              <a:gd name="connsiteX18" fmla="*/ 3252 w 1603452"/>
              <a:gd name="connsiteY18" fmla="*/ 800100 h 1562100"/>
              <a:gd name="connsiteX19" fmla="*/ 31827 w 1603452"/>
              <a:gd name="connsiteY19" fmla="*/ 923925 h 1562100"/>
              <a:gd name="connsiteX20" fmla="*/ 79452 w 1603452"/>
              <a:gd name="connsiteY20" fmla="*/ 1019175 h 1562100"/>
              <a:gd name="connsiteX21" fmla="*/ 117552 w 1603452"/>
              <a:gd name="connsiteY21" fmla="*/ 1066800 h 1562100"/>
              <a:gd name="connsiteX22" fmla="*/ 146127 w 1603452"/>
              <a:gd name="connsiteY22" fmla="*/ 1133475 h 1562100"/>
              <a:gd name="connsiteX23" fmla="*/ 241377 w 1603452"/>
              <a:gd name="connsiteY23" fmla="*/ 1190625 h 1562100"/>
              <a:gd name="connsiteX24" fmla="*/ 298527 w 1603452"/>
              <a:gd name="connsiteY24" fmla="*/ 1266825 h 1562100"/>
              <a:gd name="connsiteX25" fmla="*/ 327102 w 1603452"/>
              <a:gd name="connsiteY25" fmla="*/ 1314450 h 1562100"/>
              <a:gd name="connsiteX26" fmla="*/ 384252 w 1603452"/>
              <a:gd name="connsiteY26" fmla="*/ 1343025 h 1562100"/>
              <a:gd name="connsiteX27" fmla="*/ 422352 w 1603452"/>
              <a:gd name="connsiteY27" fmla="*/ 1371600 h 1562100"/>
              <a:gd name="connsiteX28" fmla="*/ 479502 w 1603452"/>
              <a:gd name="connsiteY28" fmla="*/ 1409700 h 1562100"/>
              <a:gd name="connsiteX29" fmla="*/ 498552 w 1603452"/>
              <a:gd name="connsiteY29" fmla="*/ 1438275 h 1562100"/>
              <a:gd name="connsiteX30" fmla="*/ 603327 w 1603452"/>
              <a:gd name="connsiteY30" fmla="*/ 1428750 h 1562100"/>
              <a:gd name="connsiteX31" fmla="*/ 641427 w 1603452"/>
              <a:gd name="connsiteY31" fmla="*/ 1409700 h 1562100"/>
              <a:gd name="connsiteX32" fmla="*/ 670002 w 1603452"/>
              <a:gd name="connsiteY32" fmla="*/ 1381125 h 1562100"/>
              <a:gd name="connsiteX33" fmla="*/ 727152 w 1603452"/>
              <a:gd name="connsiteY33" fmla="*/ 1371600 h 1562100"/>
              <a:gd name="connsiteX34" fmla="*/ 755727 w 1603452"/>
              <a:gd name="connsiteY34" fmla="*/ 1352550 h 1562100"/>
              <a:gd name="connsiteX35" fmla="*/ 793827 w 1603452"/>
              <a:gd name="connsiteY35" fmla="*/ 1428750 h 1562100"/>
              <a:gd name="connsiteX36" fmla="*/ 822402 w 1603452"/>
              <a:gd name="connsiteY36" fmla="*/ 1495425 h 1562100"/>
              <a:gd name="connsiteX37" fmla="*/ 860502 w 1603452"/>
              <a:gd name="connsiteY37" fmla="*/ 1514475 h 1562100"/>
              <a:gd name="connsiteX38" fmla="*/ 889077 w 1603452"/>
              <a:gd name="connsiteY38" fmla="*/ 1533525 h 1562100"/>
              <a:gd name="connsiteX39" fmla="*/ 965277 w 1603452"/>
              <a:gd name="connsiteY39" fmla="*/ 1552575 h 1562100"/>
              <a:gd name="connsiteX40" fmla="*/ 993852 w 1603452"/>
              <a:gd name="connsiteY40" fmla="*/ 1562100 h 1562100"/>
              <a:gd name="connsiteX41" fmla="*/ 1098627 w 1603452"/>
              <a:gd name="connsiteY41" fmla="*/ 1533525 h 1562100"/>
              <a:gd name="connsiteX42" fmla="*/ 1127202 w 1603452"/>
              <a:gd name="connsiteY42" fmla="*/ 1524000 h 1562100"/>
              <a:gd name="connsiteX43" fmla="*/ 1212927 w 1603452"/>
              <a:gd name="connsiteY43" fmla="*/ 1447800 h 1562100"/>
              <a:gd name="connsiteX44" fmla="*/ 1231977 w 1603452"/>
              <a:gd name="connsiteY44" fmla="*/ 1419225 h 1562100"/>
              <a:gd name="connsiteX45" fmla="*/ 1241502 w 1603452"/>
              <a:gd name="connsiteY45" fmla="*/ 1390650 h 1562100"/>
              <a:gd name="connsiteX46" fmla="*/ 1260552 w 1603452"/>
              <a:gd name="connsiteY46" fmla="*/ 1295400 h 1562100"/>
              <a:gd name="connsiteX47" fmla="*/ 1279602 w 1603452"/>
              <a:gd name="connsiteY47" fmla="*/ 1247775 h 1562100"/>
              <a:gd name="connsiteX48" fmla="*/ 1270077 w 1603452"/>
              <a:gd name="connsiteY48" fmla="*/ 1114425 h 1562100"/>
              <a:gd name="connsiteX49" fmla="*/ 1241502 w 1603452"/>
              <a:gd name="connsiteY49" fmla="*/ 1085850 h 1562100"/>
              <a:gd name="connsiteX50" fmla="*/ 1222452 w 1603452"/>
              <a:gd name="connsiteY50" fmla="*/ 1057275 h 1562100"/>
              <a:gd name="connsiteX51" fmla="*/ 1136727 w 1603452"/>
              <a:gd name="connsiteY51" fmla="*/ 1019175 h 1562100"/>
              <a:gd name="connsiteX52" fmla="*/ 1079577 w 1603452"/>
              <a:gd name="connsiteY52" fmla="*/ 971550 h 1562100"/>
              <a:gd name="connsiteX53" fmla="*/ 1089102 w 1603452"/>
              <a:gd name="connsiteY53" fmla="*/ 885825 h 1562100"/>
              <a:gd name="connsiteX54" fmla="*/ 1127202 w 1603452"/>
              <a:gd name="connsiteY54" fmla="*/ 857250 h 1562100"/>
              <a:gd name="connsiteX55" fmla="*/ 1155777 w 1603452"/>
              <a:gd name="connsiteY55" fmla="*/ 847725 h 1562100"/>
              <a:gd name="connsiteX56" fmla="*/ 1251027 w 1603452"/>
              <a:gd name="connsiteY56" fmla="*/ 809625 h 1562100"/>
              <a:gd name="connsiteX57" fmla="*/ 1289127 w 1603452"/>
              <a:gd name="connsiteY57" fmla="*/ 790575 h 1562100"/>
              <a:gd name="connsiteX58" fmla="*/ 1327227 w 1603452"/>
              <a:gd name="connsiteY58" fmla="*/ 762000 h 1562100"/>
              <a:gd name="connsiteX59" fmla="*/ 1403427 w 1603452"/>
              <a:gd name="connsiteY59" fmla="*/ 733425 h 1562100"/>
              <a:gd name="connsiteX60" fmla="*/ 1432002 w 1603452"/>
              <a:gd name="connsiteY60" fmla="*/ 714375 h 1562100"/>
              <a:gd name="connsiteX61" fmla="*/ 1508202 w 1603452"/>
              <a:gd name="connsiteY61" fmla="*/ 685800 h 1562100"/>
              <a:gd name="connsiteX62" fmla="*/ 1603452 w 1603452"/>
              <a:gd name="connsiteY62" fmla="*/ 657225 h 1562100"/>
              <a:gd name="connsiteX63" fmla="*/ 1555827 w 1603452"/>
              <a:gd name="connsiteY63" fmla="*/ 581025 h 1562100"/>
              <a:gd name="connsiteX64" fmla="*/ 1527252 w 1603452"/>
              <a:gd name="connsiteY64" fmla="*/ 495300 h 1562100"/>
              <a:gd name="connsiteX65" fmla="*/ 1508202 w 1603452"/>
              <a:gd name="connsiteY65" fmla="*/ 314325 h 1562100"/>
              <a:gd name="connsiteX66" fmla="*/ 1479627 w 1603452"/>
              <a:gd name="connsiteY66" fmla="*/ 266700 h 1562100"/>
              <a:gd name="connsiteX67" fmla="*/ 1470102 w 1603452"/>
              <a:gd name="connsiteY67" fmla="*/ 228600 h 1562100"/>
              <a:gd name="connsiteX68" fmla="*/ 1451052 w 1603452"/>
              <a:gd name="connsiteY68" fmla="*/ 190500 h 1562100"/>
              <a:gd name="connsiteX69" fmla="*/ 1441527 w 1603452"/>
              <a:gd name="connsiteY69" fmla="*/ 161925 h 1562100"/>
              <a:gd name="connsiteX70" fmla="*/ 1412952 w 1603452"/>
              <a:gd name="connsiteY70" fmla="*/ 152400 h 1562100"/>
              <a:gd name="connsiteX71" fmla="*/ 1403427 w 1603452"/>
              <a:gd name="connsiteY71" fmla="*/ 180975 h 1562100"/>
              <a:gd name="connsiteX72" fmla="*/ 1441527 w 1603452"/>
              <a:gd name="connsiteY72" fmla="*/ 285750 h 1562100"/>
              <a:gd name="connsiteX73" fmla="*/ 1412952 w 1603452"/>
              <a:gd name="connsiteY73" fmla="*/ 323850 h 1562100"/>
              <a:gd name="connsiteX74" fmla="*/ 1365327 w 1603452"/>
              <a:gd name="connsiteY74" fmla="*/ 333375 h 1562100"/>
              <a:gd name="connsiteX75" fmla="*/ 1308177 w 1603452"/>
              <a:gd name="connsiteY75" fmla="*/ 361950 h 1562100"/>
              <a:gd name="connsiteX76" fmla="*/ 1174827 w 1603452"/>
              <a:gd name="connsiteY76" fmla="*/ 342900 h 1562100"/>
              <a:gd name="connsiteX77" fmla="*/ 1146252 w 1603452"/>
              <a:gd name="connsiteY77" fmla="*/ 323850 h 1562100"/>
              <a:gd name="connsiteX78" fmla="*/ 1108152 w 1603452"/>
              <a:gd name="connsiteY78" fmla="*/ 314325 h 1562100"/>
              <a:gd name="connsiteX79" fmla="*/ 1079577 w 1603452"/>
              <a:gd name="connsiteY79" fmla="*/ 276225 h 1562100"/>
              <a:gd name="connsiteX80" fmla="*/ 1003377 w 1603452"/>
              <a:gd name="connsiteY80" fmla="*/ 219075 h 1562100"/>
              <a:gd name="connsiteX81" fmla="*/ 1041477 w 1603452"/>
              <a:gd name="connsiteY81" fmla="*/ 200025 h 1562100"/>
              <a:gd name="connsiteX82" fmla="*/ 1060527 w 1603452"/>
              <a:gd name="connsiteY82" fmla="*/ 171450 h 1562100"/>
              <a:gd name="connsiteX83" fmla="*/ 1117677 w 1603452"/>
              <a:gd name="connsiteY83" fmla="*/ 152400 h 1562100"/>
              <a:gd name="connsiteX84" fmla="*/ 1127202 w 1603452"/>
              <a:gd name="connsiteY84" fmla="*/ 123825 h 1562100"/>
              <a:gd name="connsiteX85" fmla="*/ 1060527 w 1603452"/>
              <a:gd name="connsiteY85" fmla="*/ 76200 h 1562100"/>
              <a:gd name="connsiteX86" fmla="*/ 1031952 w 1603452"/>
              <a:gd name="connsiteY86" fmla="*/ 57150 h 1562100"/>
              <a:gd name="connsiteX87" fmla="*/ 936702 w 1603452"/>
              <a:gd name="connsiteY87" fmla="*/ 38100 h 1562100"/>
              <a:gd name="connsiteX88" fmla="*/ 908127 w 1603452"/>
              <a:gd name="connsiteY88" fmla="*/ 0 h 156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603452" h="1562100">
                <a:moveTo>
                  <a:pt x="908127" y="0"/>
                </a:moveTo>
                <a:lnTo>
                  <a:pt x="908127" y="0"/>
                </a:lnTo>
                <a:cubicBezTo>
                  <a:pt x="885902" y="19050"/>
                  <a:pt x="863112" y="37459"/>
                  <a:pt x="841452" y="57150"/>
                </a:cubicBezTo>
                <a:cubicBezTo>
                  <a:pt x="828162" y="69232"/>
                  <a:pt x="817529" y="84223"/>
                  <a:pt x="803352" y="95250"/>
                </a:cubicBezTo>
                <a:cubicBezTo>
                  <a:pt x="788739" y="106616"/>
                  <a:pt x="771426" y="114013"/>
                  <a:pt x="755727" y="123825"/>
                </a:cubicBezTo>
                <a:cubicBezTo>
                  <a:pt x="746019" y="129892"/>
                  <a:pt x="737391" y="137755"/>
                  <a:pt x="727152" y="142875"/>
                </a:cubicBezTo>
                <a:cubicBezTo>
                  <a:pt x="718172" y="147365"/>
                  <a:pt x="707557" y="147910"/>
                  <a:pt x="698577" y="152400"/>
                </a:cubicBezTo>
                <a:cubicBezTo>
                  <a:pt x="682018" y="160679"/>
                  <a:pt x="666827" y="171450"/>
                  <a:pt x="650952" y="180975"/>
                </a:cubicBezTo>
                <a:cubicBezTo>
                  <a:pt x="600152" y="257175"/>
                  <a:pt x="666827" y="165100"/>
                  <a:pt x="603327" y="228600"/>
                </a:cubicBezTo>
                <a:cubicBezTo>
                  <a:pt x="592102" y="239825"/>
                  <a:pt x="585083" y="254647"/>
                  <a:pt x="574752" y="266700"/>
                </a:cubicBezTo>
                <a:cubicBezTo>
                  <a:pt x="565986" y="276927"/>
                  <a:pt x="555702" y="285750"/>
                  <a:pt x="546177" y="295275"/>
                </a:cubicBezTo>
                <a:cubicBezTo>
                  <a:pt x="526618" y="373510"/>
                  <a:pt x="519191" y="362488"/>
                  <a:pt x="536652" y="438150"/>
                </a:cubicBezTo>
                <a:cubicBezTo>
                  <a:pt x="541167" y="457716"/>
                  <a:pt x="555702" y="495300"/>
                  <a:pt x="555702" y="495300"/>
                </a:cubicBezTo>
                <a:cubicBezTo>
                  <a:pt x="566475" y="603029"/>
                  <a:pt x="576813" y="639457"/>
                  <a:pt x="546177" y="762000"/>
                </a:cubicBezTo>
                <a:cubicBezTo>
                  <a:pt x="541014" y="782654"/>
                  <a:pt x="476668" y="789237"/>
                  <a:pt x="469977" y="790575"/>
                </a:cubicBezTo>
                <a:cubicBezTo>
                  <a:pt x="387427" y="787400"/>
                  <a:pt x="304795" y="785901"/>
                  <a:pt x="222327" y="781050"/>
                </a:cubicBezTo>
                <a:cubicBezTo>
                  <a:pt x="201401" y="779819"/>
                  <a:pt x="103451" y="765428"/>
                  <a:pt x="79452" y="762000"/>
                </a:cubicBezTo>
                <a:cubicBezTo>
                  <a:pt x="60402" y="765175"/>
                  <a:pt x="39576" y="762888"/>
                  <a:pt x="22302" y="771525"/>
                </a:cubicBezTo>
                <a:cubicBezTo>
                  <a:pt x="12063" y="776645"/>
                  <a:pt x="4130" y="788686"/>
                  <a:pt x="3252" y="800100"/>
                </a:cubicBezTo>
                <a:cubicBezTo>
                  <a:pt x="-5055" y="908092"/>
                  <a:pt x="1884" y="868316"/>
                  <a:pt x="31827" y="923925"/>
                </a:cubicBezTo>
                <a:cubicBezTo>
                  <a:pt x="48656" y="955180"/>
                  <a:pt x="61189" y="988736"/>
                  <a:pt x="79452" y="1019175"/>
                </a:cubicBezTo>
                <a:cubicBezTo>
                  <a:pt x="89912" y="1036608"/>
                  <a:pt x="107308" y="1049239"/>
                  <a:pt x="117552" y="1066800"/>
                </a:cubicBezTo>
                <a:cubicBezTo>
                  <a:pt x="129736" y="1087686"/>
                  <a:pt x="131905" y="1113920"/>
                  <a:pt x="146127" y="1133475"/>
                </a:cubicBezTo>
                <a:cubicBezTo>
                  <a:pt x="171143" y="1167872"/>
                  <a:pt x="205120" y="1176122"/>
                  <a:pt x="241377" y="1190625"/>
                </a:cubicBezTo>
                <a:cubicBezTo>
                  <a:pt x="334147" y="1345241"/>
                  <a:pt x="215195" y="1155716"/>
                  <a:pt x="298527" y="1266825"/>
                </a:cubicBezTo>
                <a:cubicBezTo>
                  <a:pt x="309635" y="1281636"/>
                  <a:pt x="313265" y="1302150"/>
                  <a:pt x="327102" y="1314450"/>
                </a:cubicBezTo>
                <a:cubicBezTo>
                  <a:pt x="343021" y="1328600"/>
                  <a:pt x="365989" y="1332067"/>
                  <a:pt x="384252" y="1343025"/>
                </a:cubicBezTo>
                <a:cubicBezTo>
                  <a:pt x="397865" y="1351193"/>
                  <a:pt x="409347" y="1362496"/>
                  <a:pt x="422352" y="1371600"/>
                </a:cubicBezTo>
                <a:cubicBezTo>
                  <a:pt x="441109" y="1384730"/>
                  <a:pt x="479502" y="1409700"/>
                  <a:pt x="479502" y="1409700"/>
                </a:cubicBezTo>
                <a:cubicBezTo>
                  <a:pt x="485852" y="1419225"/>
                  <a:pt x="489613" y="1431124"/>
                  <a:pt x="498552" y="1438275"/>
                </a:cubicBezTo>
                <a:cubicBezTo>
                  <a:pt x="527548" y="1461472"/>
                  <a:pt x="581058" y="1436173"/>
                  <a:pt x="603327" y="1428750"/>
                </a:cubicBezTo>
                <a:cubicBezTo>
                  <a:pt x="616797" y="1424260"/>
                  <a:pt x="629873" y="1417953"/>
                  <a:pt x="641427" y="1409700"/>
                </a:cubicBezTo>
                <a:cubicBezTo>
                  <a:pt x="652388" y="1401870"/>
                  <a:pt x="657693" y="1386596"/>
                  <a:pt x="670002" y="1381125"/>
                </a:cubicBezTo>
                <a:cubicBezTo>
                  <a:pt x="687650" y="1373281"/>
                  <a:pt x="708102" y="1374775"/>
                  <a:pt x="727152" y="1371600"/>
                </a:cubicBezTo>
                <a:cubicBezTo>
                  <a:pt x="736677" y="1365250"/>
                  <a:pt x="744435" y="1354432"/>
                  <a:pt x="755727" y="1352550"/>
                </a:cubicBezTo>
                <a:cubicBezTo>
                  <a:pt x="802496" y="1344755"/>
                  <a:pt x="789825" y="1406739"/>
                  <a:pt x="793827" y="1428750"/>
                </a:cubicBezTo>
                <a:cubicBezTo>
                  <a:pt x="797876" y="1451020"/>
                  <a:pt x="803307" y="1479512"/>
                  <a:pt x="822402" y="1495425"/>
                </a:cubicBezTo>
                <a:cubicBezTo>
                  <a:pt x="833310" y="1504515"/>
                  <a:pt x="848174" y="1507430"/>
                  <a:pt x="860502" y="1514475"/>
                </a:cubicBezTo>
                <a:cubicBezTo>
                  <a:pt x="870441" y="1520155"/>
                  <a:pt x="878319" y="1529613"/>
                  <a:pt x="889077" y="1533525"/>
                </a:cubicBezTo>
                <a:cubicBezTo>
                  <a:pt x="913682" y="1542472"/>
                  <a:pt x="940439" y="1544296"/>
                  <a:pt x="965277" y="1552575"/>
                </a:cubicBezTo>
                <a:lnTo>
                  <a:pt x="993852" y="1562100"/>
                </a:lnTo>
                <a:lnTo>
                  <a:pt x="1098627" y="1533525"/>
                </a:lnTo>
                <a:cubicBezTo>
                  <a:pt x="1108281" y="1530767"/>
                  <a:pt x="1119579" y="1530534"/>
                  <a:pt x="1127202" y="1524000"/>
                </a:cubicBezTo>
                <a:cubicBezTo>
                  <a:pt x="1252744" y="1416392"/>
                  <a:pt x="1078772" y="1528293"/>
                  <a:pt x="1212927" y="1447800"/>
                </a:cubicBezTo>
                <a:cubicBezTo>
                  <a:pt x="1219277" y="1438275"/>
                  <a:pt x="1226857" y="1429464"/>
                  <a:pt x="1231977" y="1419225"/>
                </a:cubicBezTo>
                <a:cubicBezTo>
                  <a:pt x="1236467" y="1410245"/>
                  <a:pt x="1239244" y="1400433"/>
                  <a:pt x="1241502" y="1390650"/>
                </a:cubicBezTo>
                <a:cubicBezTo>
                  <a:pt x="1248783" y="1359100"/>
                  <a:pt x="1252209" y="1326686"/>
                  <a:pt x="1260552" y="1295400"/>
                </a:cubicBezTo>
                <a:cubicBezTo>
                  <a:pt x="1264957" y="1278879"/>
                  <a:pt x="1273252" y="1263650"/>
                  <a:pt x="1279602" y="1247775"/>
                </a:cubicBezTo>
                <a:cubicBezTo>
                  <a:pt x="1276427" y="1203325"/>
                  <a:pt x="1280284" y="1157804"/>
                  <a:pt x="1270077" y="1114425"/>
                </a:cubicBezTo>
                <a:cubicBezTo>
                  <a:pt x="1266992" y="1101313"/>
                  <a:pt x="1250126" y="1096198"/>
                  <a:pt x="1241502" y="1085850"/>
                </a:cubicBezTo>
                <a:cubicBezTo>
                  <a:pt x="1234173" y="1077056"/>
                  <a:pt x="1230547" y="1065370"/>
                  <a:pt x="1222452" y="1057275"/>
                </a:cubicBezTo>
                <a:cubicBezTo>
                  <a:pt x="1183680" y="1018503"/>
                  <a:pt x="1193316" y="1056901"/>
                  <a:pt x="1136727" y="1019175"/>
                </a:cubicBezTo>
                <a:cubicBezTo>
                  <a:pt x="1096944" y="992653"/>
                  <a:pt x="1116247" y="1008220"/>
                  <a:pt x="1079577" y="971550"/>
                </a:cubicBezTo>
                <a:cubicBezTo>
                  <a:pt x="1082752" y="942975"/>
                  <a:pt x="1078044" y="912364"/>
                  <a:pt x="1089102" y="885825"/>
                </a:cubicBezTo>
                <a:cubicBezTo>
                  <a:pt x="1095208" y="871171"/>
                  <a:pt x="1113419" y="865126"/>
                  <a:pt x="1127202" y="857250"/>
                </a:cubicBezTo>
                <a:cubicBezTo>
                  <a:pt x="1135919" y="852269"/>
                  <a:pt x="1146406" y="851329"/>
                  <a:pt x="1155777" y="847725"/>
                </a:cubicBezTo>
                <a:cubicBezTo>
                  <a:pt x="1187693" y="835449"/>
                  <a:pt x="1220441" y="824918"/>
                  <a:pt x="1251027" y="809625"/>
                </a:cubicBezTo>
                <a:cubicBezTo>
                  <a:pt x="1263727" y="803275"/>
                  <a:pt x="1277086" y="798100"/>
                  <a:pt x="1289127" y="790575"/>
                </a:cubicBezTo>
                <a:cubicBezTo>
                  <a:pt x="1302589" y="782161"/>
                  <a:pt x="1313028" y="769100"/>
                  <a:pt x="1327227" y="762000"/>
                </a:cubicBezTo>
                <a:cubicBezTo>
                  <a:pt x="1351490" y="749868"/>
                  <a:pt x="1378731" y="744650"/>
                  <a:pt x="1403427" y="733425"/>
                </a:cubicBezTo>
                <a:cubicBezTo>
                  <a:pt x="1413849" y="728688"/>
                  <a:pt x="1421763" y="719495"/>
                  <a:pt x="1432002" y="714375"/>
                </a:cubicBezTo>
                <a:cubicBezTo>
                  <a:pt x="1510935" y="674908"/>
                  <a:pt x="1450496" y="710531"/>
                  <a:pt x="1508202" y="685800"/>
                </a:cubicBezTo>
                <a:cubicBezTo>
                  <a:pt x="1578678" y="655596"/>
                  <a:pt x="1511755" y="672508"/>
                  <a:pt x="1603452" y="657225"/>
                </a:cubicBezTo>
                <a:cubicBezTo>
                  <a:pt x="1583899" y="631155"/>
                  <a:pt x="1566287" y="612404"/>
                  <a:pt x="1555827" y="581025"/>
                </a:cubicBezTo>
                <a:cubicBezTo>
                  <a:pt x="1518898" y="470238"/>
                  <a:pt x="1575135" y="591065"/>
                  <a:pt x="1527252" y="495300"/>
                </a:cubicBezTo>
                <a:cubicBezTo>
                  <a:pt x="1520902" y="434975"/>
                  <a:pt x="1520574" y="373708"/>
                  <a:pt x="1508202" y="314325"/>
                </a:cubicBezTo>
                <a:cubicBezTo>
                  <a:pt x="1504426" y="296201"/>
                  <a:pt x="1487146" y="283618"/>
                  <a:pt x="1479627" y="266700"/>
                </a:cubicBezTo>
                <a:cubicBezTo>
                  <a:pt x="1474310" y="254737"/>
                  <a:pt x="1474699" y="240857"/>
                  <a:pt x="1470102" y="228600"/>
                </a:cubicBezTo>
                <a:cubicBezTo>
                  <a:pt x="1465116" y="215305"/>
                  <a:pt x="1456645" y="203551"/>
                  <a:pt x="1451052" y="190500"/>
                </a:cubicBezTo>
                <a:cubicBezTo>
                  <a:pt x="1447097" y="181272"/>
                  <a:pt x="1448627" y="169025"/>
                  <a:pt x="1441527" y="161925"/>
                </a:cubicBezTo>
                <a:cubicBezTo>
                  <a:pt x="1434427" y="154825"/>
                  <a:pt x="1422477" y="155575"/>
                  <a:pt x="1412952" y="152400"/>
                </a:cubicBezTo>
                <a:cubicBezTo>
                  <a:pt x="1409777" y="161925"/>
                  <a:pt x="1402518" y="170976"/>
                  <a:pt x="1403427" y="180975"/>
                </a:cubicBezTo>
                <a:cubicBezTo>
                  <a:pt x="1409171" y="244157"/>
                  <a:pt x="1414986" y="245938"/>
                  <a:pt x="1441527" y="285750"/>
                </a:cubicBezTo>
                <a:cubicBezTo>
                  <a:pt x="1432002" y="298450"/>
                  <a:pt x="1426414" y="315436"/>
                  <a:pt x="1412952" y="323850"/>
                </a:cubicBezTo>
                <a:cubicBezTo>
                  <a:pt x="1399223" y="332430"/>
                  <a:pt x="1380542" y="327842"/>
                  <a:pt x="1365327" y="333375"/>
                </a:cubicBezTo>
                <a:cubicBezTo>
                  <a:pt x="1345311" y="340654"/>
                  <a:pt x="1327227" y="352425"/>
                  <a:pt x="1308177" y="361950"/>
                </a:cubicBezTo>
                <a:cubicBezTo>
                  <a:pt x="1263727" y="355600"/>
                  <a:pt x="1218535" y="353184"/>
                  <a:pt x="1174827" y="342900"/>
                </a:cubicBezTo>
                <a:cubicBezTo>
                  <a:pt x="1163684" y="340278"/>
                  <a:pt x="1156774" y="328359"/>
                  <a:pt x="1146252" y="323850"/>
                </a:cubicBezTo>
                <a:cubicBezTo>
                  <a:pt x="1134220" y="318693"/>
                  <a:pt x="1120852" y="317500"/>
                  <a:pt x="1108152" y="314325"/>
                </a:cubicBezTo>
                <a:cubicBezTo>
                  <a:pt x="1098627" y="301625"/>
                  <a:pt x="1090802" y="287450"/>
                  <a:pt x="1079577" y="276225"/>
                </a:cubicBezTo>
                <a:cubicBezTo>
                  <a:pt x="1056951" y="253599"/>
                  <a:pt x="1029757" y="236662"/>
                  <a:pt x="1003377" y="219075"/>
                </a:cubicBezTo>
                <a:cubicBezTo>
                  <a:pt x="1016077" y="212725"/>
                  <a:pt x="1030569" y="209115"/>
                  <a:pt x="1041477" y="200025"/>
                </a:cubicBezTo>
                <a:cubicBezTo>
                  <a:pt x="1050271" y="192696"/>
                  <a:pt x="1050819" y="177517"/>
                  <a:pt x="1060527" y="171450"/>
                </a:cubicBezTo>
                <a:cubicBezTo>
                  <a:pt x="1077555" y="160807"/>
                  <a:pt x="1117677" y="152400"/>
                  <a:pt x="1117677" y="152400"/>
                </a:cubicBezTo>
                <a:cubicBezTo>
                  <a:pt x="1120852" y="142875"/>
                  <a:pt x="1131157" y="133053"/>
                  <a:pt x="1127202" y="123825"/>
                </a:cubicBezTo>
                <a:cubicBezTo>
                  <a:pt x="1107457" y="77753"/>
                  <a:pt x="1091911" y="91892"/>
                  <a:pt x="1060527" y="76200"/>
                </a:cubicBezTo>
                <a:cubicBezTo>
                  <a:pt x="1050288" y="71080"/>
                  <a:pt x="1042191" y="62270"/>
                  <a:pt x="1031952" y="57150"/>
                </a:cubicBezTo>
                <a:cubicBezTo>
                  <a:pt x="1005353" y="43850"/>
                  <a:pt x="961273" y="41610"/>
                  <a:pt x="936702" y="38100"/>
                </a:cubicBezTo>
                <a:cubicBezTo>
                  <a:pt x="924932" y="2790"/>
                  <a:pt x="912889" y="6350"/>
                  <a:pt x="908127" y="0"/>
                </a:cubicBezTo>
                <a:close/>
              </a:path>
            </a:pathLst>
          </a:cu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57"/>
          <p:cNvSpPr/>
          <p:nvPr/>
        </p:nvSpPr>
        <p:spPr>
          <a:xfrm>
            <a:off x="5061857" y="3902529"/>
            <a:ext cx="212272" cy="21227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Oval 58"/>
          <p:cNvSpPr/>
          <p:nvPr/>
        </p:nvSpPr>
        <p:spPr>
          <a:xfrm>
            <a:off x="4980215" y="4751616"/>
            <a:ext cx="146956" cy="14695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latin typeface="Lucida Sans"/>
              </a:rPr>
              <a:t>Scenario 1: Airport-Land </a:t>
            </a:r>
            <a:r>
              <a:rPr lang="en-US" dirty="0">
                <a:latin typeface="Lucida Sans"/>
              </a:rPr>
              <a:t>ATC </a:t>
            </a:r>
            <a:r>
              <a:rPr lang="en-US" dirty="0" smtClean="0">
                <a:latin typeface="Lucida Sans"/>
              </a:rPr>
              <a:t>Goes </a:t>
            </a:r>
            <a:r>
              <a:rPr lang="en-US" dirty="0">
                <a:latin typeface="Lucida Sans"/>
              </a:rPr>
              <a:t>D</a:t>
            </a:r>
            <a:r>
              <a:rPr lang="en-US" dirty="0" smtClean="0">
                <a:latin typeface="Lucida Sans"/>
              </a:rPr>
              <a:t>own</a:t>
            </a:r>
            <a:endParaRPr lang="en-US" dirty="0">
              <a:latin typeface="Lucida Sans"/>
            </a:endParaRPr>
          </a:p>
        </p:txBody>
      </p:sp>
      <p:sp>
        <p:nvSpPr>
          <p:cNvPr id="70" name="Rectangle 69"/>
          <p:cNvSpPr/>
          <p:nvPr/>
        </p:nvSpPr>
        <p:spPr>
          <a:xfrm>
            <a:off x="2968574" y="5689214"/>
            <a:ext cx="4076170" cy="699364"/>
          </a:xfrm>
          <a:prstGeom prst="rect">
            <a:avLst/>
          </a:prstGeom>
        </p:spPr>
        <p:txBody>
          <a:bodyPr wrap="square" lIns="83000" tIns="41500" rIns="83000" bIns="41500">
            <a:spAutoFit/>
          </a:bodyPr>
          <a:lstStyle/>
          <a:p>
            <a:pPr algn="ctr"/>
            <a:r>
              <a:rPr lang="en-US" sz="2000" b="1" dirty="0" smtClean="0">
                <a:latin typeface="Lucida Sans"/>
              </a:rPr>
              <a:t>Air traffic </a:t>
            </a:r>
            <a:r>
              <a:rPr lang="en-US" sz="2000" b="1" dirty="0">
                <a:latin typeface="Lucida Sans"/>
              </a:rPr>
              <a:t>control system of the </a:t>
            </a:r>
            <a:r>
              <a:rPr lang="en-US" sz="2000" b="1" dirty="0">
                <a:solidFill>
                  <a:srgbClr val="FF0000"/>
                </a:solidFill>
                <a:latin typeface="Lucida Sans"/>
              </a:rPr>
              <a:t>m</a:t>
            </a:r>
            <a:r>
              <a:rPr lang="en-US" sz="2000" b="1" dirty="0" smtClean="0">
                <a:solidFill>
                  <a:srgbClr val="FF0000"/>
                </a:solidFill>
                <a:latin typeface="Lucida Sans"/>
              </a:rPr>
              <a:t>ain </a:t>
            </a:r>
            <a:r>
              <a:rPr lang="en-US" sz="2000" b="1" dirty="0">
                <a:solidFill>
                  <a:srgbClr val="FF0000"/>
                </a:solidFill>
                <a:latin typeface="Lucida Sans"/>
              </a:rPr>
              <a:t>airport </a:t>
            </a:r>
            <a:r>
              <a:rPr lang="en-US" sz="2000" b="1" dirty="0">
                <a:latin typeface="Lucida Sans"/>
              </a:rPr>
              <a:t>is </a:t>
            </a:r>
            <a:r>
              <a:rPr lang="en-US" sz="2000" b="1" dirty="0" smtClean="0">
                <a:latin typeface="Lucida Sans"/>
              </a:rPr>
              <a:t>down</a:t>
            </a:r>
            <a:endParaRPr lang="es-VE" sz="2000" b="1" dirty="0">
              <a:latin typeface="Lucida Sans"/>
            </a:endParaRPr>
          </a:p>
        </p:txBody>
      </p:sp>
      <p:sp>
        <p:nvSpPr>
          <p:cNvPr id="77" name="TextBox 76"/>
          <p:cNvSpPr txBox="1"/>
          <p:nvPr/>
        </p:nvSpPr>
        <p:spPr>
          <a:xfrm>
            <a:off x="3977343" y="5006977"/>
            <a:ext cx="2196077" cy="4358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2400" b="1" dirty="0">
                <a:solidFill>
                  <a:srgbClr val="000000"/>
                </a:solidFill>
                <a:latin typeface="Lucida Sans"/>
              </a:rPr>
              <a:t>Airport-Land</a:t>
            </a:r>
            <a:endParaRPr lang="es-VE" sz="2400" b="1" dirty="0">
              <a:solidFill>
                <a:srgbClr val="000000"/>
              </a:solidFill>
              <a:latin typeface="Lucida Sans"/>
              <a:sym typeface="Times New Roman"/>
            </a:endParaRPr>
          </a:p>
        </p:txBody>
      </p:sp>
      <p:sp>
        <p:nvSpPr>
          <p:cNvPr id="23" name="Rectangle 22"/>
          <p:cNvSpPr/>
          <p:nvPr/>
        </p:nvSpPr>
        <p:spPr>
          <a:xfrm>
            <a:off x="4957875" y="3451689"/>
            <a:ext cx="1467068" cy="369332"/>
          </a:xfrm>
          <a:prstGeom prst="rect">
            <a:avLst/>
          </a:prstGeom>
        </p:spPr>
        <p:txBody>
          <a:bodyPr wrap="none">
            <a:spAutoFit/>
          </a:bodyPr>
          <a:lstStyle/>
          <a:p>
            <a:pPr algn="ctr"/>
            <a:r>
              <a:rPr lang="en-US" dirty="0">
                <a:solidFill>
                  <a:srgbClr val="000000"/>
                </a:solidFill>
                <a:latin typeface="Lucida Sans"/>
              </a:rPr>
              <a:t>Main airport </a:t>
            </a:r>
            <a:endParaRPr lang="es-VE" dirty="0">
              <a:latin typeface="Lucida Sans"/>
            </a:endParaRPr>
          </a:p>
        </p:txBody>
      </p:sp>
      <p:sp>
        <p:nvSpPr>
          <p:cNvPr id="24" name="Rectangle 23"/>
          <p:cNvSpPr/>
          <p:nvPr/>
        </p:nvSpPr>
        <p:spPr>
          <a:xfrm>
            <a:off x="5213582" y="4645692"/>
            <a:ext cx="1873225" cy="360809"/>
          </a:xfrm>
          <a:prstGeom prst="rect">
            <a:avLst/>
          </a:prstGeom>
        </p:spPr>
        <p:txBody>
          <a:bodyPr wrap="square" lIns="83000" tIns="41500" rIns="83000" bIns="41500">
            <a:spAutoFit/>
          </a:bodyPr>
          <a:lstStyle/>
          <a:p>
            <a:r>
              <a:rPr lang="en-US" dirty="0" smtClean="0">
                <a:solidFill>
                  <a:srgbClr val="000000"/>
                </a:solidFill>
                <a:latin typeface="Lucida Sans"/>
              </a:rPr>
              <a:t>Small airport </a:t>
            </a:r>
            <a:endParaRPr lang="es-VE" dirty="0">
              <a:latin typeface="Lucida Sans"/>
            </a:endParaRPr>
          </a:p>
        </p:txBody>
      </p:sp>
      <p:grpSp>
        <p:nvGrpSpPr>
          <p:cNvPr id="13" name="Group 12"/>
          <p:cNvGrpSpPr/>
          <p:nvPr/>
        </p:nvGrpSpPr>
        <p:grpSpPr>
          <a:xfrm>
            <a:off x="3558039" y="1467535"/>
            <a:ext cx="2989718" cy="2640680"/>
            <a:chOff x="2750115" y="644524"/>
            <a:chExt cx="4409623" cy="3894816"/>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78020">
              <a:off x="2766447" y="2596242"/>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78020">
              <a:off x="3452247" y="1404255"/>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018565">
              <a:off x="4562589" y="702127"/>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8312363">
              <a:off x="5901531" y="702126"/>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8312363">
              <a:off x="6260760" y="1583868"/>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504206">
              <a:off x="5950516" y="2906482"/>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676887" y="2171696"/>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187847">
              <a:off x="2750115" y="3755568"/>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6793" y="4165600"/>
            <a:ext cx="1103313"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5393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28032" y="1088395"/>
            <a:ext cx="5464261" cy="3356501"/>
          </a:xfrm>
          <a:prstGeom prst="rect">
            <a:avLst/>
          </a:prstGeom>
        </p:spPr>
        <p:txBody>
          <a:bodyPr wrap="square" lIns="83000" tIns="41500" rIns="83000" bIns="41500">
            <a:spAutoFit/>
          </a:bodyPr>
          <a:lstStyle/>
          <a:p>
            <a:pPr marL="311250" indent="-311250">
              <a:spcBef>
                <a:spcPts val="1089"/>
              </a:spcBef>
              <a:buFont typeface="+mj-lt"/>
              <a:buAutoNum type="arabicPeriod"/>
            </a:pPr>
            <a:r>
              <a:rPr lang="en-GB" sz="2200" dirty="0" smtClean="0">
                <a:latin typeface="Lucida Sans"/>
              </a:rPr>
              <a:t>What </a:t>
            </a:r>
            <a:r>
              <a:rPr lang="en-GB" sz="2200" dirty="0">
                <a:latin typeface="Lucida Sans"/>
              </a:rPr>
              <a:t>are the different entities that should </a:t>
            </a:r>
            <a:r>
              <a:rPr lang="en-GB" sz="2200" dirty="0" smtClean="0">
                <a:latin typeface="Lucida Sans"/>
              </a:rPr>
              <a:t>take action?</a:t>
            </a:r>
            <a:endParaRPr lang="et-EE" sz="2200" dirty="0">
              <a:latin typeface="Calibri" panose="020F0502020204030204" pitchFamily="34" charset="0"/>
            </a:endParaRPr>
          </a:p>
          <a:p>
            <a:pPr marL="311250" indent="-311250">
              <a:spcBef>
                <a:spcPts val="1089"/>
              </a:spcBef>
              <a:buFont typeface="+mj-lt"/>
              <a:buAutoNum type="arabicPeriod"/>
            </a:pPr>
            <a:r>
              <a:rPr lang="en-GB" sz="2200" dirty="0">
                <a:latin typeface="Lucida Sans"/>
              </a:rPr>
              <a:t>What should they do? Who does what?</a:t>
            </a:r>
            <a:endParaRPr lang="et-EE" sz="2200" dirty="0">
              <a:latin typeface="Calibri" panose="020F0502020204030204" pitchFamily="34" charset="0"/>
            </a:endParaRPr>
          </a:p>
          <a:p>
            <a:pPr marL="311250" indent="-311250">
              <a:spcBef>
                <a:spcPts val="1089"/>
              </a:spcBef>
              <a:buFont typeface="+mj-lt"/>
              <a:buAutoNum type="arabicPeriod"/>
            </a:pPr>
            <a:r>
              <a:rPr lang="en-GB" sz="2200" dirty="0">
                <a:latin typeface="Lucida Sans"/>
              </a:rPr>
              <a:t>What </a:t>
            </a:r>
            <a:r>
              <a:rPr lang="en-GB" sz="2200" dirty="0" smtClean="0">
                <a:latin typeface="Lucida Sans"/>
              </a:rPr>
              <a:t>mandates </a:t>
            </a:r>
            <a:r>
              <a:rPr lang="en-GB" sz="2200" dirty="0">
                <a:latin typeface="Lucida Sans"/>
              </a:rPr>
              <a:t>should they have?</a:t>
            </a:r>
            <a:endParaRPr lang="et-EE" sz="2200" dirty="0">
              <a:latin typeface="Calibri" panose="020F0502020204030204" pitchFamily="34" charset="0"/>
            </a:endParaRPr>
          </a:p>
          <a:p>
            <a:pPr marL="311250" indent="-311250">
              <a:spcBef>
                <a:spcPts val="1089"/>
              </a:spcBef>
              <a:buFont typeface="+mj-lt"/>
              <a:buAutoNum type="arabicPeriod"/>
            </a:pPr>
            <a:r>
              <a:rPr lang="en-GB" sz="2200" dirty="0">
                <a:latin typeface="Lucida Sans"/>
              </a:rPr>
              <a:t>Who needs to get </a:t>
            </a:r>
            <a:r>
              <a:rPr lang="en-GB" sz="2200" dirty="0" smtClean="0">
                <a:latin typeface="Lucida Sans"/>
              </a:rPr>
              <a:t>reports </a:t>
            </a:r>
            <a:r>
              <a:rPr lang="en-GB" sz="2200" dirty="0">
                <a:latin typeface="Lucida Sans"/>
              </a:rPr>
              <a:t>on the situation?</a:t>
            </a:r>
            <a:endParaRPr lang="et-EE" sz="2200" dirty="0">
              <a:latin typeface="Calibri" panose="020F0502020204030204" pitchFamily="34" charset="0"/>
            </a:endParaRPr>
          </a:p>
          <a:p>
            <a:pPr marL="311250" indent="-311250">
              <a:spcBef>
                <a:spcPts val="1089"/>
              </a:spcBef>
              <a:buFont typeface="+mj-lt"/>
              <a:buAutoNum type="arabicPeriod"/>
            </a:pPr>
            <a:r>
              <a:rPr lang="en-GB" sz="2200" dirty="0">
                <a:latin typeface="Lucida Sans"/>
              </a:rPr>
              <a:t>What competencies/resources are needed to resolve the problem?</a:t>
            </a:r>
            <a:endParaRPr lang="et-EE" sz="2200" dirty="0">
              <a:latin typeface="Calibri" panose="020F0502020204030204" pitchFamily="34" charset="0"/>
            </a:endParaRPr>
          </a:p>
        </p:txBody>
      </p:sp>
      <p:sp>
        <p:nvSpPr>
          <p:cNvPr id="4" name="Title 3"/>
          <p:cNvSpPr>
            <a:spLocks noGrp="1"/>
          </p:cNvSpPr>
          <p:nvPr>
            <p:ph type="title"/>
          </p:nvPr>
        </p:nvSpPr>
        <p:spPr>
          <a:noFill/>
          <a:ln>
            <a:noFill/>
          </a:ln>
        </p:spPr>
        <p:txBody>
          <a:bodyPr vert="horz" wrap="square" lIns="91440" tIns="45720" rIns="91440" bIns="45720" numCol="1" anchor="ctr" anchorCtr="0" compatLnSpc="1">
            <a:prstTxWarp prst="textNoShape">
              <a:avLst/>
            </a:prstTxWarp>
          </a:bodyPr>
          <a:lstStyle/>
          <a:p>
            <a:r>
              <a:rPr lang="en-US" dirty="0" smtClean="0">
                <a:latin typeface="Lucida Sans"/>
              </a:rPr>
              <a:t>Scenario 1: Questions</a:t>
            </a:r>
            <a:endParaRPr lang="en-US" dirty="0">
              <a:latin typeface="Lucida Sans"/>
            </a:endParaRPr>
          </a:p>
        </p:txBody>
      </p:sp>
      <p:sp>
        <p:nvSpPr>
          <p:cNvPr id="22" name="Rectangle 21"/>
          <p:cNvSpPr/>
          <p:nvPr/>
        </p:nvSpPr>
        <p:spPr>
          <a:xfrm>
            <a:off x="3937391" y="5656136"/>
            <a:ext cx="4076170" cy="699364"/>
          </a:xfrm>
          <a:prstGeom prst="rect">
            <a:avLst/>
          </a:prstGeom>
        </p:spPr>
        <p:txBody>
          <a:bodyPr wrap="square" lIns="83000" tIns="41500" rIns="83000" bIns="41500">
            <a:spAutoFit/>
          </a:bodyPr>
          <a:lstStyle/>
          <a:p>
            <a:pPr algn="ctr"/>
            <a:r>
              <a:rPr lang="en-US" sz="2000" b="1" dirty="0" smtClean="0">
                <a:latin typeface="Lucida Sans"/>
              </a:rPr>
              <a:t>Air traffic </a:t>
            </a:r>
            <a:r>
              <a:rPr lang="en-US" sz="2000" b="1" dirty="0">
                <a:latin typeface="Lucida Sans"/>
              </a:rPr>
              <a:t>control system of the </a:t>
            </a:r>
            <a:r>
              <a:rPr lang="en-US" sz="2000" b="1" dirty="0">
                <a:solidFill>
                  <a:srgbClr val="FF0000"/>
                </a:solidFill>
                <a:latin typeface="Lucida Sans"/>
              </a:rPr>
              <a:t>m</a:t>
            </a:r>
            <a:r>
              <a:rPr lang="en-US" sz="2000" b="1" dirty="0" smtClean="0">
                <a:solidFill>
                  <a:srgbClr val="FF0000"/>
                </a:solidFill>
                <a:latin typeface="Lucida Sans"/>
              </a:rPr>
              <a:t>ain </a:t>
            </a:r>
            <a:r>
              <a:rPr lang="en-US" sz="2000" b="1" dirty="0">
                <a:solidFill>
                  <a:srgbClr val="FF0000"/>
                </a:solidFill>
                <a:latin typeface="Lucida Sans"/>
              </a:rPr>
              <a:t>airport </a:t>
            </a:r>
            <a:r>
              <a:rPr lang="en-US" sz="2000" b="1" dirty="0" smtClean="0">
                <a:latin typeface="Lucida Sans"/>
              </a:rPr>
              <a:t>is down</a:t>
            </a:r>
            <a:endParaRPr lang="es-VE" sz="2000" b="1" dirty="0">
              <a:latin typeface="Lucida Sans"/>
            </a:endParaRPr>
          </a:p>
        </p:txBody>
      </p:sp>
      <p:sp>
        <p:nvSpPr>
          <p:cNvPr id="23" name="TextBox 22"/>
          <p:cNvSpPr txBox="1"/>
          <p:nvPr/>
        </p:nvSpPr>
        <p:spPr>
          <a:xfrm>
            <a:off x="6034536" y="5006977"/>
            <a:ext cx="2196077" cy="4358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2400" b="1" dirty="0">
                <a:solidFill>
                  <a:srgbClr val="000000"/>
                </a:solidFill>
                <a:latin typeface="Lucida Sans"/>
              </a:rPr>
              <a:t>Airport-Land</a:t>
            </a:r>
            <a:endParaRPr lang="es-VE" sz="2400" b="1" dirty="0">
              <a:solidFill>
                <a:srgbClr val="000000"/>
              </a:solidFill>
              <a:latin typeface="Lucida Sans"/>
              <a:sym typeface="Times New Roman"/>
            </a:endParaRPr>
          </a:p>
        </p:txBody>
      </p:sp>
      <p:sp>
        <p:nvSpPr>
          <p:cNvPr id="24" name="Freeform 23"/>
          <p:cNvSpPr/>
          <p:nvPr/>
        </p:nvSpPr>
        <p:spPr>
          <a:xfrm>
            <a:off x="6014981" y="3724275"/>
            <a:ext cx="1603452" cy="1337582"/>
          </a:xfrm>
          <a:custGeom>
            <a:avLst/>
            <a:gdLst>
              <a:gd name="connsiteX0" fmla="*/ 908127 w 1603452"/>
              <a:gd name="connsiteY0" fmla="*/ 0 h 1562100"/>
              <a:gd name="connsiteX1" fmla="*/ 908127 w 1603452"/>
              <a:gd name="connsiteY1" fmla="*/ 0 h 1562100"/>
              <a:gd name="connsiteX2" fmla="*/ 841452 w 1603452"/>
              <a:gd name="connsiteY2" fmla="*/ 57150 h 1562100"/>
              <a:gd name="connsiteX3" fmla="*/ 803352 w 1603452"/>
              <a:gd name="connsiteY3" fmla="*/ 95250 h 1562100"/>
              <a:gd name="connsiteX4" fmla="*/ 755727 w 1603452"/>
              <a:gd name="connsiteY4" fmla="*/ 123825 h 1562100"/>
              <a:gd name="connsiteX5" fmla="*/ 727152 w 1603452"/>
              <a:gd name="connsiteY5" fmla="*/ 142875 h 1562100"/>
              <a:gd name="connsiteX6" fmla="*/ 698577 w 1603452"/>
              <a:gd name="connsiteY6" fmla="*/ 152400 h 1562100"/>
              <a:gd name="connsiteX7" fmla="*/ 650952 w 1603452"/>
              <a:gd name="connsiteY7" fmla="*/ 180975 h 1562100"/>
              <a:gd name="connsiteX8" fmla="*/ 603327 w 1603452"/>
              <a:gd name="connsiteY8" fmla="*/ 228600 h 1562100"/>
              <a:gd name="connsiteX9" fmla="*/ 574752 w 1603452"/>
              <a:gd name="connsiteY9" fmla="*/ 266700 h 1562100"/>
              <a:gd name="connsiteX10" fmla="*/ 546177 w 1603452"/>
              <a:gd name="connsiteY10" fmla="*/ 295275 h 1562100"/>
              <a:gd name="connsiteX11" fmla="*/ 536652 w 1603452"/>
              <a:gd name="connsiteY11" fmla="*/ 438150 h 1562100"/>
              <a:gd name="connsiteX12" fmla="*/ 555702 w 1603452"/>
              <a:gd name="connsiteY12" fmla="*/ 495300 h 1562100"/>
              <a:gd name="connsiteX13" fmla="*/ 546177 w 1603452"/>
              <a:gd name="connsiteY13" fmla="*/ 762000 h 1562100"/>
              <a:gd name="connsiteX14" fmla="*/ 469977 w 1603452"/>
              <a:gd name="connsiteY14" fmla="*/ 790575 h 1562100"/>
              <a:gd name="connsiteX15" fmla="*/ 222327 w 1603452"/>
              <a:gd name="connsiteY15" fmla="*/ 781050 h 1562100"/>
              <a:gd name="connsiteX16" fmla="*/ 79452 w 1603452"/>
              <a:gd name="connsiteY16" fmla="*/ 762000 h 1562100"/>
              <a:gd name="connsiteX17" fmla="*/ 22302 w 1603452"/>
              <a:gd name="connsiteY17" fmla="*/ 771525 h 1562100"/>
              <a:gd name="connsiteX18" fmla="*/ 3252 w 1603452"/>
              <a:gd name="connsiteY18" fmla="*/ 800100 h 1562100"/>
              <a:gd name="connsiteX19" fmla="*/ 31827 w 1603452"/>
              <a:gd name="connsiteY19" fmla="*/ 923925 h 1562100"/>
              <a:gd name="connsiteX20" fmla="*/ 79452 w 1603452"/>
              <a:gd name="connsiteY20" fmla="*/ 1019175 h 1562100"/>
              <a:gd name="connsiteX21" fmla="*/ 117552 w 1603452"/>
              <a:gd name="connsiteY21" fmla="*/ 1066800 h 1562100"/>
              <a:gd name="connsiteX22" fmla="*/ 146127 w 1603452"/>
              <a:gd name="connsiteY22" fmla="*/ 1133475 h 1562100"/>
              <a:gd name="connsiteX23" fmla="*/ 241377 w 1603452"/>
              <a:gd name="connsiteY23" fmla="*/ 1190625 h 1562100"/>
              <a:gd name="connsiteX24" fmla="*/ 298527 w 1603452"/>
              <a:gd name="connsiteY24" fmla="*/ 1266825 h 1562100"/>
              <a:gd name="connsiteX25" fmla="*/ 327102 w 1603452"/>
              <a:gd name="connsiteY25" fmla="*/ 1314450 h 1562100"/>
              <a:gd name="connsiteX26" fmla="*/ 384252 w 1603452"/>
              <a:gd name="connsiteY26" fmla="*/ 1343025 h 1562100"/>
              <a:gd name="connsiteX27" fmla="*/ 422352 w 1603452"/>
              <a:gd name="connsiteY27" fmla="*/ 1371600 h 1562100"/>
              <a:gd name="connsiteX28" fmla="*/ 479502 w 1603452"/>
              <a:gd name="connsiteY28" fmla="*/ 1409700 h 1562100"/>
              <a:gd name="connsiteX29" fmla="*/ 498552 w 1603452"/>
              <a:gd name="connsiteY29" fmla="*/ 1438275 h 1562100"/>
              <a:gd name="connsiteX30" fmla="*/ 603327 w 1603452"/>
              <a:gd name="connsiteY30" fmla="*/ 1428750 h 1562100"/>
              <a:gd name="connsiteX31" fmla="*/ 641427 w 1603452"/>
              <a:gd name="connsiteY31" fmla="*/ 1409700 h 1562100"/>
              <a:gd name="connsiteX32" fmla="*/ 670002 w 1603452"/>
              <a:gd name="connsiteY32" fmla="*/ 1381125 h 1562100"/>
              <a:gd name="connsiteX33" fmla="*/ 727152 w 1603452"/>
              <a:gd name="connsiteY33" fmla="*/ 1371600 h 1562100"/>
              <a:gd name="connsiteX34" fmla="*/ 755727 w 1603452"/>
              <a:gd name="connsiteY34" fmla="*/ 1352550 h 1562100"/>
              <a:gd name="connsiteX35" fmla="*/ 793827 w 1603452"/>
              <a:gd name="connsiteY35" fmla="*/ 1428750 h 1562100"/>
              <a:gd name="connsiteX36" fmla="*/ 822402 w 1603452"/>
              <a:gd name="connsiteY36" fmla="*/ 1495425 h 1562100"/>
              <a:gd name="connsiteX37" fmla="*/ 860502 w 1603452"/>
              <a:gd name="connsiteY37" fmla="*/ 1514475 h 1562100"/>
              <a:gd name="connsiteX38" fmla="*/ 889077 w 1603452"/>
              <a:gd name="connsiteY38" fmla="*/ 1533525 h 1562100"/>
              <a:gd name="connsiteX39" fmla="*/ 965277 w 1603452"/>
              <a:gd name="connsiteY39" fmla="*/ 1552575 h 1562100"/>
              <a:gd name="connsiteX40" fmla="*/ 993852 w 1603452"/>
              <a:gd name="connsiteY40" fmla="*/ 1562100 h 1562100"/>
              <a:gd name="connsiteX41" fmla="*/ 1098627 w 1603452"/>
              <a:gd name="connsiteY41" fmla="*/ 1533525 h 1562100"/>
              <a:gd name="connsiteX42" fmla="*/ 1127202 w 1603452"/>
              <a:gd name="connsiteY42" fmla="*/ 1524000 h 1562100"/>
              <a:gd name="connsiteX43" fmla="*/ 1212927 w 1603452"/>
              <a:gd name="connsiteY43" fmla="*/ 1447800 h 1562100"/>
              <a:gd name="connsiteX44" fmla="*/ 1231977 w 1603452"/>
              <a:gd name="connsiteY44" fmla="*/ 1419225 h 1562100"/>
              <a:gd name="connsiteX45" fmla="*/ 1241502 w 1603452"/>
              <a:gd name="connsiteY45" fmla="*/ 1390650 h 1562100"/>
              <a:gd name="connsiteX46" fmla="*/ 1260552 w 1603452"/>
              <a:gd name="connsiteY46" fmla="*/ 1295400 h 1562100"/>
              <a:gd name="connsiteX47" fmla="*/ 1279602 w 1603452"/>
              <a:gd name="connsiteY47" fmla="*/ 1247775 h 1562100"/>
              <a:gd name="connsiteX48" fmla="*/ 1270077 w 1603452"/>
              <a:gd name="connsiteY48" fmla="*/ 1114425 h 1562100"/>
              <a:gd name="connsiteX49" fmla="*/ 1241502 w 1603452"/>
              <a:gd name="connsiteY49" fmla="*/ 1085850 h 1562100"/>
              <a:gd name="connsiteX50" fmla="*/ 1222452 w 1603452"/>
              <a:gd name="connsiteY50" fmla="*/ 1057275 h 1562100"/>
              <a:gd name="connsiteX51" fmla="*/ 1136727 w 1603452"/>
              <a:gd name="connsiteY51" fmla="*/ 1019175 h 1562100"/>
              <a:gd name="connsiteX52" fmla="*/ 1079577 w 1603452"/>
              <a:gd name="connsiteY52" fmla="*/ 971550 h 1562100"/>
              <a:gd name="connsiteX53" fmla="*/ 1089102 w 1603452"/>
              <a:gd name="connsiteY53" fmla="*/ 885825 h 1562100"/>
              <a:gd name="connsiteX54" fmla="*/ 1127202 w 1603452"/>
              <a:gd name="connsiteY54" fmla="*/ 857250 h 1562100"/>
              <a:gd name="connsiteX55" fmla="*/ 1155777 w 1603452"/>
              <a:gd name="connsiteY55" fmla="*/ 847725 h 1562100"/>
              <a:gd name="connsiteX56" fmla="*/ 1251027 w 1603452"/>
              <a:gd name="connsiteY56" fmla="*/ 809625 h 1562100"/>
              <a:gd name="connsiteX57" fmla="*/ 1289127 w 1603452"/>
              <a:gd name="connsiteY57" fmla="*/ 790575 h 1562100"/>
              <a:gd name="connsiteX58" fmla="*/ 1327227 w 1603452"/>
              <a:gd name="connsiteY58" fmla="*/ 762000 h 1562100"/>
              <a:gd name="connsiteX59" fmla="*/ 1403427 w 1603452"/>
              <a:gd name="connsiteY59" fmla="*/ 733425 h 1562100"/>
              <a:gd name="connsiteX60" fmla="*/ 1432002 w 1603452"/>
              <a:gd name="connsiteY60" fmla="*/ 714375 h 1562100"/>
              <a:gd name="connsiteX61" fmla="*/ 1508202 w 1603452"/>
              <a:gd name="connsiteY61" fmla="*/ 685800 h 1562100"/>
              <a:gd name="connsiteX62" fmla="*/ 1603452 w 1603452"/>
              <a:gd name="connsiteY62" fmla="*/ 657225 h 1562100"/>
              <a:gd name="connsiteX63" fmla="*/ 1555827 w 1603452"/>
              <a:gd name="connsiteY63" fmla="*/ 581025 h 1562100"/>
              <a:gd name="connsiteX64" fmla="*/ 1527252 w 1603452"/>
              <a:gd name="connsiteY64" fmla="*/ 495300 h 1562100"/>
              <a:gd name="connsiteX65" fmla="*/ 1508202 w 1603452"/>
              <a:gd name="connsiteY65" fmla="*/ 314325 h 1562100"/>
              <a:gd name="connsiteX66" fmla="*/ 1479627 w 1603452"/>
              <a:gd name="connsiteY66" fmla="*/ 266700 h 1562100"/>
              <a:gd name="connsiteX67" fmla="*/ 1470102 w 1603452"/>
              <a:gd name="connsiteY67" fmla="*/ 228600 h 1562100"/>
              <a:gd name="connsiteX68" fmla="*/ 1451052 w 1603452"/>
              <a:gd name="connsiteY68" fmla="*/ 190500 h 1562100"/>
              <a:gd name="connsiteX69" fmla="*/ 1441527 w 1603452"/>
              <a:gd name="connsiteY69" fmla="*/ 161925 h 1562100"/>
              <a:gd name="connsiteX70" fmla="*/ 1412952 w 1603452"/>
              <a:gd name="connsiteY70" fmla="*/ 152400 h 1562100"/>
              <a:gd name="connsiteX71" fmla="*/ 1403427 w 1603452"/>
              <a:gd name="connsiteY71" fmla="*/ 180975 h 1562100"/>
              <a:gd name="connsiteX72" fmla="*/ 1441527 w 1603452"/>
              <a:gd name="connsiteY72" fmla="*/ 285750 h 1562100"/>
              <a:gd name="connsiteX73" fmla="*/ 1412952 w 1603452"/>
              <a:gd name="connsiteY73" fmla="*/ 323850 h 1562100"/>
              <a:gd name="connsiteX74" fmla="*/ 1365327 w 1603452"/>
              <a:gd name="connsiteY74" fmla="*/ 333375 h 1562100"/>
              <a:gd name="connsiteX75" fmla="*/ 1308177 w 1603452"/>
              <a:gd name="connsiteY75" fmla="*/ 361950 h 1562100"/>
              <a:gd name="connsiteX76" fmla="*/ 1174827 w 1603452"/>
              <a:gd name="connsiteY76" fmla="*/ 342900 h 1562100"/>
              <a:gd name="connsiteX77" fmla="*/ 1146252 w 1603452"/>
              <a:gd name="connsiteY77" fmla="*/ 323850 h 1562100"/>
              <a:gd name="connsiteX78" fmla="*/ 1108152 w 1603452"/>
              <a:gd name="connsiteY78" fmla="*/ 314325 h 1562100"/>
              <a:gd name="connsiteX79" fmla="*/ 1079577 w 1603452"/>
              <a:gd name="connsiteY79" fmla="*/ 276225 h 1562100"/>
              <a:gd name="connsiteX80" fmla="*/ 1003377 w 1603452"/>
              <a:gd name="connsiteY80" fmla="*/ 219075 h 1562100"/>
              <a:gd name="connsiteX81" fmla="*/ 1041477 w 1603452"/>
              <a:gd name="connsiteY81" fmla="*/ 200025 h 1562100"/>
              <a:gd name="connsiteX82" fmla="*/ 1060527 w 1603452"/>
              <a:gd name="connsiteY82" fmla="*/ 171450 h 1562100"/>
              <a:gd name="connsiteX83" fmla="*/ 1117677 w 1603452"/>
              <a:gd name="connsiteY83" fmla="*/ 152400 h 1562100"/>
              <a:gd name="connsiteX84" fmla="*/ 1127202 w 1603452"/>
              <a:gd name="connsiteY84" fmla="*/ 123825 h 1562100"/>
              <a:gd name="connsiteX85" fmla="*/ 1060527 w 1603452"/>
              <a:gd name="connsiteY85" fmla="*/ 76200 h 1562100"/>
              <a:gd name="connsiteX86" fmla="*/ 1031952 w 1603452"/>
              <a:gd name="connsiteY86" fmla="*/ 57150 h 1562100"/>
              <a:gd name="connsiteX87" fmla="*/ 936702 w 1603452"/>
              <a:gd name="connsiteY87" fmla="*/ 38100 h 1562100"/>
              <a:gd name="connsiteX88" fmla="*/ 908127 w 1603452"/>
              <a:gd name="connsiteY88" fmla="*/ 0 h 156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603452" h="1562100">
                <a:moveTo>
                  <a:pt x="908127" y="0"/>
                </a:moveTo>
                <a:lnTo>
                  <a:pt x="908127" y="0"/>
                </a:lnTo>
                <a:cubicBezTo>
                  <a:pt x="885902" y="19050"/>
                  <a:pt x="863112" y="37459"/>
                  <a:pt x="841452" y="57150"/>
                </a:cubicBezTo>
                <a:cubicBezTo>
                  <a:pt x="828162" y="69232"/>
                  <a:pt x="817529" y="84223"/>
                  <a:pt x="803352" y="95250"/>
                </a:cubicBezTo>
                <a:cubicBezTo>
                  <a:pt x="788739" y="106616"/>
                  <a:pt x="771426" y="114013"/>
                  <a:pt x="755727" y="123825"/>
                </a:cubicBezTo>
                <a:cubicBezTo>
                  <a:pt x="746019" y="129892"/>
                  <a:pt x="737391" y="137755"/>
                  <a:pt x="727152" y="142875"/>
                </a:cubicBezTo>
                <a:cubicBezTo>
                  <a:pt x="718172" y="147365"/>
                  <a:pt x="707557" y="147910"/>
                  <a:pt x="698577" y="152400"/>
                </a:cubicBezTo>
                <a:cubicBezTo>
                  <a:pt x="682018" y="160679"/>
                  <a:pt x="666827" y="171450"/>
                  <a:pt x="650952" y="180975"/>
                </a:cubicBezTo>
                <a:cubicBezTo>
                  <a:pt x="600152" y="257175"/>
                  <a:pt x="666827" y="165100"/>
                  <a:pt x="603327" y="228600"/>
                </a:cubicBezTo>
                <a:cubicBezTo>
                  <a:pt x="592102" y="239825"/>
                  <a:pt x="585083" y="254647"/>
                  <a:pt x="574752" y="266700"/>
                </a:cubicBezTo>
                <a:cubicBezTo>
                  <a:pt x="565986" y="276927"/>
                  <a:pt x="555702" y="285750"/>
                  <a:pt x="546177" y="295275"/>
                </a:cubicBezTo>
                <a:cubicBezTo>
                  <a:pt x="526618" y="373510"/>
                  <a:pt x="519191" y="362488"/>
                  <a:pt x="536652" y="438150"/>
                </a:cubicBezTo>
                <a:cubicBezTo>
                  <a:pt x="541167" y="457716"/>
                  <a:pt x="555702" y="495300"/>
                  <a:pt x="555702" y="495300"/>
                </a:cubicBezTo>
                <a:cubicBezTo>
                  <a:pt x="566475" y="603029"/>
                  <a:pt x="576813" y="639457"/>
                  <a:pt x="546177" y="762000"/>
                </a:cubicBezTo>
                <a:cubicBezTo>
                  <a:pt x="541014" y="782654"/>
                  <a:pt x="476668" y="789237"/>
                  <a:pt x="469977" y="790575"/>
                </a:cubicBezTo>
                <a:cubicBezTo>
                  <a:pt x="387427" y="787400"/>
                  <a:pt x="304795" y="785901"/>
                  <a:pt x="222327" y="781050"/>
                </a:cubicBezTo>
                <a:cubicBezTo>
                  <a:pt x="201401" y="779819"/>
                  <a:pt x="103451" y="765428"/>
                  <a:pt x="79452" y="762000"/>
                </a:cubicBezTo>
                <a:cubicBezTo>
                  <a:pt x="60402" y="765175"/>
                  <a:pt x="39576" y="762888"/>
                  <a:pt x="22302" y="771525"/>
                </a:cubicBezTo>
                <a:cubicBezTo>
                  <a:pt x="12063" y="776645"/>
                  <a:pt x="4130" y="788686"/>
                  <a:pt x="3252" y="800100"/>
                </a:cubicBezTo>
                <a:cubicBezTo>
                  <a:pt x="-5055" y="908092"/>
                  <a:pt x="1884" y="868316"/>
                  <a:pt x="31827" y="923925"/>
                </a:cubicBezTo>
                <a:cubicBezTo>
                  <a:pt x="48656" y="955180"/>
                  <a:pt x="61189" y="988736"/>
                  <a:pt x="79452" y="1019175"/>
                </a:cubicBezTo>
                <a:cubicBezTo>
                  <a:pt x="89912" y="1036608"/>
                  <a:pt x="107308" y="1049239"/>
                  <a:pt x="117552" y="1066800"/>
                </a:cubicBezTo>
                <a:cubicBezTo>
                  <a:pt x="129736" y="1087686"/>
                  <a:pt x="131905" y="1113920"/>
                  <a:pt x="146127" y="1133475"/>
                </a:cubicBezTo>
                <a:cubicBezTo>
                  <a:pt x="171143" y="1167872"/>
                  <a:pt x="205120" y="1176122"/>
                  <a:pt x="241377" y="1190625"/>
                </a:cubicBezTo>
                <a:cubicBezTo>
                  <a:pt x="334147" y="1345241"/>
                  <a:pt x="215195" y="1155716"/>
                  <a:pt x="298527" y="1266825"/>
                </a:cubicBezTo>
                <a:cubicBezTo>
                  <a:pt x="309635" y="1281636"/>
                  <a:pt x="313265" y="1302150"/>
                  <a:pt x="327102" y="1314450"/>
                </a:cubicBezTo>
                <a:cubicBezTo>
                  <a:pt x="343021" y="1328600"/>
                  <a:pt x="365989" y="1332067"/>
                  <a:pt x="384252" y="1343025"/>
                </a:cubicBezTo>
                <a:cubicBezTo>
                  <a:pt x="397865" y="1351193"/>
                  <a:pt x="409347" y="1362496"/>
                  <a:pt x="422352" y="1371600"/>
                </a:cubicBezTo>
                <a:cubicBezTo>
                  <a:pt x="441109" y="1384730"/>
                  <a:pt x="479502" y="1409700"/>
                  <a:pt x="479502" y="1409700"/>
                </a:cubicBezTo>
                <a:cubicBezTo>
                  <a:pt x="485852" y="1419225"/>
                  <a:pt x="489613" y="1431124"/>
                  <a:pt x="498552" y="1438275"/>
                </a:cubicBezTo>
                <a:cubicBezTo>
                  <a:pt x="527548" y="1461472"/>
                  <a:pt x="581058" y="1436173"/>
                  <a:pt x="603327" y="1428750"/>
                </a:cubicBezTo>
                <a:cubicBezTo>
                  <a:pt x="616797" y="1424260"/>
                  <a:pt x="629873" y="1417953"/>
                  <a:pt x="641427" y="1409700"/>
                </a:cubicBezTo>
                <a:cubicBezTo>
                  <a:pt x="652388" y="1401870"/>
                  <a:pt x="657693" y="1386596"/>
                  <a:pt x="670002" y="1381125"/>
                </a:cubicBezTo>
                <a:cubicBezTo>
                  <a:pt x="687650" y="1373281"/>
                  <a:pt x="708102" y="1374775"/>
                  <a:pt x="727152" y="1371600"/>
                </a:cubicBezTo>
                <a:cubicBezTo>
                  <a:pt x="736677" y="1365250"/>
                  <a:pt x="744435" y="1354432"/>
                  <a:pt x="755727" y="1352550"/>
                </a:cubicBezTo>
                <a:cubicBezTo>
                  <a:pt x="802496" y="1344755"/>
                  <a:pt x="789825" y="1406739"/>
                  <a:pt x="793827" y="1428750"/>
                </a:cubicBezTo>
                <a:cubicBezTo>
                  <a:pt x="797876" y="1451020"/>
                  <a:pt x="803307" y="1479512"/>
                  <a:pt x="822402" y="1495425"/>
                </a:cubicBezTo>
                <a:cubicBezTo>
                  <a:pt x="833310" y="1504515"/>
                  <a:pt x="848174" y="1507430"/>
                  <a:pt x="860502" y="1514475"/>
                </a:cubicBezTo>
                <a:cubicBezTo>
                  <a:pt x="870441" y="1520155"/>
                  <a:pt x="878319" y="1529613"/>
                  <a:pt x="889077" y="1533525"/>
                </a:cubicBezTo>
                <a:cubicBezTo>
                  <a:pt x="913682" y="1542472"/>
                  <a:pt x="940439" y="1544296"/>
                  <a:pt x="965277" y="1552575"/>
                </a:cubicBezTo>
                <a:lnTo>
                  <a:pt x="993852" y="1562100"/>
                </a:lnTo>
                <a:lnTo>
                  <a:pt x="1098627" y="1533525"/>
                </a:lnTo>
                <a:cubicBezTo>
                  <a:pt x="1108281" y="1530767"/>
                  <a:pt x="1119579" y="1530534"/>
                  <a:pt x="1127202" y="1524000"/>
                </a:cubicBezTo>
                <a:cubicBezTo>
                  <a:pt x="1252744" y="1416392"/>
                  <a:pt x="1078772" y="1528293"/>
                  <a:pt x="1212927" y="1447800"/>
                </a:cubicBezTo>
                <a:cubicBezTo>
                  <a:pt x="1219277" y="1438275"/>
                  <a:pt x="1226857" y="1429464"/>
                  <a:pt x="1231977" y="1419225"/>
                </a:cubicBezTo>
                <a:cubicBezTo>
                  <a:pt x="1236467" y="1410245"/>
                  <a:pt x="1239244" y="1400433"/>
                  <a:pt x="1241502" y="1390650"/>
                </a:cubicBezTo>
                <a:cubicBezTo>
                  <a:pt x="1248783" y="1359100"/>
                  <a:pt x="1252209" y="1326686"/>
                  <a:pt x="1260552" y="1295400"/>
                </a:cubicBezTo>
                <a:cubicBezTo>
                  <a:pt x="1264957" y="1278879"/>
                  <a:pt x="1273252" y="1263650"/>
                  <a:pt x="1279602" y="1247775"/>
                </a:cubicBezTo>
                <a:cubicBezTo>
                  <a:pt x="1276427" y="1203325"/>
                  <a:pt x="1280284" y="1157804"/>
                  <a:pt x="1270077" y="1114425"/>
                </a:cubicBezTo>
                <a:cubicBezTo>
                  <a:pt x="1266992" y="1101313"/>
                  <a:pt x="1250126" y="1096198"/>
                  <a:pt x="1241502" y="1085850"/>
                </a:cubicBezTo>
                <a:cubicBezTo>
                  <a:pt x="1234173" y="1077056"/>
                  <a:pt x="1230547" y="1065370"/>
                  <a:pt x="1222452" y="1057275"/>
                </a:cubicBezTo>
                <a:cubicBezTo>
                  <a:pt x="1183680" y="1018503"/>
                  <a:pt x="1193316" y="1056901"/>
                  <a:pt x="1136727" y="1019175"/>
                </a:cubicBezTo>
                <a:cubicBezTo>
                  <a:pt x="1096944" y="992653"/>
                  <a:pt x="1116247" y="1008220"/>
                  <a:pt x="1079577" y="971550"/>
                </a:cubicBezTo>
                <a:cubicBezTo>
                  <a:pt x="1082752" y="942975"/>
                  <a:pt x="1078044" y="912364"/>
                  <a:pt x="1089102" y="885825"/>
                </a:cubicBezTo>
                <a:cubicBezTo>
                  <a:pt x="1095208" y="871171"/>
                  <a:pt x="1113419" y="865126"/>
                  <a:pt x="1127202" y="857250"/>
                </a:cubicBezTo>
                <a:cubicBezTo>
                  <a:pt x="1135919" y="852269"/>
                  <a:pt x="1146406" y="851329"/>
                  <a:pt x="1155777" y="847725"/>
                </a:cubicBezTo>
                <a:cubicBezTo>
                  <a:pt x="1187693" y="835449"/>
                  <a:pt x="1220441" y="824918"/>
                  <a:pt x="1251027" y="809625"/>
                </a:cubicBezTo>
                <a:cubicBezTo>
                  <a:pt x="1263727" y="803275"/>
                  <a:pt x="1277086" y="798100"/>
                  <a:pt x="1289127" y="790575"/>
                </a:cubicBezTo>
                <a:cubicBezTo>
                  <a:pt x="1302589" y="782161"/>
                  <a:pt x="1313028" y="769100"/>
                  <a:pt x="1327227" y="762000"/>
                </a:cubicBezTo>
                <a:cubicBezTo>
                  <a:pt x="1351490" y="749868"/>
                  <a:pt x="1378731" y="744650"/>
                  <a:pt x="1403427" y="733425"/>
                </a:cubicBezTo>
                <a:cubicBezTo>
                  <a:pt x="1413849" y="728688"/>
                  <a:pt x="1421763" y="719495"/>
                  <a:pt x="1432002" y="714375"/>
                </a:cubicBezTo>
                <a:cubicBezTo>
                  <a:pt x="1510935" y="674908"/>
                  <a:pt x="1450496" y="710531"/>
                  <a:pt x="1508202" y="685800"/>
                </a:cubicBezTo>
                <a:cubicBezTo>
                  <a:pt x="1578678" y="655596"/>
                  <a:pt x="1511755" y="672508"/>
                  <a:pt x="1603452" y="657225"/>
                </a:cubicBezTo>
                <a:cubicBezTo>
                  <a:pt x="1583899" y="631155"/>
                  <a:pt x="1566287" y="612404"/>
                  <a:pt x="1555827" y="581025"/>
                </a:cubicBezTo>
                <a:cubicBezTo>
                  <a:pt x="1518898" y="470238"/>
                  <a:pt x="1575135" y="591065"/>
                  <a:pt x="1527252" y="495300"/>
                </a:cubicBezTo>
                <a:cubicBezTo>
                  <a:pt x="1520902" y="434975"/>
                  <a:pt x="1520574" y="373708"/>
                  <a:pt x="1508202" y="314325"/>
                </a:cubicBezTo>
                <a:cubicBezTo>
                  <a:pt x="1504426" y="296201"/>
                  <a:pt x="1487146" y="283618"/>
                  <a:pt x="1479627" y="266700"/>
                </a:cubicBezTo>
                <a:cubicBezTo>
                  <a:pt x="1474310" y="254737"/>
                  <a:pt x="1474699" y="240857"/>
                  <a:pt x="1470102" y="228600"/>
                </a:cubicBezTo>
                <a:cubicBezTo>
                  <a:pt x="1465116" y="215305"/>
                  <a:pt x="1456645" y="203551"/>
                  <a:pt x="1451052" y="190500"/>
                </a:cubicBezTo>
                <a:cubicBezTo>
                  <a:pt x="1447097" y="181272"/>
                  <a:pt x="1448627" y="169025"/>
                  <a:pt x="1441527" y="161925"/>
                </a:cubicBezTo>
                <a:cubicBezTo>
                  <a:pt x="1434427" y="154825"/>
                  <a:pt x="1422477" y="155575"/>
                  <a:pt x="1412952" y="152400"/>
                </a:cubicBezTo>
                <a:cubicBezTo>
                  <a:pt x="1409777" y="161925"/>
                  <a:pt x="1402518" y="170976"/>
                  <a:pt x="1403427" y="180975"/>
                </a:cubicBezTo>
                <a:cubicBezTo>
                  <a:pt x="1409171" y="244157"/>
                  <a:pt x="1414986" y="245938"/>
                  <a:pt x="1441527" y="285750"/>
                </a:cubicBezTo>
                <a:cubicBezTo>
                  <a:pt x="1432002" y="298450"/>
                  <a:pt x="1426414" y="315436"/>
                  <a:pt x="1412952" y="323850"/>
                </a:cubicBezTo>
                <a:cubicBezTo>
                  <a:pt x="1399223" y="332430"/>
                  <a:pt x="1380542" y="327842"/>
                  <a:pt x="1365327" y="333375"/>
                </a:cubicBezTo>
                <a:cubicBezTo>
                  <a:pt x="1345311" y="340654"/>
                  <a:pt x="1327227" y="352425"/>
                  <a:pt x="1308177" y="361950"/>
                </a:cubicBezTo>
                <a:cubicBezTo>
                  <a:pt x="1263727" y="355600"/>
                  <a:pt x="1218535" y="353184"/>
                  <a:pt x="1174827" y="342900"/>
                </a:cubicBezTo>
                <a:cubicBezTo>
                  <a:pt x="1163684" y="340278"/>
                  <a:pt x="1156774" y="328359"/>
                  <a:pt x="1146252" y="323850"/>
                </a:cubicBezTo>
                <a:cubicBezTo>
                  <a:pt x="1134220" y="318693"/>
                  <a:pt x="1120852" y="317500"/>
                  <a:pt x="1108152" y="314325"/>
                </a:cubicBezTo>
                <a:cubicBezTo>
                  <a:pt x="1098627" y="301625"/>
                  <a:pt x="1090802" y="287450"/>
                  <a:pt x="1079577" y="276225"/>
                </a:cubicBezTo>
                <a:cubicBezTo>
                  <a:pt x="1056951" y="253599"/>
                  <a:pt x="1029757" y="236662"/>
                  <a:pt x="1003377" y="219075"/>
                </a:cubicBezTo>
                <a:cubicBezTo>
                  <a:pt x="1016077" y="212725"/>
                  <a:pt x="1030569" y="209115"/>
                  <a:pt x="1041477" y="200025"/>
                </a:cubicBezTo>
                <a:cubicBezTo>
                  <a:pt x="1050271" y="192696"/>
                  <a:pt x="1050819" y="177517"/>
                  <a:pt x="1060527" y="171450"/>
                </a:cubicBezTo>
                <a:cubicBezTo>
                  <a:pt x="1077555" y="160807"/>
                  <a:pt x="1117677" y="152400"/>
                  <a:pt x="1117677" y="152400"/>
                </a:cubicBezTo>
                <a:cubicBezTo>
                  <a:pt x="1120852" y="142875"/>
                  <a:pt x="1131157" y="133053"/>
                  <a:pt x="1127202" y="123825"/>
                </a:cubicBezTo>
                <a:cubicBezTo>
                  <a:pt x="1107457" y="77753"/>
                  <a:pt x="1091911" y="91892"/>
                  <a:pt x="1060527" y="76200"/>
                </a:cubicBezTo>
                <a:cubicBezTo>
                  <a:pt x="1050288" y="71080"/>
                  <a:pt x="1042191" y="62270"/>
                  <a:pt x="1031952" y="57150"/>
                </a:cubicBezTo>
                <a:cubicBezTo>
                  <a:pt x="1005353" y="43850"/>
                  <a:pt x="961273" y="41610"/>
                  <a:pt x="936702" y="38100"/>
                </a:cubicBezTo>
                <a:cubicBezTo>
                  <a:pt x="924932" y="2790"/>
                  <a:pt x="912889" y="6350"/>
                  <a:pt x="908127" y="0"/>
                </a:cubicBezTo>
                <a:close/>
              </a:path>
            </a:pathLst>
          </a:cu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7015068" y="3451689"/>
            <a:ext cx="1467068" cy="369332"/>
          </a:xfrm>
          <a:prstGeom prst="rect">
            <a:avLst/>
          </a:prstGeom>
        </p:spPr>
        <p:txBody>
          <a:bodyPr wrap="none">
            <a:spAutoFit/>
          </a:bodyPr>
          <a:lstStyle/>
          <a:p>
            <a:pPr algn="ctr"/>
            <a:r>
              <a:rPr lang="en-US" dirty="0">
                <a:solidFill>
                  <a:srgbClr val="000000"/>
                </a:solidFill>
                <a:latin typeface="Lucida Sans"/>
              </a:rPr>
              <a:t>Main airport </a:t>
            </a:r>
            <a:endParaRPr lang="es-VE" dirty="0">
              <a:latin typeface="Lucida Sans"/>
            </a:endParaRPr>
          </a:p>
        </p:txBody>
      </p:sp>
      <p:sp>
        <p:nvSpPr>
          <p:cNvPr id="42" name="Rectangle 41"/>
          <p:cNvSpPr/>
          <p:nvPr/>
        </p:nvSpPr>
        <p:spPr>
          <a:xfrm>
            <a:off x="7270775" y="4645692"/>
            <a:ext cx="1873225" cy="360809"/>
          </a:xfrm>
          <a:prstGeom prst="rect">
            <a:avLst/>
          </a:prstGeom>
        </p:spPr>
        <p:txBody>
          <a:bodyPr wrap="square" lIns="83000" tIns="41500" rIns="83000" bIns="41500">
            <a:spAutoFit/>
          </a:bodyPr>
          <a:lstStyle/>
          <a:p>
            <a:r>
              <a:rPr lang="en-US" dirty="0" smtClean="0">
                <a:solidFill>
                  <a:srgbClr val="000000"/>
                </a:solidFill>
                <a:latin typeface="Lucida Sans"/>
              </a:rPr>
              <a:t>Small airport </a:t>
            </a:r>
            <a:endParaRPr lang="es-VE" dirty="0">
              <a:latin typeface="Lucida Sans"/>
            </a:endParaRPr>
          </a:p>
        </p:txBody>
      </p:sp>
      <p:sp>
        <p:nvSpPr>
          <p:cNvPr id="46" name="TextBox 45"/>
          <p:cNvSpPr txBox="1"/>
          <p:nvPr/>
        </p:nvSpPr>
        <p:spPr bwMode="auto">
          <a:xfrm>
            <a:off x="5845428" y="4597725"/>
            <a:ext cx="184731" cy="461665"/>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kern="1200" cap="none" spc="0" normalizeH="0" baseline="0" noProof="0" dirty="0" smtClean="0">
              <a:ln>
                <a:noFill/>
              </a:ln>
              <a:solidFill>
                <a:schemeClr val="tx1"/>
              </a:solidFill>
              <a:effectLst/>
              <a:uLnTx/>
              <a:uFillTx/>
              <a:latin typeface="Lucida Sans"/>
              <a:ea typeface="+mj-ea"/>
              <a:cs typeface="+mj-cs"/>
            </a:endParaRPr>
          </a:p>
        </p:txBody>
      </p:sp>
      <p:grpSp>
        <p:nvGrpSpPr>
          <p:cNvPr id="47" name="Group 46"/>
          <p:cNvGrpSpPr/>
          <p:nvPr/>
        </p:nvGrpSpPr>
        <p:grpSpPr>
          <a:xfrm>
            <a:off x="5631768" y="1467535"/>
            <a:ext cx="2989718" cy="2640680"/>
            <a:chOff x="2750115" y="644524"/>
            <a:chExt cx="4409623" cy="3894816"/>
          </a:xfrm>
        </p:grpSpPr>
        <p:pic>
          <p:nvPicPr>
            <p:cNvPr id="4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78020">
              <a:off x="2766447" y="2596242"/>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78020">
              <a:off x="3452247" y="1404255"/>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018565">
              <a:off x="4562589" y="702127"/>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8312363">
              <a:off x="5901531" y="702126"/>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8312363">
              <a:off x="6260760" y="1583868"/>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504206">
              <a:off x="5950516" y="2906482"/>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676887" y="2171696"/>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187847">
              <a:off x="2750115" y="3755568"/>
              <a:ext cx="898978" cy="78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5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4193" y="4181929"/>
            <a:ext cx="1103313"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7119257" y="3918857"/>
            <a:ext cx="212272" cy="21227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57"/>
          <p:cNvSpPr/>
          <p:nvPr/>
        </p:nvSpPr>
        <p:spPr>
          <a:xfrm>
            <a:off x="7037615" y="4767944"/>
            <a:ext cx="146956" cy="14695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59036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latin typeface="Lucida Sans"/>
              </a:rPr>
              <a:t>Scenario 2: News Item</a:t>
            </a:r>
            <a:endParaRPr lang="en-US" dirty="0">
              <a:latin typeface="Lucida Sans"/>
            </a:endParaRPr>
          </a:p>
        </p:txBody>
      </p:sp>
      <p:sp>
        <p:nvSpPr>
          <p:cNvPr id="6" name="Text Placeholder 5"/>
          <p:cNvSpPr>
            <a:spLocks noGrp="1"/>
          </p:cNvSpPr>
          <p:nvPr>
            <p:ph type="body" idx="1"/>
          </p:nvPr>
        </p:nvSpPr>
        <p:spPr>
          <a:xfrm>
            <a:off x="461122" y="3339048"/>
            <a:ext cx="5374529" cy="2971801"/>
          </a:xfrm>
        </p:spPr>
        <p:txBody>
          <a:bodyPr/>
          <a:lstStyle/>
          <a:p>
            <a:pPr>
              <a:lnSpc>
                <a:spcPct val="100000"/>
              </a:lnSpc>
              <a:spcBef>
                <a:spcPts val="1089"/>
              </a:spcBef>
            </a:pPr>
            <a:r>
              <a:rPr lang="en-US" sz="2400" dirty="0" smtClean="0">
                <a:latin typeface="Lucida Sans"/>
              </a:rPr>
              <a:t>DoS attacks </a:t>
            </a:r>
            <a:r>
              <a:rPr lang="en-US" sz="2400" dirty="0">
                <a:latin typeface="Lucida Sans"/>
              </a:rPr>
              <a:t>attributed </a:t>
            </a:r>
            <a:r>
              <a:rPr lang="en-US" sz="2400" dirty="0" smtClean="0">
                <a:latin typeface="Lucida Sans"/>
              </a:rPr>
              <a:t>to the </a:t>
            </a:r>
            <a:r>
              <a:rPr lang="en-US" sz="2400" dirty="0">
                <a:latin typeface="Lucida Sans"/>
              </a:rPr>
              <a:t>activist group “airport-hacked”</a:t>
            </a:r>
          </a:p>
          <a:p>
            <a:pPr>
              <a:lnSpc>
                <a:spcPct val="100000"/>
              </a:lnSpc>
              <a:spcBef>
                <a:spcPts val="1089"/>
              </a:spcBef>
            </a:pPr>
            <a:r>
              <a:rPr lang="en-US" sz="2400" dirty="0">
                <a:latin typeface="Lucida Sans"/>
              </a:rPr>
              <a:t>Concerned communities:</a:t>
            </a:r>
          </a:p>
          <a:p>
            <a:pPr lvl="1">
              <a:lnSpc>
                <a:spcPct val="100000"/>
              </a:lnSpc>
              <a:spcBef>
                <a:spcPts val="1089"/>
              </a:spcBef>
              <a:buFontTx/>
              <a:buChar char="‒"/>
            </a:pPr>
            <a:r>
              <a:rPr lang="en-US" sz="2400" dirty="0">
                <a:latin typeface="Lucida Sans"/>
              </a:rPr>
              <a:t>National (Airport-Land)</a:t>
            </a:r>
          </a:p>
          <a:p>
            <a:pPr lvl="1">
              <a:lnSpc>
                <a:spcPct val="100000"/>
              </a:lnSpc>
              <a:buFontTx/>
              <a:buChar char="‒"/>
            </a:pPr>
            <a:r>
              <a:rPr lang="en-US" sz="2400" dirty="0">
                <a:latin typeface="Lucida Sans"/>
              </a:rPr>
              <a:t>International (Small-Land)</a:t>
            </a:r>
          </a:p>
        </p:txBody>
      </p:sp>
      <p:sp>
        <p:nvSpPr>
          <p:cNvPr id="30" name="Title 1"/>
          <p:cNvSpPr txBox="1">
            <a:spLocks/>
          </p:cNvSpPr>
          <p:nvPr/>
        </p:nvSpPr>
        <p:spPr>
          <a:xfrm>
            <a:off x="2302328" y="1333263"/>
            <a:ext cx="3086101" cy="1491580"/>
          </a:xfrm>
          <a:prstGeom prst="rect">
            <a:avLst/>
          </a:prstGeom>
          <a:ln w="12700">
            <a:miter lim="400000"/>
          </a:ln>
          <a:extLst>
            <a:ext uri="{C572A759-6A51-4108-AA02-DFA0A04FC94B}">
              <ma14:wrappingTextBoxFlag xmlns:ma14="http://schemas.microsoft.com/office/mac/drawingml/2011/main" val="1"/>
            </a:ext>
          </a:extLst>
        </p:spPr>
        <p:txBody>
          <a:bodyPr lIns="41499" tIns="41500" rIns="41499" bIns="41500" anchor="ctr"/>
          <a:lstStyle>
            <a:lvl1pPr defTabSz="449262">
              <a:lnSpc>
                <a:spcPct val="102000"/>
              </a:lnSpc>
              <a:defRPr sz="2300">
                <a:latin typeface="Calibri"/>
                <a:ea typeface="Calibri"/>
                <a:cs typeface="Calibri"/>
                <a:sym typeface="Calibri"/>
              </a:defRPr>
            </a:lvl1pPr>
            <a:lvl2pPr defTabSz="449262">
              <a:lnSpc>
                <a:spcPct val="102000"/>
              </a:lnSpc>
              <a:defRPr sz="2300">
                <a:latin typeface="Calibri"/>
                <a:ea typeface="Calibri"/>
                <a:cs typeface="Calibri"/>
                <a:sym typeface="Calibri"/>
              </a:defRPr>
            </a:lvl2pPr>
            <a:lvl3pPr defTabSz="449262">
              <a:lnSpc>
                <a:spcPct val="102000"/>
              </a:lnSpc>
              <a:defRPr sz="2300">
                <a:latin typeface="Calibri"/>
                <a:ea typeface="Calibri"/>
                <a:cs typeface="Calibri"/>
                <a:sym typeface="Calibri"/>
              </a:defRPr>
            </a:lvl3pPr>
            <a:lvl4pPr defTabSz="449262">
              <a:lnSpc>
                <a:spcPct val="102000"/>
              </a:lnSpc>
              <a:defRPr sz="2300">
                <a:latin typeface="Calibri"/>
                <a:ea typeface="Calibri"/>
                <a:cs typeface="Calibri"/>
                <a:sym typeface="Calibri"/>
              </a:defRPr>
            </a:lvl4pPr>
            <a:lvl5pPr defTabSz="449262">
              <a:lnSpc>
                <a:spcPct val="102000"/>
              </a:lnSpc>
              <a:defRPr sz="2300">
                <a:latin typeface="Calibri"/>
                <a:ea typeface="Calibri"/>
                <a:cs typeface="Calibri"/>
                <a:sym typeface="Calibri"/>
              </a:defRPr>
            </a:lvl5pPr>
            <a:lvl6pPr indent="457200" defTabSz="449262">
              <a:lnSpc>
                <a:spcPct val="102000"/>
              </a:lnSpc>
              <a:defRPr sz="2300">
                <a:latin typeface="Calibri"/>
                <a:ea typeface="Calibri"/>
                <a:cs typeface="Calibri"/>
                <a:sym typeface="Calibri"/>
              </a:defRPr>
            </a:lvl6pPr>
            <a:lvl7pPr indent="914400" defTabSz="449262">
              <a:lnSpc>
                <a:spcPct val="102000"/>
              </a:lnSpc>
              <a:defRPr sz="2300">
                <a:latin typeface="Calibri"/>
                <a:ea typeface="Calibri"/>
                <a:cs typeface="Calibri"/>
                <a:sym typeface="Calibri"/>
              </a:defRPr>
            </a:lvl7pPr>
            <a:lvl8pPr indent="1371600" defTabSz="449262">
              <a:lnSpc>
                <a:spcPct val="102000"/>
              </a:lnSpc>
              <a:defRPr sz="2300">
                <a:latin typeface="Calibri"/>
                <a:ea typeface="Calibri"/>
                <a:cs typeface="Calibri"/>
                <a:sym typeface="Calibri"/>
              </a:defRPr>
            </a:lvl8pPr>
            <a:lvl9pPr indent="1828800" defTabSz="449262">
              <a:lnSpc>
                <a:spcPct val="102000"/>
              </a:lnSpc>
              <a:defRPr sz="2300">
                <a:latin typeface="Calibri"/>
                <a:ea typeface="Calibri"/>
                <a:cs typeface="Calibri"/>
                <a:sym typeface="Calibri"/>
              </a:defRPr>
            </a:lvl9pPr>
          </a:lstStyle>
          <a:p>
            <a:pPr algn="ctr"/>
            <a:r>
              <a:rPr lang="en-US" sz="4400" b="1" i="1" dirty="0">
                <a:latin typeface="Bodoni MT Black" panose="02070A03080606020203" pitchFamily="18" charset="0"/>
              </a:rPr>
              <a:t>Airport </a:t>
            </a:r>
            <a:endParaRPr lang="en-US" sz="4400" b="1" i="1" dirty="0" smtClean="0">
              <a:latin typeface="Bodoni MT Black" panose="02070A03080606020203" pitchFamily="18" charset="0"/>
            </a:endParaRPr>
          </a:p>
          <a:p>
            <a:pPr algn="ctr"/>
            <a:r>
              <a:rPr lang="en-US" sz="4400" b="1" i="1" dirty="0" smtClean="0">
                <a:latin typeface="Bodoni MT Black" panose="02070A03080606020203" pitchFamily="18" charset="0"/>
              </a:rPr>
              <a:t>Under </a:t>
            </a:r>
          </a:p>
          <a:p>
            <a:pPr algn="ctr"/>
            <a:r>
              <a:rPr lang="en-US" sz="4400" b="1" i="1" dirty="0" smtClean="0">
                <a:latin typeface="Bodoni MT Black" panose="02070A03080606020203" pitchFamily="18" charset="0"/>
              </a:rPr>
              <a:t>Attack!</a:t>
            </a:r>
            <a:endParaRPr lang="en-US" sz="4400" b="1" i="1" dirty="0">
              <a:latin typeface="Bodoni MT Black" panose="02070A03080606020203" pitchFamily="18" charset="0"/>
            </a:endParaRPr>
          </a:p>
        </p:txBody>
      </p:sp>
      <p:sp>
        <p:nvSpPr>
          <p:cNvPr id="52" name="TextBox 51"/>
          <p:cNvSpPr txBox="1"/>
          <p:nvPr/>
        </p:nvSpPr>
        <p:spPr>
          <a:xfrm>
            <a:off x="7743812" y="2496337"/>
            <a:ext cx="1343249" cy="3070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07795" fontAlgn="auto" latinLnBrk="1">
              <a:lnSpc>
                <a:spcPct val="93000"/>
              </a:lnSpc>
              <a:spcBef>
                <a:spcPts val="0"/>
              </a:spcBef>
              <a:spcAft>
                <a:spcPts val="0"/>
              </a:spcAft>
            </a:pPr>
            <a:r>
              <a:rPr lang="en-US" sz="1500" dirty="0">
                <a:solidFill>
                  <a:srgbClr val="000000"/>
                </a:solidFill>
                <a:latin typeface="Lucida Sans"/>
                <a:sym typeface="Times New Roman"/>
              </a:rPr>
              <a:t>Cyber attack</a:t>
            </a:r>
            <a:endParaRPr lang="es-VE" sz="1500" dirty="0">
              <a:solidFill>
                <a:srgbClr val="000000"/>
              </a:solidFill>
              <a:latin typeface="Lucida Sans"/>
              <a:sym typeface="Times New Roman"/>
            </a:endParaRPr>
          </a:p>
        </p:txBody>
      </p:sp>
      <p:sp>
        <p:nvSpPr>
          <p:cNvPr id="53" name="TextBox 52"/>
          <p:cNvSpPr txBox="1"/>
          <p:nvPr/>
        </p:nvSpPr>
        <p:spPr>
          <a:xfrm>
            <a:off x="7684426" y="1485582"/>
            <a:ext cx="1350615" cy="3070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07795" fontAlgn="auto" latinLnBrk="1">
              <a:lnSpc>
                <a:spcPct val="93000"/>
              </a:lnSpc>
              <a:spcBef>
                <a:spcPts val="0"/>
              </a:spcBef>
              <a:spcAft>
                <a:spcPts val="0"/>
              </a:spcAft>
            </a:pPr>
            <a:r>
              <a:rPr lang="en-US" sz="1500" dirty="0">
                <a:solidFill>
                  <a:srgbClr val="000000"/>
                </a:solidFill>
                <a:latin typeface="Lucida Sans"/>
                <a:sym typeface="Times New Roman"/>
              </a:rPr>
              <a:t>Cyber attack</a:t>
            </a:r>
            <a:endParaRPr lang="es-VE" sz="1500" dirty="0">
              <a:solidFill>
                <a:srgbClr val="000000"/>
              </a:solidFill>
              <a:latin typeface="Lucida Sans"/>
              <a:sym typeface="Times New Roman"/>
            </a:endParaRPr>
          </a:p>
        </p:txBody>
      </p:sp>
      <p:sp>
        <p:nvSpPr>
          <p:cNvPr id="54" name="TextBox 53"/>
          <p:cNvSpPr txBox="1"/>
          <p:nvPr/>
        </p:nvSpPr>
        <p:spPr>
          <a:xfrm>
            <a:off x="7566215" y="2736385"/>
            <a:ext cx="1482449" cy="52167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1500" b="1" dirty="0">
                <a:solidFill>
                  <a:schemeClr val="accent2">
                    <a:lumMod val="75000"/>
                  </a:schemeClr>
                </a:solidFill>
                <a:latin typeface="Lucida Sans"/>
                <a:sym typeface="Times New Roman"/>
              </a:rPr>
              <a:t>Airport </a:t>
            </a:r>
            <a:r>
              <a:rPr lang="en-US" sz="1500" b="1" dirty="0" smtClean="0">
                <a:solidFill>
                  <a:schemeClr val="accent2">
                    <a:lumMod val="75000"/>
                  </a:schemeClr>
                </a:solidFill>
                <a:latin typeface="Lucida Sans"/>
                <a:sym typeface="Times New Roman"/>
              </a:rPr>
              <a:t/>
            </a:r>
            <a:br>
              <a:rPr lang="en-US" sz="1500" b="1" dirty="0" smtClean="0">
                <a:solidFill>
                  <a:schemeClr val="accent2">
                    <a:lumMod val="75000"/>
                  </a:schemeClr>
                </a:solidFill>
                <a:latin typeface="Lucida Sans"/>
                <a:sym typeface="Times New Roman"/>
              </a:rPr>
            </a:br>
            <a:r>
              <a:rPr lang="en-US" sz="1500" b="1" dirty="0" smtClean="0">
                <a:solidFill>
                  <a:schemeClr val="accent2">
                    <a:lumMod val="75000"/>
                  </a:schemeClr>
                </a:solidFill>
                <a:latin typeface="Lucida Sans"/>
                <a:sym typeface="Times New Roman"/>
              </a:rPr>
              <a:t>System </a:t>
            </a:r>
            <a:r>
              <a:rPr lang="en-US" sz="1500" b="1" dirty="0">
                <a:solidFill>
                  <a:schemeClr val="accent2">
                    <a:lumMod val="75000"/>
                  </a:schemeClr>
                </a:solidFill>
                <a:latin typeface="Lucida Sans"/>
              </a:rPr>
              <a:t>A</a:t>
            </a:r>
            <a:r>
              <a:rPr lang="en-US" sz="1500" b="1" dirty="0">
                <a:solidFill>
                  <a:schemeClr val="accent2">
                    <a:lumMod val="75000"/>
                  </a:schemeClr>
                </a:solidFill>
                <a:latin typeface="Lucida Sans"/>
                <a:sym typeface="Times New Roman"/>
              </a:rPr>
              <a:t>ttack</a:t>
            </a:r>
            <a:endParaRPr lang="es-VE" sz="1500" b="1" dirty="0">
              <a:solidFill>
                <a:schemeClr val="accent2">
                  <a:lumMod val="75000"/>
                </a:schemeClr>
              </a:solidFill>
              <a:latin typeface="Lucida Sans"/>
              <a:sym typeface="Times New Roman"/>
            </a:endParaRPr>
          </a:p>
        </p:txBody>
      </p:sp>
      <p:sp>
        <p:nvSpPr>
          <p:cNvPr id="55" name="TextBox 54"/>
          <p:cNvSpPr txBox="1"/>
          <p:nvPr/>
        </p:nvSpPr>
        <p:spPr>
          <a:xfrm>
            <a:off x="7644954" y="1707203"/>
            <a:ext cx="1221460" cy="52167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1500" b="1" dirty="0" smtClean="0">
                <a:solidFill>
                  <a:schemeClr val="accent2">
                    <a:lumMod val="75000"/>
                  </a:schemeClr>
                </a:solidFill>
                <a:latin typeface="Lucida Sans"/>
                <a:sym typeface="Times New Roman"/>
              </a:rPr>
              <a:t>DoS </a:t>
            </a:r>
            <a:br>
              <a:rPr lang="en-US" sz="1500" b="1" dirty="0" smtClean="0">
                <a:solidFill>
                  <a:schemeClr val="accent2">
                    <a:lumMod val="75000"/>
                  </a:schemeClr>
                </a:solidFill>
                <a:latin typeface="Lucida Sans"/>
                <a:sym typeface="Times New Roman"/>
              </a:rPr>
            </a:br>
            <a:r>
              <a:rPr lang="en-US" sz="1500" b="1" dirty="0" smtClean="0">
                <a:solidFill>
                  <a:schemeClr val="accent2">
                    <a:lumMod val="75000"/>
                  </a:schemeClr>
                </a:solidFill>
                <a:latin typeface="Lucida Sans"/>
              </a:rPr>
              <a:t>A</a:t>
            </a:r>
            <a:r>
              <a:rPr lang="en-US" sz="1500" b="1" dirty="0" smtClean="0">
                <a:solidFill>
                  <a:schemeClr val="accent2">
                    <a:lumMod val="75000"/>
                  </a:schemeClr>
                </a:solidFill>
                <a:latin typeface="Lucida Sans"/>
                <a:sym typeface="Times New Roman"/>
              </a:rPr>
              <a:t>ttack</a:t>
            </a:r>
            <a:endParaRPr lang="es-VE" sz="1500" b="1" dirty="0">
              <a:solidFill>
                <a:schemeClr val="accent2">
                  <a:lumMod val="75000"/>
                </a:schemeClr>
              </a:solidFill>
              <a:latin typeface="Lucida Sans"/>
              <a:sym typeface="Times New Roman"/>
            </a:endParaRPr>
          </a:p>
        </p:txBody>
      </p:sp>
      <p:sp>
        <p:nvSpPr>
          <p:cNvPr id="23" name="TextBox 22"/>
          <p:cNvSpPr txBox="1"/>
          <p:nvPr/>
        </p:nvSpPr>
        <p:spPr>
          <a:xfrm>
            <a:off x="6034536" y="5006977"/>
            <a:ext cx="2196077" cy="4358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2400" b="1" dirty="0">
                <a:solidFill>
                  <a:srgbClr val="000000"/>
                </a:solidFill>
                <a:latin typeface="Lucida Sans"/>
              </a:rPr>
              <a:t>Airport-Land</a:t>
            </a:r>
            <a:endParaRPr lang="es-VE" sz="2400" b="1" dirty="0">
              <a:solidFill>
                <a:srgbClr val="000000"/>
              </a:solidFill>
              <a:latin typeface="Lucida Sans"/>
              <a:sym typeface="Times New Roman"/>
            </a:endParaRPr>
          </a:p>
        </p:txBody>
      </p:sp>
      <p:sp>
        <p:nvSpPr>
          <p:cNvPr id="26" name="Rectangle 25"/>
          <p:cNvSpPr/>
          <p:nvPr/>
        </p:nvSpPr>
        <p:spPr>
          <a:xfrm>
            <a:off x="7423282" y="3451689"/>
            <a:ext cx="1467068" cy="369332"/>
          </a:xfrm>
          <a:prstGeom prst="rect">
            <a:avLst/>
          </a:prstGeom>
        </p:spPr>
        <p:txBody>
          <a:bodyPr wrap="none">
            <a:spAutoFit/>
          </a:bodyPr>
          <a:lstStyle/>
          <a:p>
            <a:pPr algn="ctr"/>
            <a:r>
              <a:rPr lang="en-US" dirty="0">
                <a:solidFill>
                  <a:srgbClr val="000000"/>
                </a:solidFill>
                <a:latin typeface="Lucida Sans"/>
              </a:rPr>
              <a:t>Main airport </a:t>
            </a:r>
            <a:endParaRPr lang="es-VE" dirty="0">
              <a:latin typeface="Lucida Sans"/>
            </a:endParaRPr>
          </a:p>
        </p:txBody>
      </p:sp>
      <p:sp>
        <p:nvSpPr>
          <p:cNvPr id="27" name="Rectangle 26"/>
          <p:cNvSpPr/>
          <p:nvPr/>
        </p:nvSpPr>
        <p:spPr>
          <a:xfrm>
            <a:off x="7270775" y="4645692"/>
            <a:ext cx="1873225" cy="360809"/>
          </a:xfrm>
          <a:prstGeom prst="rect">
            <a:avLst/>
          </a:prstGeom>
        </p:spPr>
        <p:txBody>
          <a:bodyPr wrap="square" lIns="83000" tIns="41500" rIns="83000" bIns="41500">
            <a:spAutoFit/>
          </a:bodyPr>
          <a:lstStyle/>
          <a:p>
            <a:r>
              <a:rPr lang="en-US" dirty="0" smtClean="0">
                <a:solidFill>
                  <a:srgbClr val="000000"/>
                </a:solidFill>
                <a:latin typeface="Lucida Sans"/>
              </a:rPr>
              <a:t>Small airport </a:t>
            </a:r>
            <a:endParaRPr lang="es-VE" dirty="0">
              <a:latin typeface="Lucida Sans"/>
            </a:endParaRPr>
          </a:p>
        </p:txBody>
      </p:sp>
      <p:pic>
        <p:nvPicPr>
          <p:cNvPr id="3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695" y="1137331"/>
            <a:ext cx="1584325"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Lightning Bolt 34"/>
          <p:cNvSpPr/>
          <p:nvPr/>
        </p:nvSpPr>
        <p:spPr>
          <a:xfrm rot="9280094" flipV="1">
            <a:off x="6696947" y="1362178"/>
            <a:ext cx="1348868" cy="2275519"/>
          </a:xfrm>
          <a:prstGeom prst="lightningBol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1407" y="170997"/>
            <a:ext cx="1841500" cy="213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Freeform 39"/>
          <p:cNvSpPr/>
          <p:nvPr/>
        </p:nvSpPr>
        <p:spPr>
          <a:xfrm>
            <a:off x="6014981" y="3724275"/>
            <a:ext cx="1603452" cy="1337582"/>
          </a:xfrm>
          <a:custGeom>
            <a:avLst/>
            <a:gdLst>
              <a:gd name="connsiteX0" fmla="*/ 908127 w 1603452"/>
              <a:gd name="connsiteY0" fmla="*/ 0 h 1562100"/>
              <a:gd name="connsiteX1" fmla="*/ 908127 w 1603452"/>
              <a:gd name="connsiteY1" fmla="*/ 0 h 1562100"/>
              <a:gd name="connsiteX2" fmla="*/ 841452 w 1603452"/>
              <a:gd name="connsiteY2" fmla="*/ 57150 h 1562100"/>
              <a:gd name="connsiteX3" fmla="*/ 803352 w 1603452"/>
              <a:gd name="connsiteY3" fmla="*/ 95250 h 1562100"/>
              <a:gd name="connsiteX4" fmla="*/ 755727 w 1603452"/>
              <a:gd name="connsiteY4" fmla="*/ 123825 h 1562100"/>
              <a:gd name="connsiteX5" fmla="*/ 727152 w 1603452"/>
              <a:gd name="connsiteY5" fmla="*/ 142875 h 1562100"/>
              <a:gd name="connsiteX6" fmla="*/ 698577 w 1603452"/>
              <a:gd name="connsiteY6" fmla="*/ 152400 h 1562100"/>
              <a:gd name="connsiteX7" fmla="*/ 650952 w 1603452"/>
              <a:gd name="connsiteY7" fmla="*/ 180975 h 1562100"/>
              <a:gd name="connsiteX8" fmla="*/ 603327 w 1603452"/>
              <a:gd name="connsiteY8" fmla="*/ 228600 h 1562100"/>
              <a:gd name="connsiteX9" fmla="*/ 574752 w 1603452"/>
              <a:gd name="connsiteY9" fmla="*/ 266700 h 1562100"/>
              <a:gd name="connsiteX10" fmla="*/ 546177 w 1603452"/>
              <a:gd name="connsiteY10" fmla="*/ 295275 h 1562100"/>
              <a:gd name="connsiteX11" fmla="*/ 536652 w 1603452"/>
              <a:gd name="connsiteY11" fmla="*/ 438150 h 1562100"/>
              <a:gd name="connsiteX12" fmla="*/ 555702 w 1603452"/>
              <a:gd name="connsiteY12" fmla="*/ 495300 h 1562100"/>
              <a:gd name="connsiteX13" fmla="*/ 546177 w 1603452"/>
              <a:gd name="connsiteY13" fmla="*/ 762000 h 1562100"/>
              <a:gd name="connsiteX14" fmla="*/ 469977 w 1603452"/>
              <a:gd name="connsiteY14" fmla="*/ 790575 h 1562100"/>
              <a:gd name="connsiteX15" fmla="*/ 222327 w 1603452"/>
              <a:gd name="connsiteY15" fmla="*/ 781050 h 1562100"/>
              <a:gd name="connsiteX16" fmla="*/ 79452 w 1603452"/>
              <a:gd name="connsiteY16" fmla="*/ 762000 h 1562100"/>
              <a:gd name="connsiteX17" fmla="*/ 22302 w 1603452"/>
              <a:gd name="connsiteY17" fmla="*/ 771525 h 1562100"/>
              <a:gd name="connsiteX18" fmla="*/ 3252 w 1603452"/>
              <a:gd name="connsiteY18" fmla="*/ 800100 h 1562100"/>
              <a:gd name="connsiteX19" fmla="*/ 31827 w 1603452"/>
              <a:gd name="connsiteY19" fmla="*/ 923925 h 1562100"/>
              <a:gd name="connsiteX20" fmla="*/ 79452 w 1603452"/>
              <a:gd name="connsiteY20" fmla="*/ 1019175 h 1562100"/>
              <a:gd name="connsiteX21" fmla="*/ 117552 w 1603452"/>
              <a:gd name="connsiteY21" fmla="*/ 1066800 h 1562100"/>
              <a:gd name="connsiteX22" fmla="*/ 146127 w 1603452"/>
              <a:gd name="connsiteY22" fmla="*/ 1133475 h 1562100"/>
              <a:gd name="connsiteX23" fmla="*/ 241377 w 1603452"/>
              <a:gd name="connsiteY23" fmla="*/ 1190625 h 1562100"/>
              <a:gd name="connsiteX24" fmla="*/ 298527 w 1603452"/>
              <a:gd name="connsiteY24" fmla="*/ 1266825 h 1562100"/>
              <a:gd name="connsiteX25" fmla="*/ 327102 w 1603452"/>
              <a:gd name="connsiteY25" fmla="*/ 1314450 h 1562100"/>
              <a:gd name="connsiteX26" fmla="*/ 384252 w 1603452"/>
              <a:gd name="connsiteY26" fmla="*/ 1343025 h 1562100"/>
              <a:gd name="connsiteX27" fmla="*/ 422352 w 1603452"/>
              <a:gd name="connsiteY27" fmla="*/ 1371600 h 1562100"/>
              <a:gd name="connsiteX28" fmla="*/ 479502 w 1603452"/>
              <a:gd name="connsiteY28" fmla="*/ 1409700 h 1562100"/>
              <a:gd name="connsiteX29" fmla="*/ 498552 w 1603452"/>
              <a:gd name="connsiteY29" fmla="*/ 1438275 h 1562100"/>
              <a:gd name="connsiteX30" fmla="*/ 603327 w 1603452"/>
              <a:gd name="connsiteY30" fmla="*/ 1428750 h 1562100"/>
              <a:gd name="connsiteX31" fmla="*/ 641427 w 1603452"/>
              <a:gd name="connsiteY31" fmla="*/ 1409700 h 1562100"/>
              <a:gd name="connsiteX32" fmla="*/ 670002 w 1603452"/>
              <a:gd name="connsiteY32" fmla="*/ 1381125 h 1562100"/>
              <a:gd name="connsiteX33" fmla="*/ 727152 w 1603452"/>
              <a:gd name="connsiteY33" fmla="*/ 1371600 h 1562100"/>
              <a:gd name="connsiteX34" fmla="*/ 755727 w 1603452"/>
              <a:gd name="connsiteY34" fmla="*/ 1352550 h 1562100"/>
              <a:gd name="connsiteX35" fmla="*/ 793827 w 1603452"/>
              <a:gd name="connsiteY35" fmla="*/ 1428750 h 1562100"/>
              <a:gd name="connsiteX36" fmla="*/ 822402 w 1603452"/>
              <a:gd name="connsiteY36" fmla="*/ 1495425 h 1562100"/>
              <a:gd name="connsiteX37" fmla="*/ 860502 w 1603452"/>
              <a:gd name="connsiteY37" fmla="*/ 1514475 h 1562100"/>
              <a:gd name="connsiteX38" fmla="*/ 889077 w 1603452"/>
              <a:gd name="connsiteY38" fmla="*/ 1533525 h 1562100"/>
              <a:gd name="connsiteX39" fmla="*/ 965277 w 1603452"/>
              <a:gd name="connsiteY39" fmla="*/ 1552575 h 1562100"/>
              <a:gd name="connsiteX40" fmla="*/ 993852 w 1603452"/>
              <a:gd name="connsiteY40" fmla="*/ 1562100 h 1562100"/>
              <a:gd name="connsiteX41" fmla="*/ 1098627 w 1603452"/>
              <a:gd name="connsiteY41" fmla="*/ 1533525 h 1562100"/>
              <a:gd name="connsiteX42" fmla="*/ 1127202 w 1603452"/>
              <a:gd name="connsiteY42" fmla="*/ 1524000 h 1562100"/>
              <a:gd name="connsiteX43" fmla="*/ 1212927 w 1603452"/>
              <a:gd name="connsiteY43" fmla="*/ 1447800 h 1562100"/>
              <a:gd name="connsiteX44" fmla="*/ 1231977 w 1603452"/>
              <a:gd name="connsiteY44" fmla="*/ 1419225 h 1562100"/>
              <a:gd name="connsiteX45" fmla="*/ 1241502 w 1603452"/>
              <a:gd name="connsiteY45" fmla="*/ 1390650 h 1562100"/>
              <a:gd name="connsiteX46" fmla="*/ 1260552 w 1603452"/>
              <a:gd name="connsiteY46" fmla="*/ 1295400 h 1562100"/>
              <a:gd name="connsiteX47" fmla="*/ 1279602 w 1603452"/>
              <a:gd name="connsiteY47" fmla="*/ 1247775 h 1562100"/>
              <a:gd name="connsiteX48" fmla="*/ 1270077 w 1603452"/>
              <a:gd name="connsiteY48" fmla="*/ 1114425 h 1562100"/>
              <a:gd name="connsiteX49" fmla="*/ 1241502 w 1603452"/>
              <a:gd name="connsiteY49" fmla="*/ 1085850 h 1562100"/>
              <a:gd name="connsiteX50" fmla="*/ 1222452 w 1603452"/>
              <a:gd name="connsiteY50" fmla="*/ 1057275 h 1562100"/>
              <a:gd name="connsiteX51" fmla="*/ 1136727 w 1603452"/>
              <a:gd name="connsiteY51" fmla="*/ 1019175 h 1562100"/>
              <a:gd name="connsiteX52" fmla="*/ 1079577 w 1603452"/>
              <a:gd name="connsiteY52" fmla="*/ 971550 h 1562100"/>
              <a:gd name="connsiteX53" fmla="*/ 1089102 w 1603452"/>
              <a:gd name="connsiteY53" fmla="*/ 885825 h 1562100"/>
              <a:gd name="connsiteX54" fmla="*/ 1127202 w 1603452"/>
              <a:gd name="connsiteY54" fmla="*/ 857250 h 1562100"/>
              <a:gd name="connsiteX55" fmla="*/ 1155777 w 1603452"/>
              <a:gd name="connsiteY55" fmla="*/ 847725 h 1562100"/>
              <a:gd name="connsiteX56" fmla="*/ 1251027 w 1603452"/>
              <a:gd name="connsiteY56" fmla="*/ 809625 h 1562100"/>
              <a:gd name="connsiteX57" fmla="*/ 1289127 w 1603452"/>
              <a:gd name="connsiteY57" fmla="*/ 790575 h 1562100"/>
              <a:gd name="connsiteX58" fmla="*/ 1327227 w 1603452"/>
              <a:gd name="connsiteY58" fmla="*/ 762000 h 1562100"/>
              <a:gd name="connsiteX59" fmla="*/ 1403427 w 1603452"/>
              <a:gd name="connsiteY59" fmla="*/ 733425 h 1562100"/>
              <a:gd name="connsiteX60" fmla="*/ 1432002 w 1603452"/>
              <a:gd name="connsiteY60" fmla="*/ 714375 h 1562100"/>
              <a:gd name="connsiteX61" fmla="*/ 1508202 w 1603452"/>
              <a:gd name="connsiteY61" fmla="*/ 685800 h 1562100"/>
              <a:gd name="connsiteX62" fmla="*/ 1603452 w 1603452"/>
              <a:gd name="connsiteY62" fmla="*/ 657225 h 1562100"/>
              <a:gd name="connsiteX63" fmla="*/ 1555827 w 1603452"/>
              <a:gd name="connsiteY63" fmla="*/ 581025 h 1562100"/>
              <a:gd name="connsiteX64" fmla="*/ 1527252 w 1603452"/>
              <a:gd name="connsiteY64" fmla="*/ 495300 h 1562100"/>
              <a:gd name="connsiteX65" fmla="*/ 1508202 w 1603452"/>
              <a:gd name="connsiteY65" fmla="*/ 314325 h 1562100"/>
              <a:gd name="connsiteX66" fmla="*/ 1479627 w 1603452"/>
              <a:gd name="connsiteY66" fmla="*/ 266700 h 1562100"/>
              <a:gd name="connsiteX67" fmla="*/ 1470102 w 1603452"/>
              <a:gd name="connsiteY67" fmla="*/ 228600 h 1562100"/>
              <a:gd name="connsiteX68" fmla="*/ 1451052 w 1603452"/>
              <a:gd name="connsiteY68" fmla="*/ 190500 h 1562100"/>
              <a:gd name="connsiteX69" fmla="*/ 1441527 w 1603452"/>
              <a:gd name="connsiteY69" fmla="*/ 161925 h 1562100"/>
              <a:gd name="connsiteX70" fmla="*/ 1412952 w 1603452"/>
              <a:gd name="connsiteY70" fmla="*/ 152400 h 1562100"/>
              <a:gd name="connsiteX71" fmla="*/ 1403427 w 1603452"/>
              <a:gd name="connsiteY71" fmla="*/ 180975 h 1562100"/>
              <a:gd name="connsiteX72" fmla="*/ 1441527 w 1603452"/>
              <a:gd name="connsiteY72" fmla="*/ 285750 h 1562100"/>
              <a:gd name="connsiteX73" fmla="*/ 1412952 w 1603452"/>
              <a:gd name="connsiteY73" fmla="*/ 323850 h 1562100"/>
              <a:gd name="connsiteX74" fmla="*/ 1365327 w 1603452"/>
              <a:gd name="connsiteY74" fmla="*/ 333375 h 1562100"/>
              <a:gd name="connsiteX75" fmla="*/ 1308177 w 1603452"/>
              <a:gd name="connsiteY75" fmla="*/ 361950 h 1562100"/>
              <a:gd name="connsiteX76" fmla="*/ 1174827 w 1603452"/>
              <a:gd name="connsiteY76" fmla="*/ 342900 h 1562100"/>
              <a:gd name="connsiteX77" fmla="*/ 1146252 w 1603452"/>
              <a:gd name="connsiteY77" fmla="*/ 323850 h 1562100"/>
              <a:gd name="connsiteX78" fmla="*/ 1108152 w 1603452"/>
              <a:gd name="connsiteY78" fmla="*/ 314325 h 1562100"/>
              <a:gd name="connsiteX79" fmla="*/ 1079577 w 1603452"/>
              <a:gd name="connsiteY79" fmla="*/ 276225 h 1562100"/>
              <a:gd name="connsiteX80" fmla="*/ 1003377 w 1603452"/>
              <a:gd name="connsiteY80" fmla="*/ 219075 h 1562100"/>
              <a:gd name="connsiteX81" fmla="*/ 1041477 w 1603452"/>
              <a:gd name="connsiteY81" fmla="*/ 200025 h 1562100"/>
              <a:gd name="connsiteX82" fmla="*/ 1060527 w 1603452"/>
              <a:gd name="connsiteY82" fmla="*/ 171450 h 1562100"/>
              <a:gd name="connsiteX83" fmla="*/ 1117677 w 1603452"/>
              <a:gd name="connsiteY83" fmla="*/ 152400 h 1562100"/>
              <a:gd name="connsiteX84" fmla="*/ 1127202 w 1603452"/>
              <a:gd name="connsiteY84" fmla="*/ 123825 h 1562100"/>
              <a:gd name="connsiteX85" fmla="*/ 1060527 w 1603452"/>
              <a:gd name="connsiteY85" fmla="*/ 76200 h 1562100"/>
              <a:gd name="connsiteX86" fmla="*/ 1031952 w 1603452"/>
              <a:gd name="connsiteY86" fmla="*/ 57150 h 1562100"/>
              <a:gd name="connsiteX87" fmla="*/ 936702 w 1603452"/>
              <a:gd name="connsiteY87" fmla="*/ 38100 h 1562100"/>
              <a:gd name="connsiteX88" fmla="*/ 908127 w 1603452"/>
              <a:gd name="connsiteY88" fmla="*/ 0 h 156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603452" h="1562100">
                <a:moveTo>
                  <a:pt x="908127" y="0"/>
                </a:moveTo>
                <a:lnTo>
                  <a:pt x="908127" y="0"/>
                </a:lnTo>
                <a:cubicBezTo>
                  <a:pt x="885902" y="19050"/>
                  <a:pt x="863112" y="37459"/>
                  <a:pt x="841452" y="57150"/>
                </a:cubicBezTo>
                <a:cubicBezTo>
                  <a:pt x="828162" y="69232"/>
                  <a:pt x="817529" y="84223"/>
                  <a:pt x="803352" y="95250"/>
                </a:cubicBezTo>
                <a:cubicBezTo>
                  <a:pt x="788739" y="106616"/>
                  <a:pt x="771426" y="114013"/>
                  <a:pt x="755727" y="123825"/>
                </a:cubicBezTo>
                <a:cubicBezTo>
                  <a:pt x="746019" y="129892"/>
                  <a:pt x="737391" y="137755"/>
                  <a:pt x="727152" y="142875"/>
                </a:cubicBezTo>
                <a:cubicBezTo>
                  <a:pt x="718172" y="147365"/>
                  <a:pt x="707557" y="147910"/>
                  <a:pt x="698577" y="152400"/>
                </a:cubicBezTo>
                <a:cubicBezTo>
                  <a:pt x="682018" y="160679"/>
                  <a:pt x="666827" y="171450"/>
                  <a:pt x="650952" y="180975"/>
                </a:cubicBezTo>
                <a:cubicBezTo>
                  <a:pt x="600152" y="257175"/>
                  <a:pt x="666827" y="165100"/>
                  <a:pt x="603327" y="228600"/>
                </a:cubicBezTo>
                <a:cubicBezTo>
                  <a:pt x="592102" y="239825"/>
                  <a:pt x="585083" y="254647"/>
                  <a:pt x="574752" y="266700"/>
                </a:cubicBezTo>
                <a:cubicBezTo>
                  <a:pt x="565986" y="276927"/>
                  <a:pt x="555702" y="285750"/>
                  <a:pt x="546177" y="295275"/>
                </a:cubicBezTo>
                <a:cubicBezTo>
                  <a:pt x="526618" y="373510"/>
                  <a:pt x="519191" y="362488"/>
                  <a:pt x="536652" y="438150"/>
                </a:cubicBezTo>
                <a:cubicBezTo>
                  <a:pt x="541167" y="457716"/>
                  <a:pt x="555702" y="495300"/>
                  <a:pt x="555702" y="495300"/>
                </a:cubicBezTo>
                <a:cubicBezTo>
                  <a:pt x="566475" y="603029"/>
                  <a:pt x="576813" y="639457"/>
                  <a:pt x="546177" y="762000"/>
                </a:cubicBezTo>
                <a:cubicBezTo>
                  <a:pt x="541014" y="782654"/>
                  <a:pt x="476668" y="789237"/>
                  <a:pt x="469977" y="790575"/>
                </a:cubicBezTo>
                <a:cubicBezTo>
                  <a:pt x="387427" y="787400"/>
                  <a:pt x="304795" y="785901"/>
                  <a:pt x="222327" y="781050"/>
                </a:cubicBezTo>
                <a:cubicBezTo>
                  <a:pt x="201401" y="779819"/>
                  <a:pt x="103451" y="765428"/>
                  <a:pt x="79452" y="762000"/>
                </a:cubicBezTo>
                <a:cubicBezTo>
                  <a:pt x="60402" y="765175"/>
                  <a:pt x="39576" y="762888"/>
                  <a:pt x="22302" y="771525"/>
                </a:cubicBezTo>
                <a:cubicBezTo>
                  <a:pt x="12063" y="776645"/>
                  <a:pt x="4130" y="788686"/>
                  <a:pt x="3252" y="800100"/>
                </a:cubicBezTo>
                <a:cubicBezTo>
                  <a:pt x="-5055" y="908092"/>
                  <a:pt x="1884" y="868316"/>
                  <a:pt x="31827" y="923925"/>
                </a:cubicBezTo>
                <a:cubicBezTo>
                  <a:pt x="48656" y="955180"/>
                  <a:pt x="61189" y="988736"/>
                  <a:pt x="79452" y="1019175"/>
                </a:cubicBezTo>
                <a:cubicBezTo>
                  <a:pt x="89912" y="1036608"/>
                  <a:pt x="107308" y="1049239"/>
                  <a:pt x="117552" y="1066800"/>
                </a:cubicBezTo>
                <a:cubicBezTo>
                  <a:pt x="129736" y="1087686"/>
                  <a:pt x="131905" y="1113920"/>
                  <a:pt x="146127" y="1133475"/>
                </a:cubicBezTo>
                <a:cubicBezTo>
                  <a:pt x="171143" y="1167872"/>
                  <a:pt x="205120" y="1176122"/>
                  <a:pt x="241377" y="1190625"/>
                </a:cubicBezTo>
                <a:cubicBezTo>
                  <a:pt x="334147" y="1345241"/>
                  <a:pt x="215195" y="1155716"/>
                  <a:pt x="298527" y="1266825"/>
                </a:cubicBezTo>
                <a:cubicBezTo>
                  <a:pt x="309635" y="1281636"/>
                  <a:pt x="313265" y="1302150"/>
                  <a:pt x="327102" y="1314450"/>
                </a:cubicBezTo>
                <a:cubicBezTo>
                  <a:pt x="343021" y="1328600"/>
                  <a:pt x="365989" y="1332067"/>
                  <a:pt x="384252" y="1343025"/>
                </a:cubicBezTo>
                <a:cubicBezTo>
                  <a:pt x="397865" y="1351193"/>
                  <a:pt x="409347" y="1362496"/>
                  <a:pt x="422352" y="1371600"/>
                </a:cubicBezTo>
                <a:cubicBezTo>
                  <a:pt x="441109" y="1384730"/>
                  <a:pt x="479502" y="1409700"/>
                  <a:pt x="479502" y="1409700"/>
                </a:cubicBezTo>
                <a:cubicBezTo>
                  <a:pt x="485852" y="1419225"/>
                  <a:pt x="489613" y="1431124"/>
                  <a:pt x="498552" y="1438275"/>
                </a:cubicBezTo>
                <a:cubicBezTo>
                  <a:pt x="527548" y="1461472"/>
                  <a:pt x="581058" y="1436173"/>
                  <a:pt x="603327" y="1428750"/>
                </a:cubicBezTo>
                <a:cubicBezTo>
                  <a:pt x="616797" y="1424260"/>
                  <a:pt x="629873" y="1417953"/>
                  <a:pt x="641427" y="1409700"/>
                </a:cubicBezTo>
                <a:cubicBezTo>
                  <a:pt x="652388" y="1401870"/>
                  <a:pt x="657693" y="1386596"/>
                  <a:pt x="670002" y="1381125"/>
                </a:cubicBezTo>
                <a:cubicBezTo>
                  <a:pt x="687650" y="1373281"/>
                  <a:pt x="708102" y="1374775"/>
                  <a:pt x="727152" y="1371600"/>
                </a:cubicBezTo>
                <a:cubicBezTo>
                  <a:pt x="736677" y="1365250"/>
                  <a:pt x="744435" y="1354432"/>
                  <a:pt x="755727" y="1352550"/>
                </a:cubicBezTo>
                <a:cubicBezTo>
                  <a:pt x="802496" y="1344755"/>
                  <a:pt x="789825" y="1406739"/>
                  <a:pt x="793827" y="1428750"/>
                </a:cubicBezTo>
                <a:cubicBezTo>
                  <a:pt x="797876" y="1451020"/>
                  <a:pt x="803307" y="1479512"/>
                  <a:pt x="822402" y="1495425"/>
                </a:cubicBezTo>
                <a:cubicBezTo>
                  <a:pt x="833310" y="1504515"/>
                  <a:pt x="848174" y="1507430"/>
                  <a:pt x="860502" y="1514475"/>
                </a:cubicBezTo>
                <a:cubicBezTo>
                  <a:pt x="870441" y="1520155"/>
                  <a:pt x="878319" y="1529613"/>
                  <a:pt x="889077" y="1533525"/>
                </a:cubicBezTo>
                <a:cubicBezTo>
                  <a:pt x="913682" y="1542472"/>
                  <a:pt x="940439" y="1544296"/>
                  <a:pt x="965277" y="1552575"/>
                </a:cubicBezTo>
                <a:lnTo>
                  <a:pt x="993852" y="1562100"/>
                </a:lnTo>
                <a:lnTo>
                  <a:pt x="1098627" y="1533525"/>
                </a:lnTo>
                <a:cubicBezTo>
                  <a:pt x="1108281" y="1530767"/>
                  <a:pt x="1119579" y="1530534"/>
                  <a:pt x="1127202" y="1524000"/>
                </a:cubicBezTo>
                <a:cubicBezTo>
                  <a:pt x="1252744" y="1416392"/>
                  <a:pt x="1078772" y="1528293"/>
                  <a:pt x="1212927" y="1447800"/>
                </a:cubicBezTo>
                <a:cubicBezTo>
                  <a:pt x="1219277" y="1438275"/>
                  <a:pt x="1226857" y="1429464"/>
                  <a:pt x="1231977" y="1419225"/>
                </a:cubicBezTo>
                <a:cubicBezTo>
                  <a:pt x="1236467" y="1410245"/>
                  <a:pt x="1239244" y="1400433"/>
                  <a:pt x="1241502" y="1390650"/>
                </a:cubicBezTo>
                <a:cubicBezTo>
                  <a:pt x="1248783" y="1359100"/>
                  <a:pt x="1252209" y="1326686"/>
                  <a:pt x="1260552" y="1295400"/>
                </a:cubicBezTo>
                <a:cubicBezTo>
                  <a:pt x="1264957" y="1278879"/>
                  <a:pt x="1273252" y="1263650"/>
                  <a:pt x="1279602" y="1247775"/>
                </a:cubicBezTo>
                <a:cubicBezTo>
                  <a:pt x="1276427" y="1203325"/>
                  <a:pt x="1280284" y="1157804"/>
                  <a:pt x="1270077" y="1114425"/>
                </a:cubicBezTo>
                <a:cubicBezTo>
                  <a:pt x="1266992" y="1101313"/>
                  <a:pt x="1250126" y="1096198"/>
                  <a:pt x="1241502" y="1085850"/>
                </a:cubicBezTo>
                <a:cubicBezTo>
                  <a:pt x="1234173" y="1077056"/>
                  <a:pt x="1230547" y="1065370"/>
                  <a:pt x="1222452" y="1057275"/>
                </a:cubicBezTo>
                <a:cubicBezTo>
                  <a:pt x="1183680" y="1018503"/>
                  <a:pt x="1193316" y="1056901"/>
                  <a:pt x="1136727" y="1019175"/>
                </a:cubicBezTo>
                <a:cubicBezTo>
                  <a:pt x="1096944" y="992653"/>
                  <a:pt x="1116247" y="1008220"/>
                  <a:pt x="1079577" y="971550"/>
                </a:cubicBezTo>
                <a:cubicBezTo>
                  <a:pt x="1082752" y="942975"/>
                  <a:pt x="1078044" y="912364"/>
                  <a:pt x="1089102" y="885825"/>
                </a:cubicBezTo>
                <a:cubicBezTo>
                  <a:pt x="1095208" y="871171"/>
                  <a:pt x="1113419" y="865126"/>
                  <a:pt x="1127202" y="857250"/>
                </a:cubicBezTo>
                <a:cubicBezTo>
                  <a:pt x="1135919" y="852269"/>
                  <a:pt x="1146406" y="851329"/>
                  <a:pt x="1155777" y="847725"/>
                </a:cubicBezTo>
                <a:cubicBezTo>
                  <a:pt x="1187693" y="835449"/>
                  <a:pt x="1220441" y="824918"/>
                  <a:pt x="1251027" y="809625"/>
                </a:cubicBezTo>
                <a:cubicBezTo>
                  <a:pt x="1263727" y="803275"/>
                  <a:pt x="1277086" y="798100"/>
                  <a:pt x="1289127" y="790575"/>
                </a:cubicBezTo>
                <a:cubicBezTo>
                  <a:pt x="1302589" y="782161"/>
                  <a:pt x="1313028" y="769100"/>
                  <a:pt x="1327227" y="762000"/>
                </a:cubicBezTo>
                <a:cubicBezTo>
                  <a:pt x="1351490" y="749868"/>
                  <a:pt x="1378731" y="744650"/>
                  <a:pt x="1403427" y="733425"/>
                </a:cubicBezTo>
                <a:cubicBezTo>
                  <a:pt x="1413849" y="728688"/>
                  <a:pt x="1421763" y="719495"/>
                  <a:pt x="1432002" y="714375"/>
                </a:cubicBezTo>
                <a:cubicBezTo>
                  <a:pt x="1510935" y="674908"/>
                  <a:pt x="1450496" y="710531"/>
                  <a:pt x="1508202" y="685800"/>
                </a:cubicBezTo>
                <a:cubicBezTo>
                  <a:pt x="1578678" y="655596"/>
                  <a:pt x="1511755" y="672508"/>
                  <a:pt x="1603452" y="657225"/>
                </a:cubicBezTo>
                <a:cubicBezTo>
                  <a:pt x="1583899" y="631155"/>
                  <a:pt x="1566287" y="612404"/>
                  <a:pt x="1555827" y="581025"/>
                </a:cubicBezTo>
                <a:cubicBezTo>
                  <a:pt x="1518898" y="470238"/>
                  <a:pt x="1575135" y="591065"/>
                  <a:pt x="1527252" y="495300"/>
                </a:cubicBezTo>
                <a:cubicBezTo>
                  <a:pt x="1520902" y="434975"/>
                  <a:pt x="1520574" y="373708"/>
                  <a:pt x="1508202" y="314325"/>
                </a:cubicBezTo>
                <a:cubicBezTo>
                  <a:pt x="1504426" y="296201"/>
                  <a:pt x="1487146" y="283618"/>
                  <a:pt x="1479627" y="266700"/>
                </a:cubicBezTo>
                <a:cubicBezTo>
                  <a:pt x="1474310" y="254737"/>
                  <a:pt x="1474699" y="240857"/>
                  <a:pt x="1470102" y="228600"/>
                </a:cubicBezTo>
                <a:cubicBezTo>
                  <a:pt x="1465116" y="215305"/>
                  <a:pt x="1456645" y="203551"/>
                  <a:pt x="1451052" y="190500"/>
                </a:cubicBezTo>
                <a:cubicBezTo>
                  <a:pt x="1447097" y="181272"/>
                  <a:pt x="1448627" y="169025"/>
                  <a:pt x="1441527" y="161925"/>
                </a:cubicBezTo>
                <a:cubicBezTo>
                  <a:pt x="1434427" y="154825"/>
                  <a:pt x="1422477" y="155575"/>
                  <a:pt x="1412952" y="152400"/>
                </a:cubicBezTo>
                <a:cubicBezTo>
                  <a:pt x="1409777" y="161925"/>
                  <a:pt x="1402518" y="170976"/>
                  <a:pt x="1403427" y="180975"/>
                </a:cubicBezTo>
                <a:cubicBezTo>
                  <a:pt x="1409171" y="244157"/>
                  <a:pt x="1414986" y="245938"/>
                  <a:pt x="1441527" y="285750"/>
                </a:cubicBezTo>
                <a:cubicBezTo>
                  <a:pt x="1432002" y="298450"/>
                  <a:pt x="1426414" y="315436"/>
                  <a:pt x="1412952" y="323850"/>
                </a:cubicBezTo>
                <a:cubicBezTo>
                  <a:pt x="1399223" y="332430"/>
                  <a:pt x="1380542" y="327842"/>
                  <a:pt x="1365327" y="333375"/>
                </a:cubicBezTo>
                <a:cubicBezTo>
                  <a:pt x="1345311" y="340654"/>
                  <a:pt x="1327227" y="352425"/>
                  <a:pt x="1308177" y="361950"/>
                </a:cubicBezTo>
                <a:cubicBezTo>
                  <a:pt x="1263727" y="355600"/>
                  <a:pt x="1218535" y="353184"/>
                  <a:pt x="1174827" y="342900"/>
                </a:cubicBezTo>
                <a:cubicBezTo>
                  <a:pt x="1163684" y="340278"/>
                  <a:pt x="1156774" y="328359"/>
                  <a:pt x="1146252" y="323850"/>
                </a:cubicBezTo>
                <a:cubicBezTo>
                  <a:pt x="1134220" y="318693"/>
                  <a:pt x="1120852" y="317500"/>
                  <a:pt x="1108152" y="314325"/>
                </a:cubicBezTo>
                <a:cubicBezTo>
                  <a:pt x="1098627" y="301625"/>
                  <a:pt x="1090802" y="287450"/>
                  <a:pt x="1079577" y="276225"/>
                </a:cubicBezTo>
                <a:cubicBezTo>
                  <a:pt x="1056951" y="253599"/>
                  <a:pt x="1029757" y="236662"/>
                  <a:pt x="1003377" y="219075"/>
                </a:cubicBezTo>
                <a:cubicBezTo>
                  <a:pt x="1016077" y="212725"/>
                  <a:pt x="1030569" y="209115"/>
                  <a:pt x="1041477" y="200025"/>
                </a:cubicBezTo>
                <a:cubicBezTo>
                  <a:pt x="1050271" y="192696"/>
                  <a:pt x="1050819" y="177517"/>
                  <a:pt x="1060527" y="171450"/>
                </a:cubicBezTo>
                <a:cubicBezTo>
                  <a:pt x="1077555" y="160807"/>
                  <a:pt x="1117677" y="152400"/>
                  <a:pt x="1117677" y="152400"/>
                </a:cubicBezTo>
                <a:cubicBezTo>
                  <a:pt x="1120852" y="142875"/>
                  <a:pt x="1131157" y="133053"/>
                  <a:pt x="1127202" y="123825"/>
                </a:cubicBezTo>
                <a:cubicBezTo>
                  <a:pt x="1107457" y="77753"/>
                  <a:pt x="1091911" y="91892"/>
                  <a:pt x="1060527" y="76200"/>
                </a:cubicBezTo>
                <a:cubicBezTo>
                  <a:pt x="1050288" y="71080"/>
                  <a:pt x="1042191" y="62270"/>
                  <a:pt x="1031952" y="57150"/>
                </a:cubicBezTo>
                <a:cubicBezTo>
                  <a:pt x="1005353" y="43850"/>
                  <a:pt x="961273" y="41610"/>
                  <a:pt x="936702" y="38100"/>
                </a:cubicBezTo>
                <a:cubicBezTo>
                  <a:pt x="924932" y="2790"/>
                  <a:pt x="912889" y="6350"/>
                  <a:pt x="908127" y="0"/>
                </a:cubicBezTo>
                <a:close/>
              </a:path>
            </a:pathLst>
          </a:cu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p:cNvSpPr/>
          <p:nvPr/>
        </p:nvSpPr>
        <p:spPr>
          <a:xfrm>
            <a:off x="7119257" y="3918857"/>
            <a:ext cx="212272" cy="21227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p:cNvSpPr/>
          <p:nvPr/>
        </p:nvSpPr>
        <p:spPr>
          <a:xfrm>
            <a:off x="7037615" y="4767944"/>
            <a:ext cx="146956" cy="14695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08073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6136" y="1255513"/>
            <a:ext cx="5610618" cy="4654293"/>
          </a:xfrm>
          <a:prstGeom prst="rect">
            <a:avLst/>
          </a:prstGeom>
        </p:spPr>
        <p:txBody>
          <a:bodyPr wrap="square" lIns="83000" tIns="41500" rIns="83000" bIns="41500">
            <a:spAutoFit/>
          </a:bodyPr>
          <a:lstStyle/>
          <a:p>
            <a:pPr marL="415000" indent="-415000">
              <a:spcBef>
                <a:spcPts val="1089"/>
              </a:spcBef>
              <a:buAutoNum type="arabicPeriod" startAt="6"/>
            </a:pPr>
            <a:r>
              <a:rPr lang="en-GB" sz="2200" dirty="0">
                <a:latin typeface="Lucida Sans"/>
              </a:rPr>
              <a:t>Who owns the incident now?</a:t>
            </a:r>
            <a:endParaRPr lang="en-US" sz="2200" dirty="0">
              <a:latin typeface="Lucida Sans"/>
            </a:endParaRPr>
          </a:p>
          <a:p>
            <a:pPr marL="415000" indent="-415000">
              <a:spcBef>
                <a:spcPts val="1089"/>
              </a:spcBef>
              <a:buAutoNum type="arabicPeriod" startAt="6"/>
            </a:pPr>
            <a:r>
              <a:rPr lang="en-GB" sz="2200" dirty="0">
                <a:latin typeface="Lucida Sans"/>
              </a:rPr>
              <a:t>How should the CSIRT counter </a:t>
            </a:r>
            <a:r>
              <a:rPr lang="en-GB" sz="2200" dirty="0" smtClean="0">
                <a:latin typeface="Lucida Sans"/>
              </a:rPr>
              <a:t/>
            </a:r>
            <a:br>
              <a:rPr lang="en-GB" sz="2200" dirty="0" smtClean="0">
                <a:latin typeface="Lucida Sans"/>
              </a:rPr>
            </a:br>
            <a:r>
              <a:rPr lang="en-GB" sz="2200" dirty="0" smtClean="0">
                <a:latin typeface="Lucida Sans"/>
              </a:rPr>
              <a:t>the </a:t>
            </a:r>
            <a:r>
              <a:rPr lang="en-GB" sz="2200" dirty="0">
                <a:latin typeface="Lucida Sans"/>
              </a:rPr>
              <a:t>attack? </a:t>
            </a:r>
            <a:endParaRPr lang="en-US" sz="2200" dirty="0">
              <a:latin typeface="Lucida Sans"/>
            </a:endParaRPr>
          </a:p>
          <a:p>
            <a:pPr marL="415000" indent="-415000">
              <a:spcBef>
                <a:spcPts val="1089"/>
              </a:spcBef>
              <a:buAutoNum type="arabicPeriod" startAt="6"/>
            </a:pPr>
            <a:r>
              <a:rPr lang="en-US" sz="2200" dirty="0">
                <a:latin typeface="Lucida Sans"/>
              </a:rPr>
              <a:t>Which important questions should be addressed</a:t>
            </a:r>
            <a:r>
              <a:rPr lang="en-GB" sz="2200" dirty="0" smtClean="0">
                <a:latin typeface="Lucida Sans"/>
              </a:rPr>
              <a:t>?</a:t>
            </a:r>
            <a:endParaRPr lang="en-US" sz="2200" dirty="0">
              <a:latin typeface="Lucida Sans"/>
            </a:endParaRPr>
          </a:p>
          <a:p>
            <a:pPr marL="415000" indent="-415000">
              <a:spcBef>
                <a:spcPts val="1089"/>
              </a:spcBef>
              <a:buAutoNum type="arabicPeriod" startAt="6"/>
            </a:pPr>
            <a:r>
              <a:rPr lang="en-US" sz="2200" dirty="0">
                <a:latin typeface="Lucida Sans"/>
              </a:rPr>
              <a:t>Should more partners be engaged</a:t>
            </a:r>
            <a:r>
              <a:rPr lang="en-US" sz="2200" dirty="0" smtClean="0">
                <a:latin typeface="Lucida Sans"/>
              </a:rPr>
              <a:t>?</a:t>
            </a:r>
          </a:p>
          <a:p>
            <a:pPr marL="415000" indent="-415000">
              <a:spcBef>
                <a:spcPts val="1089"/>
              </a:spcBef>
              <a:buAutoNum type="arabicPeriod" startAt="6"/>
            </a:pPr>
            <a:r>
              <a:rPr lang="en-GB" sz="2200" dirty="0" smtClean="0">
                <a:latin typeface="Lucida Sans"/>
              </a:rPr>
              <a:t>What </a:t>
            </a:r>
            <a:r>
              <a:rPr lang="en-GB" sz="2200" dirty="0">
                <a:latin typeface="Lucida Sans"/>
              </a:rPr>
              <a:t>mandates are needed?</a:t>
            </a:r>
            <a:endParaRPr lang="en-US" sz="2200" dirty="0">
              <a:latin typeface="Lucida Sans"/>
            </a:endParaRPr>
          </a:p>
          <a:p>
            <a:pPr marL="415000" indent="-415000">
              <a:spcBef>
                <a:spcPts val="1089"/>
              </a:spcBef>
              <a:buAutoNum type="arabicPeriod" startAt="6"/>
            </a:pPr>
            <a:r>
              <a:rPr lang="en-GB" sz="2200" dirty="0">
                <a:latin typeface="Lucida Sans"/>
              </a:rPr>
              <a:t>Should more partners be engaged? What is their role or function?</a:t>
            </a:r>
            <a:endParaRPr lang="en-US" sz="2200" dirty="0">
              <a:latin typeface="Lucida Sans"/>
            </a:endParaRPr>
          </a:p>
          <a:p>
            <a:pPr marL="415000" indent="-415000">
              <a:spcBef>
                <a:spcPts val="1089"/>
              </a:spcBef>
              <a:buAutoNum type="arabicPeriod" startAt="6"/>
            </a:pPr>
            <a:r>
              <a:rPr lang="en-US" sz="2200" dirty="0">
                <a:latin typeface="Lucida Sans"/>
              </a:rPr>
              <a:t>Should the situation be escalated? </a:t>
            </a:r>
            <a:r>
              <a:rPr lang="en-US" sz="2200" dirty="0" smtClean="0">
                <a:latin typeface="Lucida Sans"/>
              </a:rPr>
              <a:t/>
            </a:r>
            <a:br>
              <a:rPr lang="en-US" sz="2200" dirty="0" smtClean="0">
                <a:latin typeface="Lucida Sans"/>
              </a:rPr>
            </a:br>
            <a:r>
              <a:rPr lang="en-US" sz="2200" dirty="0" smtClean="0">
                <a:latin typeface="Lucida Sans"/>
              </a:rPr>
              <a:t>If so</a:t>
            </a:r>
            <a:r>
              <a:rPr lang="en-US" sz="2200" dirty="0">
                <a:latin typeface="Lucida Sans"/>
              </a:rPr>
              <a:t>, to whom?</a:t>
            </a: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bodyPr>
          <a:lstStyle/>
          <a:p>
            <a:r>
              <a:rPr lang="en-US" dirty="0" smtClean="0">
                <a:latin typeface="Lucida Sans"/>
              </a:rPr>
              <a:t>Scenario 2: Questions</a:t>
            </a:r>
            <a:endParaRPr lang="en-US" dirty="0">
              <a:latin typeface="Lucida Sans"/>
            </a:endParaRPr>
          </a:p>
        </p:txBody>
      </p:sp>
      <p:sp>
        <p:nvSpPr>
          <p:cNvPr id="24" name="TextBox 23"/>
          <p:cNvSpPr txBox="1"/>
          <p:nvPr/>
        </p:nvSpPr>
        <p:spPr>
          <a:xfrm>
            <a:off x="6034536" y="5006977"/>
            <a:ext cx="2196077" cy="4358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2400" b="1" dirty="0">
                <a:solidFill>
                  <a:srgbClr val="000000"/>
                </a:solidFill>
                <a:latin typeface="Lucida Sans"/>
              </a:rPr>
              <a:t>Airport-Land</a:t>
            </a:r>
            <a:endParaRPr lang="es-VE" sz="2400" b="1" dirty="0">
              <a:solidFill>
                <a:srgbClr val="000000"/>
              </a:solidFill>
              <a:latin typeface="Lucida Sans"/>
              <a:sym typeface="Times New Roman"/>
            </a:endParaRPr>
          </a:p>
        </p:txBody>
      </p:sp>
      <p:sp>
        <p:nvSpPr>
          <p:cNvPr id="34" name="Rectangle 33"/>
          <p:cNvSpPr/>
          <p:nvPr/>
        </p:nvSpPr>
        <p:spPr>
          <a:xfrm>
            <a:off x="7270775" y="4645692"/>
            <a:ext cx="1873225" cy="360809"/>
          </a:xfrm>
          <a:prstGeom prst="rect">
            <a:avLst/>
          </a:prstGeom>
        </p:spPr>
        <p:txBody>
          <a:bodyPr wrap="square" lIns="83000" tIns="41500" rIns="83000" bIns="41500">
            <a:spAutoFit/>
          </a:bodyPr>
          <a:lstStyle/>
          <a:p>
            <a:r>
              <a:rPr lang="en-US" dirty="0" smtClean="0">
                <a:solidFill>
                  <a:srgbClr val="000000"/>
                </a:solidFill>
                <a:latin typeface="Lucida Sans"/>
              </a:rPr>
              <a:t>Small airport </a:t>
            </a:r>
            <a:endParaRPr lang="es-VE" dirty="0">
              <a:latin typeface="Lucida Sans"/>
            </a:endParaRPr>
          </a:p>
        </p:txBody>
      </p:sp>
      <p:sp>
        <p:nvSpPr>
          <p:cNvPr id="41" name="Lightning Bolt 40"/>
          <p:cNvSpPr/>
          <p:nvPr/>
        </p:nvSpPr>
        <p:spPr>
          <a:xfrm rot="9280094" flipV="1">
            <a:off x="6696947" y="1362178"/>
            <a:ext cx="1348868" cy="2275519"/>
          </a:xfrm>
          <a:prstGeom prst="lightningBol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p:cNvSpPr txBox="1"/>
          <p:nvPr/>
        </p:nvSpPr>
        <p:spPr>
          <a:xfrm>
            <a:off x="7684426" y="1485582"/>
            <a:ext cx="1350615" cy="3070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07795" fontAlgn="auto" latinLnBrk="1">
              <a:lnSpc>
                <a:spcPct val="93000"/>
              </a:lnSpc>
              <a:spcBef>
                <a:spcPts val="0"/>
              </a:spcBef>
              <a:spcAft>
                <a:spcPts val="0"/>
              </a:spcAft>
            </a:pPr>
            <a:r>
              <a:rPr lang="en-US" sz="1500" dirty="0">
                <a:solidFill>
                  <a:srgbClr val="000000"/>
                </a:solidFill>
                <a:latin typeface="Lucida Sans"/>
                <a:sym typeface="Times New Roman"/>
              </a:rPr>
              <a:t>Cyber attack</a:t>
            </a:r>
            <a:endParaRPr lang="es-VE" sz="1500" dirty="0">
              <a:solidFill>
                <a:srgbClr val="000000"/>
              </a:solidFill>
              <a:latin typeface="Lucida Sans"/>
              <a:sym typeface="Times New Roman"/>
            </a:endParaRPr>
          </a:p>
        </p:txBody>
      </p:sp>
      <p:sp>
        <p:nvSpPr>
          <p:cNvPr id="44" name="TextBox 43"/>
          <p:cNvSpPr txBox="1"/>
          <p:nvPr/>
        </p:nvSpPr>
        <p:spPr>
          <a:xfrm>
            <a:off x="7566215" y="2736385"/>
            <a:ext cx="1482449" cy="52167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1500" b="1" dirty="0">
                <a:solidFill>
                  <a:schemeClr val="accent2">
                    <a:lumMod val="75000"/>
                  </a:schemeClr>
                </a:solidFill>
                <a:latin typeface="Lucida Sans"/>
                <a:sym typeface="Times New Roman"/>
              </a:rPr>
              <a:t>Airport </a:t>
            </a:r>
            <a:r>
              <a:rPr lang="en-US" sz="1500" b="1" dirty="0" smtClean="0">
                <a:solidFill>
                  <a:schemeClr val="accent2">
                    <a:lumMod val="75000"/>
                  </a:schemeClr>
                </a:solidFill>
                <a:latin typeface="Lucida Sans"/>
                <a:sym typeface="Times New Roman"/>
              </a:rPr>
              <a:t/>
            </a:r>
            <a:br>
              <a:rPr lang="en-US" sz="1500" b="1" dirty="0" smtClean="0">
                <a:solidFill>
                  <a:schemeClr val="accent2">
                    <a:lumMod val="75000"/>
                  </a:schemeClr>
                </a:solidFill>
                <a:latin typeface="Lucida Sans"/>
                <a:sym typeface="Times New Roman"/>
              </a:rPr>
            </a:br>
            <a:r>
              <a:rPr lang="en-US" sz="1500" b="1" dirty="0" smtClean="0">
                <a:solidFill>
                  <a:schemeClr val="accent2">
                    <a:lumMod val="75000"/>
                  </a:schemeClr>
                </a:solidFill>
                <a:latin typeface="Lucida Sans"/>
                <a:sym typeface="Times New Roman"/>
              </a:rPr>
              <a:t>System </a:t>
            </a:r>
            <a:r>
              <a:rPr lang="en-US" sz="1500" b="1" dirty="0">
                <a:solidFill>
                  <a:schemeClr val="accent2">
                    <a:lumMod val="75000"/>
                  </a:schemeClr>
                </a:solidFill>
                <a:latin typeface="Lucida Sans"/>
              </a:rPr>
              <a:t>A</a:t>
            </a:r>
            <a:r>
              <a:rPr lang="en-US" sz="1500" b="1" dirty="0">
                <a:solidFill>
                  <a:schemeClr val="accent2">
                    <a:lumMod val="75000"/>
                  </a:schemeClr>
                </a:solidFill>
                <a:latin typeface="Lucida Sans"/>
                <a:sym typeface="Times New Roman"/>
              </a:rPr>
              <a:t>ttack</a:t>
            </a:r>
            <a:endParaRPr lang="es-VE" sz="1500" b="1" dirty="0">
              <a:solidFill>
                <a:schemeClr val="accent2">
                  <a:lumMod val="75000"/>
                </a:schemeClr>
              </a:solidFill>
              <a:latin typeface="Lucida Sans"/>
              <a:sym typeface="Times New Roman"/>
            </a:endParaRPr>
          </a:p>
        </p:txBody>
      </p:sp>
      <p:sp>
        <p:nvSpPr>
          <p:cNvPr id="45" name="TextBox 44"/>
          <p:cNvSpPr txBox="1"/>
          <p:nvPr/>
        </p:nvSpPr>
        <p:spPr>
          <a:xfrm>
            <a:off x="7644954" y="1707203"/>
            <a:ext cx="1221460" cy="52167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07795" fontAlgn="auto" latinLnBrk="1">
              <a:lnSpc>
                <a:spcPct val="93000"/>
              </a:lnSpc>
              <a:spcBef>
                <a:spcPts val="0"/>
              </a:spcBef>
              <a:spcAft>
                <a:spcPts val="0"/>
              </a:spcAft>
            </a:pPr>
            <a:r>
              <a:rPr lang="en-US" sz="1500" b="1" dirty="0" smtClean="0">
                <a:solidFill>
                  <a:schemeClr val="accent2">
                    <a:lumMod val="75000"/>
                  </a:schemeClr>
                </a:solidFill>
                <a:latin typeface="Lucida Sans"/>
                <a:sym typeface="Times New Roman"/>
              </a:rPr>
              <a:t>DoS </a:t>
            </a:r>
            <a:br>
              <a:rPr lang="en-US" sz="1500" b="1" dirty="0" smtClean="0">
                <a:solidFill>
                  <a:schemeClr val="accent2">
                    <a:lumMod val="75000"/>
                  </a:schemeClr>
                </a:solidFill>
                <a:latin typeface="Lucida Sans"/>
                <a:sym typeface="Times New Roman"/>
              </a:rPr>
            </a:br>
            <a:r>
              <a:rPr lang="en-US" sz="1500" b="1" dirty="0" smtClean="0">
                <a:solidFill>
                  <a:schemeClr val="accent2">
                    <a:lumMod val="75000"/>
                  </a:schemeClr>
                </a:solidFill>
                <a:latin typeface="Lucida Sans"/>
              </a:rPr>
              <a:t>A</a:t>
            </a:r>
            <a:r>
              <a:rPr lang="en-US" sz="1500" b="1" dirty="0" smtClean="0">
                <a:solidFill>
                  <a:schemeClr val="accent2">
                    <a:lumMod val="75000"/>
                  </a:schemeClr>
                </a:solidFill>
                <a:latin typeface="Lucida Sans"/>
                <a:sym typeface="Times New Roman"/>
              </a:rPr>
              <a:t>ttack</a:t>
            </a:r>
            <a:endParaRPr lang="es-VE" sz="1500" b="1" dirty="0">
              <a:solidFill>
                <a:schemeClr val="accent2">
                  <a:lumMod val="75000"/>
                </a:schemeClr>
              </a:solidFill>
              <a:latin typeface="Lucida Sans"/>
              <a:sym typeface="Times New Roman"/>
            </a:endParaRPr>
          </a:p>
        </p:txBody>
      </p:sp>
      <p:sp>
        <p:nvSpPr>
          <p:cNvPr id="46" name="Rectangle 45"/>
          <p:cNvSpPr/>
          <p:nvPr/>
        </p:nvSpPr>
        <p:spPr>
          <a:xfrm>
            <a:off x="7423282" y="3451689"/>
            <a:ext cx="1467068" cy="369332"/>
          </a:xfrm>
          <a:prstGeom prst="rect">
            <a:avLst/>
          </a:prstGeom>
        </p:spPr>
        <p:txBody>
          <a:bodyPr wrap="none">
            <a:spAutoFit/>
          </a:bodyPr>
          <a:lstStyle/>
          <a:p>
            <a:pPr algn="ctr"/>
            <a:r>
              <a:rPr lang="en-US" dirty="0">
                <a:solidFill>
                  <a:srgbClr val="000000"/>
                </a:solidFill>
                <a:latin typeface="Lucida Sans"/>
              </a:rPr>
              <a:t>Main airport </a:t>
            </a:r>
            <a:endParaRPr lang="es-VE" dirty="0">
              <a:latin typeface="Lucida Sans"/>
            </a:endParaRPr>
          </a:p>
        </p:txBody>
      </p:sp>
      <p:pic>
        <p:nvPicPr>
          <p:cNvPr id="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1407" y="170997"/>
            <a:ext cx="1841500" cy="213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Freeform 47"/>
          <p:cNvSpPr/>
          <p:nvPr/>
        </p:nvSpPr>
        <p:spPr>
          <a:xfrm>
            <a:off x="6014981" y="3724275"/>
            <a:ext cx="1603452" cy="1337582"/>
          </a:xfrm>
          <a:custGeom>
            <a:avLst/>
            <a:gdLst>
              <a:gd name="connsiteX0" fmla="*/ 908127 w 1603452"/>
              <a:gd name="connsiteY0" fmla="*/ 0 h 1562100"/>
              <a:gd name="connsiteX1" fmla="*/ 908127 w 1603452"/>
              <a:gd name="connsiteY1" fmla="*/ 0 h 1562100"/>
              <a:gd name="connsiteX2" fmla="*/ 841452 w 1603452"/>
              <a:gd name="connsiteY2" fmla="*/ 57150 h 1562100"/>
              <a:gd name="connsiteX3" fmla="*/ 803352 w 1603452"/>
              <a:gd name="connsiteY3" fmla="*/ 95250 h 1562100"/>
              <a:gd name="connsiteX4" fmla="*/ 755727 w 1603452"/>
              <a:gd name="connsiteY4" fmla="*/ 123825 h 1562100"/>
              <a:gd name="connsiteX5" fmla="*/ 727152 w 1603452"/>
              <a:gd name="connsiteY5" fmla="*/ 142875 h 1562100"/>
              <a:gd name="connsiteX6" fmla="*/ 698577 w 1603452"/>
              <a:gd name="connsiteY6" fmla="*/ 152400 h 1562100"/>
              <a:gd name="connsiteX7" fmla="*/ 650952 w 1603452"/>
              <a:gd name="connsiteY7" fmla="*/ 180975 h 1562100"/>
              <a:gd name="connsiteX8" fmla="*/ 603327 w 1603452"/>
              <a:gd name="connsiteY8" fmla="*/ 228600 h 1562100"/>
              <a:gd name="connsiteX9" fmla="*/ 574752 w 1603452"/>
              <a:gd name="connsiteY9" fmla="*/ 266700 h 1562100"/>
              <a:gd name="connsiteX10" fmla="*/ 546177 w 1603452"/>
              <a:gd name="connsiteY10" fmla="*/ 295275 h 1562100"/>
              <a:gd name="connsiteX11" fmla="*/ 536652 w 1603452"/>
              <a:gd name="connsiteY11" fmla="*/ 438150 h 1562100"/>
              <a:gd name="connsiteX12" fmla="*/ 555702 w 1603452"/>
              <a:gd name="connsiteY12" fmla="*/ 495300 h 1562100"/>
              <a:gd name="connsiteX13" fmla="*/ 546177 w 1603452"/>
              <a:gd name="connsiteY13" fmla="*/ 762000 h 1562100"/>
              <a:gd name="connsiteX14" fmla="*/ 469977 w 1603452"/>
              <a:gd name="connsiteY14" fmla="*/ 790575 h 1562100"/>
              <a:gd name="connsiteX15" fmla="*/ 222327 w 1603452"/>
              <a:gd name="connsiteY15" fmla="*/ 781050 h 1562100"/>
              <a:gd name="connsiteX16" fmla="*/ 79452 w 1603452"/>
              <a:gd name="connsiteY16" fmla="*/ 762000 h 1562100"/>
              <a:gd name="connsiteX17" fmla="*/ 22302 w 1603452"/>
              <a:gd name="connsiteY17" fmla="*/ 771525 h 1562100"/>
              <a:gd name="connsiteX18" fmla="*/ 3252 w 1603452"/>
              <a:gd name="connsiteY18" fmla="*/ 800100 h 1562100"/>
              <a:gd name="connsiteX19" fmla="*/ 31827 w 1603452"/>
              <a:gd name="connsiteY19" fmla="*/ 923925 h 1562100"/>
              <a:gd name="connsiteX20" fmla="*/ 79452 w 1603452"/>
              <a:gd name="connsiteY20" fmla="*/ 1019175 h 1562100"/>
              <a:gd name="connsiteX21" fmla="*/ 117552 w 1603452"/>
              <a:gd name="connsiteY21" fmla="*/ 1066800 h 1562100"/>
              <a:gd name="connsiteX22" fmla="*/ 146127 w 1603452"/>
              <a:gd name="connsiteY22" fmla="*/ 1133475 h 1562100"/>
              <a:gd name="connsiteX23" fmla="*/ 241377 w 1603452"/>
              <a:gd name="connsiteY23" fmla="*/ 1190625 h 1562100"/>
              <a:gd name="connsiteX24" fmla="*/ 298527 w 1603452"/>
              <a:gd name="connsiteY24" fmla="*/ 1266825 h 1562100"/>
              <a:gd name="connsiteX25" fmla="*/ 327102 w 1603452"/>
              <a:gd name="connsiteY25" fmla="*/ 1314450 h 1562100"/>
              <a:gd name="connsiteX26" fmla="*/ 384252 w 1603452"/>
              <a:gd name="connsiteY26" fmla="*/ 1343025 h 1562100"/>
              <a:gd name="connsiteX27" fmla="*/ 422352 w 1603452"/>
              <a:gd name="connsiteY27" fmla="*/ 1371600 h 1562100"/>
              <a:gd name="connsiteX28" fmla="*/ 479502 w 1603452"/>
              <a:gd name="connsiteY28" fmla="*/ 1409700 h 1562100"/>
              <a:gd name="connsiteX29" fmla="*/ 498552 w 1603452"/>
              <a:gd name="connsiteY29" fmla="*/ 1438275 h 1562100"/>
              <a:gd name="connsiteX30" fmla="*/ 603327 w 1603452"/>
              <a:gd name="connsiteY30" fmla="*/ 1428750 h 1562100"/>
              <a:gd name="connsiteX31" fmla="*/ 641427 w 1603452"/>
              <a:gd name="connsiteY31" fmla="*/ 1409700 h 1562100"/>
              <a:gd name="connsiteX32" fmla="*/ 670002 w 1603452"/>
              <a:gd name="connsiteY32" fmla="*/ 1381125 h 1562100"/>
              <a:gd name="connsiteX33" fmla="*/ 727152 w 1603452"/>
              <a:gd name="connsiteY33" fmla="*/ 1371600 h 1562100"/>
              <a:gd name="connsiteX34" fmla="*/ 755727 w 1603452"/>
              <a:gd name="connsiteY34" fmla="*/ 1352550 h 1562100"/>
              <a:gd name="connsiteX35" fmla="*/ 793827 w 1603452"/>
              <a:gd name="connsiteY35" fmla="*/ 1428750 h 1562100"/>
              <a:gd name="connsiteX36" fmla="*/ 822402 w 1603452"/>
              <a:gd name="connsiteY36" fmla="*/ 1495425 h 1562100"/>
              <a:gd name="connsiteX37" fmla="*/ 860502 w 1603452"/>
              <a:gd name="connsiteY37" fmla="*/ 1514475 h 1562100"/>
              <a:gd name="connsiteX38" fmla="*/ 889077 w 1603452"/>
              <a:gd name="connsiteY38" fmla="*/ 1533525 h 1562100"/>
              <a:gd name="connsiteX39" fmla="*/ 965277 w 1603452"/>
              <a:gd name="connsiteY39" fmla="*/ 1552575 h 1562100"/>
              <a:gd name="connsiteX40" fmla="*/ 993852 w 1603452"/>
              <a:gd name="connsiteY40" fmla="*/ 1562100 h 1562100"/>
              <a:gd name="connsiteX41" fmla="*/ 1098627 w 1603452"/>
              <a:gd name="connsiteY41" fmla="*/ 1533525 h 1562100"/>
              <a:gd name="connsiteX42" fmla="*/ 1127202 w 1603452"/>
              <a:gd name="connsiteY42" fmla="*/ 1524000 h 1562100"/>
              <a:gd name="connsiteX43" fmla="*/ 1212927 w 1603452"/>
              <a:gd name="connsiteY43" fmla="*/ 1447800 h 1562100"/>
              <a:gd name="connsiteX44" fmla="*/ 1231977 w 1603452"/>
              <a:gd name="connsiteY44" fmla="*/ 1419225 h 1562100"/>
              <a:gd name="connsiteX45" fmla="*/ 1241502 w 1603452"/>
              <a:gd name="connsiteY45" fmla="*/ 1390650 h 1562100"/>
              <a:gd name="connsiteX46" fmla="*/ 1260552 w 1603452"/>
              <a:gd name="connsiteY46" fmla="*/ 1295400 h 1562100"/>
              <a:gd name="connsiteX47" fmla="*/ 1279602 w 1603452"/>
              <a:gd name="connsiteY47" fmla="*/ 1247775 h 1562100"/>
              <a:gd name="connsiteX48" fmla="*/ 1270077 w 1603452"/>
              <a:gd name="connsiteY48" fmla="*/ 1114425 h 1562100"/>
              <a:gd name="connsiteX49" fmla="*/ 1241502 w 1603452"/>
              <a:gd name="connsiteY49" fmla="*/ 1085850 h 1562100"/>
              <a:gd name="connsiteX50" fmla="*/ 1222452 w 1603452"/>
              <a:gd name="connsiteY50" fmla="*/ 1057275 h 1562100"/>
              <a:gd name="connsiteX51" fmla="*/ 1136727 w 1603452"/>
              <a:gd name="connsiteY51" fmla="*/ 1019175 h 1562100"/>
              <a:gd name="connsiteX52" fmla="*/ 1079577 w 1603452"/>
              <a:gd name="connsiteY52" fmla="*/ 971550 h 1562100"/>
              <a:gd name="connsiteX53" fmla="*/ 1089102 w 1603452"/>
              <a:gd name="connsiteY53" fmla="*/ 885825 h 1562100"/>
              <a:gd name="connsiteX54" fmla="*/ 1127202 w 1603452"/>
              <a:gd name="connsiteY54" fmla="*/ 857250 h 1562100"/>
              <a:gd name="connsiteX55" fmla="*/ 1155777 w 1603452"/>
              <a:gd name="connsiteY55" fmla="*/ 847725 h 1562100"/>
              <a:gd name="connsiteX56" fmla="*/ 1251027 w 1603452"/>
              <a:gd name="connsiteY56" fmla="*/ 809625 h 1562100"/>
              <a:gd name="connsiteX57" fmla="*/ 1289127 w 1603452"/>
              <a:gd name="connsiteY57" fmla="*/ 790575 h 1562100"/>
              <a:gd name="connsiteX58" fmla="*/ 1327227 w 1603452"/>
              <a:gd name="connsiteY58" fmla="*/ 762000 h 1562100"/>
              <a:gd name="connsiteX59" fmla="*/ 1403427 w 1603452"/>
              <a:gd name="connsiteY59" fmla="*/ 733425 h 1562100"/>
              <a:gd name="connsiteX60" fmla="*/ 1432002 w 1603452"/>
              <a:gd name="connsiteY60" fmla="*/ 714375 h 1562100"/>
              <a:gd name="connsiteX61" fmla="*/ 1508202 w 1603452"/>
              <a:gd name="connsiteY61" fmla="*/ 685800 h 1562100"/>
              <a:gd name="connsiteX62" fmla="*/ 1603452 w 1603452"/>
              <a:gd name="connsiteY62" fmla="*/ 657225 h 1562100"/>
              <a:gd name="connsiteX63" fmla="*/ 1555827 w 1603452"/>
              <a:gd name="connsiteY63" fmla="*/ 581025 h 1562100"/>
              <a:gd name="connsiteX64" fmla="*/ 1527252 w 1603452"/>
              <a:gd name="connsiteY64" fmla="*/ 495300 h 1562100"/>
              <a:gd name="connsiteX65" fmla="*/ 1508202 w 1603452"/>
              <a:gd name="connsiteY65" fmla="*/ 314325 h 1562100"/>
              <a:gd name="connsiteX66" fmla="*/ 1479627 w 1603452"/>
              <a:gd name="connsiteY66" fmla="*/ 266700 h 1562100"/>
              <a:gd name="connsiteX67" fmla="*/ 1470102 w 1603452"/>
              <a:gd name="connsiteY67" fmla="*/ 228600 h 1562100"/>
              <a:gd name="connsiteX68" fmla="*/ 1451052 w 1603452"/>
              <a:gd name="connsiteY68" fmla="*/ 190500 h 1562100"/>
              <a:gd name="connsiteX69" fmla="*/ 1441527 w 1603452"/>
              <a:gd name="connsiteY69" fmla="*/ 161925 h 1562100"/>
              <a:gd name="connsiteX70" fmla="*/ 1412952 w 1603452"/>
              <a:gd name="connsiteY70" fmla="*/ 152400 h 1562100"/>
              <a:gd name="connsiteX71" fmla="*/ 1403427 w 1603452"/>
              <a:gd name="connsiteY71" fmla="*/ 180975 h 1562100"/>
              <a:gd name="connsiteX72" fmla="*/ 1441527 w 1603452"/>
              <a:gd name="connsiteY72" fmla="*/ 285750 h 1562100"/>
              <a:gd name="connsiteX73" fmla="*/ 1412952 w 1603452"/>
              <a:gd name="connsiteY73" fmla="*/ 323850 h 1562100"/>
              <a:gd name="connsiteX74" fmla="*/ 1365327 w 1603452"/>
              <a:gd name="connsiteY74" fmla="*/ 333375 h 1562100"/>
              <a:gd name="connsiteX75" fmla="*/ 1308177 w 1603452"/>
              <a:gd name="connsiteY75" fmla="*/ 361950 h 1562100"/>
              <a:gd name="connsiteX76" fmla="*/ 1174827 w 1603452"/>
              <a:gd name="connsiteY76" fmla="*/ 342900 h 1562100"/>
              <a:gd name="connsiteX77" fmla="*/ 1146252 w 1603452"/>
              <a:gd name="connsiteY77" fmla="*/ 323850 h 1562100"/>
              <a:gd name="connsiteX78" fmla="*/ 1108152 w 1603452"/>
              <a:gd name="connsiteY78" fmla="*/ 314325 h 1562100"/>
              <a:gd name="connsiteX79" fmla="*/ 1079577 w 1603452"/>
              <a:gd name="connsiteY79" fmla="*/ 276225 h 1562100"/>
              <a:gd name="connsiteX80" fmla="*/ 1003377 w 1603452"/>
              <a:gd name="connsiteY80" fmla="*/ 219075 h 1562100"/>
              <a:gd name="connsiteX81" fmla="*/ 1041477 w 1603452"/>
              <a:gd name="connsiteY81" fmla="*/ 200025 h 1562100"/>
              <a:gd name="connsiteX82" fmla="*/ 1060527 w 1603452"/>
              <a:gd name="connsiteY82" fmla="*/ 171450 h 1562100"/>
              <a:gd name="connsiteX83" fmla="*/ 1117677 w 1603452"/>
              <a:gd name="connsiteY83" fmla="*/ 152400 h 1562100"/>
              <a:gd name="connsiteX84" fmla="*/ 1127202 w 1603452"/>
              <a:gd name="connsiteY84" fmla="*/ 123825 h 1562100"/>
              <a:gd name="connsiteX85" fmla="*/ 1060527 w 1603452"/>
              <a:gd name="connsiteY85" fmla="*/ 76200 h 1562100"/>
              <a:gd name="connsiteX86" fmla="*/ 1031952 w 1603452"/>
              <a:gd name="connsiteY86" fmla="*/ 57150 h 1562100"/>
              <a:gd name="connsiteX87" fmla="*/ 936702 w 1603452"/>
              <a:gd name="connsiteY87" fmla="*/ 38100 h 1562100"/>
              <a:gd name="connsiteX88" fmla="*/ 908127 w 1603452"/>
              <a:gd name="connsiteY88" fmla="*/ 0 h 156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603452" h="1562100">
                <a:moveTo>
                  <a:pt x="908127" y="0"/>
                </a:moveTo>
                <a:lnTo>
                  <a:pt x="908127" y="0"/>
                </a:lnTo>
                <a:cubicBezTo>
                  <a:pt x="885902" y="19050"/>
                  <a:pt x="863112" y="37459"/>
                  <a:pt x="841452" y="57150"/>
                </a:cubicBezTo>
                <a:cubicBezTo>
                  <a:pt x="828162" y="69232"/>
                  <a:pt x="817529" y="84223"/>
                  <a:pt x="803352" y="95250"/>
                </a:cubicBezTo>
                <a:cubicBezTo>
                  <a:pt x="788739" y="106616"/>
                  <a:pt x="771426" y="114013"/>
                  <a:pt x="755727" y="123825"/>
                </a:cubicBezTo>
                <a:cubicBezTo>
                  <a:pt x="746019" y="129892"/>
                  <a:pt x="737391" y="137755"/>
                  <a:pt x="727152" y="142875"/>
                </a:cubicBezTo>
                <a:cubicBezTo>
                  <a:pt x="718172" y="147365"/>
                  <a:pt x="707557" y="147910"/>
                  <a:pt x="698577" y="152400"/>
                </a:cubicBezTo>
                <a:cubicBezTo>
                  <a:pt x="682018" y="160679"/>
                  <a:pt x="666827" y="171450"/>
                  <a:pt x="650952" y="180975"/>
                </a:cubicBezTo>
                <a:cubicBezTo>
                  <a:pt x="600152" y="257175"/>
                  <a:pt x="666827" y="165100"/>
                  <a:pt x="603327" y="228600"/>
                </a:cubicBezTo>
                <a:cubicBezTo>
                  <a:pt x="592102" y="239825"/>
                  <a:pt x="585083" y="254647"/>
                  <a:pt x="574752" y="266700"/>
                </a:cubicBezTo>
                <a:cubicBezTo>
                  <a:pt x="565986" y="276927"/>
                  <a:pt x="555702" y="285750"/>
                  <a:pt x="546177" y="295275"/>
                </a:cubicBezTo>
                <a:cubicBezTo>
                  <a:pt x="526618" y="373510"/>
                  <a:pt x="519191" y="362488"/>
                  <a:pt x="536652" y="438150"/>
                </a:cubicBezTo>
                <a:cubicBezTo>
                  <a:pt x="541167" y="457716"/>
                  <a:pt x="555702" y="495300"/>
                  <a:pt x="555702" y="495300"/>
                </a:cubicBezTo>
                <a:cubicBezTo>
                  <a:pt x="566475" y="603029"/>
                  <a:pt x="576813" y="639457"/>
                  <a:pt x="546177" y="762000"/>
                </a:cubicBezTo>
                <a:cubicBezTo>
                  <a:pt x="541014" y="782654"/>
                  <a:pt x="476668" y="789237"/>
                  <a:pt x="469977" y="790575"/>
                </a:cubicBezTo>
                <a:cubicBezTo>
                  <a:pt x="387427" y="787400"/>
                  <a:pt x="304795" y="785901"/>
                  <a:pt x="222327" y="781050"/>
                </a:cubicBezTo>
                <a:cubicBezTo>
                  <a:pt x="201401" y="779819"/>
                  <a:pt x="103451" y="765428"/>
                  <a:pt x="79452" y="762000"/>
                </a:cubicBezTo>
                <a:cubicBezTo>
                  <a:pt x="60402" y="765175"/>
                  <a:pt x="39576" y="762888"/>
                  <a:pt x="22302" y="771525"/>
                </a:cubicBezTo>
                <a:cubicBezTo>
                  <a:pt x="12063" y="776645"/>
                  <a:pt x="4130" y="788686"/>
                  <a:pt x="3252" y="800100"/>
                </a:cubicBezTo>
                <a:cubicBezTo>
                  <a:pt x="-5055" y="908092"/>
                  <a:pt x="1884" y="868316"/>
                  <a:pt x="31827" y="923925"/>
                </a:cubicBezTo>
                <a:cubicBezTo>
                  <a:pt x="48656" y="955180"/>
                  <a:pt x="61189" y="988736"/>
                  <a:pt x="79452" y="1019175"/>
                </a:cubicBezTo>
                <a:cubicBezTo>
                  <a:pt x="89912" y="1036608"/>
                  <a:pt x="107308" y="1049239"/>
                  <a:pt x="117552" y="1066800"/>
                </a:cubicBezTo>
                <a:cubicBezTo>
                  <a:pt x="129736" y="1087686"/>
                  <a:pt x="131905" y="1113920"/>
                  <a:pt x="146127" y="1133475"/>
                </a:cubicBezTo>
                <a:cubicBezTo>
                  <a:pt x="171143" y="1167872"/>
                  <a:pt x="205120" y="1176122"/>
                  <a:pt x="241377" y="1190625"/>
                </a:cubicBezTo>
                <a:cubicBezTo>
                  <a:pt x="334147" y="1345241"/>
                  <a:pt x="215195" y="1155716"/>
                  <a:pt x="298527" y="1266825"/>
                </a:cubicBezTo>
                <a:cubicBezTo>
                  <a:pt x="309635" y="1281636"/>
                  <a:pt x="313265" y="1302150"/>
                  <a:pt x="327102" y="1314450"/>
                </a:cubicBezTo>
                <a:cubicBezTo>
                  <a:pt x="343021" y="1328600"/>
                  <a:pt x="365989" y="1332067"/>
                  <a:pt x="384252" y="1343025"/>
                </a:cubicBezTo>
                <a:cubicBezTo>
                  <a:pt x="397865" y="1351193"/>
                  <a:pt x="409347" y="1362496"/>
                  <a:pt x="422352" y="1371600"/>
                </a:cubicBezTo>
                <a:cubicBezTo>
                  <a:pt x="441109" y="1384730"/>
                  <a:pt x="479502" y="1409700"/>
                  <a:pt x="479502" y="1409700"/>
                </a:cubicBezTo>
                <a:cubicBezTo>
                  <a:pt x="485852" y="1419225"/>
                  <a:pt x="489613" y="1431124"/>
                  <a:pt x="498552" y="1438275"/>
                </a:cubicBezTo>
                <a:cubicBezTo>
                  <a:pt x="527548" y="1461472"/>
                  <a:pt x="581058" y="1436173"/>
                  <a:pt x="603327" y="1428750"/>
                </a:cubicBezTo>
                <a:cubicBezTo>
                  <a:pt x="616797" y="1424260"/>
                  <a:pt x="629873" y="1417953"/>
                  <a:pt x="641427" y="1409700"/>
                </a:cubicBezTo>
                <a:cubicBezTo>
                  <a:pt x="652388" y="1401870"/>
                  <a:pt x="657693" y="1386596"/>
                  <a:pt x="670002" y="1381125"/>
                </a:cubicBezTo>
                <a:cubicBezTo>
                  <a:pt x="687650" y="1373281"/>
                  <a:pt x="708102" y="1374775"/>
                  <a:pt x="727152" y="1371600"/>
                </a:cubicBezTo>
                <a:cubicBezTo>
                  <a:pt x="736677" y="1365250"/>
                  <a:pt x="744435" y="1354432"/>
                  <a:pt x="755727" y="1352550"/>
                </a:cubicBezTo>
                <a:cubicBezTo>
                  <a:pt x="802496" y="1344755"/>
                  <a:pt x="789825" y="1406739"/>
                  <a:pt x="793827" y="1428750"/>
                </a:cubicBezTo>
                <a:cubicBezTo>
                  <a:pt x="797876" y="1451020"/>
                  <a:pt x="803307" y="1479512"/>
                  <a:pt x="822402" y="1495425"/>
                </a:cubicBezTo>
                <a:cubicBezTo>
                  <a:pt x="833310" y="1504515"/>
                  <a:pt x="848174" y="1507430"/>
                  <a:pt x="860502" y="1514475"/>
                </a:cubicBezTo>
                <a:cubicBezTo>
                  <a:pt x="870441" y="1520155"/>
                  <a:pt x="878319" y="1529613"/>
                  <a:pt x="889077" y="1533525"/>
                </a:cubicBezTo>
                <a:cubicBezTo>
                  <a:pt x="913682" y="1542472"/>
                  <a:pt x="940439" y="1544296"/>
                  <a:pt x="965277" y="1552575"/>
                </a:cubicBezTo>
                <a:lnTo>
                  <a:pt x="993852" y="1562100"/>
                </a:lnTo>
                <a:lnTo>
                  <a:pt x="1098627" y="1533525"/>
                </a:lnTo>
                <a:cubicBezTo>
                  <a:pt x="1108281" y="1530767"/>
                  <a:pt x="1119579" y="1530534"/>
                  <a:pt x="1127202" y="1524000"/>
                </a:cubicBezTo>
                <a:cubicBezTo>
                  <a:pt x="1252744" y="1416392"/>
                  <a:pt x="1078772" y="1528293"/>
                  <a:pt x="1212927" y="1447800"/>
                </a:cubicBezTo>
                <a:cubicBezTo>
                  <a:pt x="1219277" y="1438275"/>
                  <a:pt x="1226857" y="1429464"/>
                  <a:pt x="1231977" y="1419225"/>
                </a:cubicBezTo>
                <a:cubicBezTo>
                  <a:pt x="1236467" y="1410245"/>
                  <a:pt x="1239244" y="1400433"/>
                  <a:pt x="1241502" y="1390650"/>
                </a:cubicBezTo>
                <a:cubicBezTo>
                  <a:pt x="1248783" y="1359100"/>
                  <a:pt x="1252209" y="1326686"/>
                  <a:pt x="1260552" y="1295400"/>
                </a:cubicBezTo>
                <a:cubicBezTo>
                  <a:pt x="1264957" y="1278879"/>
                  <a:pt x="1273252" y="1263650"/>
                  <a:pt x="1279602" y="1247775"/>
                </a:cubicBezTo>
                <a:cubicBezTo>
                  <a:pt x="1276427" y="1203325"/>
                  <a:pt x="1280284" y="1157804"/>
                  <a:pt x="1270077" y="1114425"/>
                </a:cubicBezTo>
                <a:cubicBezTo>
                  <a:pt x="1266992" y="1101313"/>
                  <a:pt x="1250126" y="1096198"/>
                  <a:pt x="1241502" y="1085850"/>
                </a:cubicBezTo>
                <a:cubicBezTo>
                  <a:pt x="1234173" y="1077056"/>
                  <a:pt x="1230547" y="1065370"/>
                  <a:pt x="1222452" y="1057275"/>
                </a:cubicBezTo>
                <a:cubicBezTo>
                  <a:pt x="1183680" y="1018503"/>
                  <a:pt x="1193316" y="1056901"/>
                  <a:pt x="1136727" y="1019175"/>
                </a:cubicBezTo>
                <a:cubicBezTo>
                  <a:pt x="1096944" y="992653"/>
                  <a:pt x="1116247" y="1008220"/>
                  <a:pt x="1079577" y="971550"/>
                </a:cubicBezTo>
                <a:cubicBezTo>
                  <a:pt x="1082752" y="942975"/>
                  <a:pt x="1078044" y="912364"/>
                  <a:pt x="1089102" y="885825"/>
                </a:cubicBezTo>
                <a:cubicBezTo>
                  <a:pt x="1095208" y="871171"/>
                  <a:pt x="1113419" y="865126"/>
                  <a:pt x="1127202" y="857250"/>
                </a:cubicBezTo>
                <a:cubicBezTo>
                  <a:pt x="1135919" y="852269"/>
                  <a:pt x="1146406" y="851329"/>
                  <a:pt x="1155777" y="847725"/>
                </a:cubicBezTo>
                <a:cubicBezTo>
                  <a:pt x="1187693" y="835449"/>
                  <a:pt x="1220441" y="824918"/>
                  <a:pt x="1251027" y="809625"/>
                </a:cubicBezTo>
                <a:cubicBezTo>
                  <a:pt x="1263727" y="803275"/>
                  <a:pt x="1277086" y="798100"/>
                  <a:pt x="1289127" y="790575"/>
                </a:cubicBezTo>
                <a:cubicBezTo>
                  <a:pt x="1302589" y="782161"/>
                  <a:pt x="1313028" y="769100"/>
                  <a:pt x="1327227" y="762000"/>
                </a:cubicBezTo>
                <a:cubicBezTo>
                  <a:pt x="1351490" y="749868"/>
                  <a:pt x="1378731" y="744650"/>
                  <a:pt x="1403427" y="733425"/>
                </a:cubicBezTo>
                <a:cubicBezTo>
                  <a:pt x="1413849" y="728688"/>
                  <a:pt x="1421763" y="719495"/>
                  <a:pt x="1432002" y="714375"/>
                </a:cubicBezTo>
                <a:cubicBezTo>
                  <a:pt x="1510935" y="674908"/>
                  <a:pt x="1450496" y="710531"/>
                  <a:pt x="1508202" y="685800"/>
                </a:cubicBezTo>
                <a:cubicBezTo>
                  <a:pt x="1578678" y="655596"/>
                  <a:pt x="1511755" y="672508"/>
                  <a:pt x="1603452" y="657225"/>
                </a:cubicBezTo>
                <a:cubicBezTo>
                  <a:pt x="1583899" y="631155"/>
                  <a:pt x="1566287" y="612404"/>
                  <a:pt x="1555827" y="581025"/>
                </a:cubicBezTo>
                <a:cubicBezTo>
                  <a:pt x="1518898" y="470238"/>
                  <a:pt x="1575135" y="591065"/>
                  <a:pt x="1527252" y="495300"/>
                </a:cubicBezTo>
                <a:cubicBezTo>
                  <a:pt x="1520902" y="434975"/>
                  <a:pt x="1520574" y="373708"/>
                  <a:pt x="1508202" y="314325"/>
                </a:cubicBezTo>
                <a:cubicBezTo>
                  <a:pt x="1504426" y="296201"/>
                  <a:pt x="1487146" y="283618"/>
                  <a:pt x="1479627" y="266700"/>
                </a:cubicBezTo>
                <a:cubicBezTo>
                  <a:pt x="1474310" y="254737"/>
                  <a:pt x="1474699" y="240857"/>
                  <a:pt x="1470102" y="228600"/>
                </a:cubicBezTo>
                <a:cubicBezTo>
                  <a:pt x="1465116" y="215305"/>
                  <a:pt x="1456645" y="203551"/>
                  <a:pt x="1451052" y="190500"/>
                </a:cubicBezTo>
                <a:cubicBezTo>
                  <a:pt x="1447097" y="181272"/>
                  <a:pt x="1448627" y="169025"/>
                  <a:pt x="1441527" y="161925"/>
                </a:cubicBezTo>
                <a:cubicBezTo>
                  <a:pt x="1434427" y="154825"/>
                  <a:pt x="1422477" y="155575"/>
                  <a:pt x="1412952" y="152400"/>
                </a:cubicBezTo>
                <a:cubicBezTo>
                  <a:pt x="1409777" y="161925"/>
                  <a:pt x="1402518" y="170976"/>
                  <a:pt x="1403427" y="180975"/>
                </a:cubicBezTo>
                <a:cubicBezTo>
                  <a:pt x="1409171" y="244157"/>
                  <a:pt x="1414986" y="245938"/>
                  <a:pt x="1441527" y="285750"/>
                </a:cubicBezTo>
                <a:cubicBezTo>
                  <a:pt x="1432002" y="298450"/>
                  <a:pt x="1426414" y="315436"/>
                  <a:pt x="1412952" y="323850"/>
                </a:cubicBezTo>
                <a:cubicBezTo>
                  <a:pt x="1399223" y="332430"/>
                  <a:pt x="1380542" y="327842"/>
                  <a:pt x="1365327" y="333375"/>
                </a:cubicBezTo>
                <a:cubicBezTo>
                  <a:pt x="1345311" y="340654"/>
                  <a:pt x="1327227" y="352425"/>
                  <a:pt x="1308177" y="361950"/>
                </a:cubicBezTo>
                <a:cubicBezTo>
                  <a:pt x="1263727" y="355600"/>
                  <a:pt x="1218535" y="353184"/>
                  <a:pt x="1174827" y="342900"/>
                </a:cubicBezTo>
                <a:cubicBezTo>
                  <a:pt x="1163684" y="340278"/>
                  <a:pt x="1156774" y="328359"/>
                  <a:pt x="1146252" y="323850"/>
                </a:cubicBezTo>
                <a:cubicBezTo>
                  <a:pt x="1134220" y="318693"/>
                  <a:pt x="1120852" y="317500"/>
                  <a:pt x="1108152" y="314325"/>
                </a:cubicBezTo>
                <a:cubicBezTo>
                  <a:pt x="1098627" y="301625"/>
                  <a:pt x="1090802" y="287450"/>
                  <a:pt x="1079577" y="276225"/>
                </a:cubicBezTo>
                <a:cubicBezTo>
                  <a:pt x="1056951" y="253599"/>
                  <a:pt x="1029757" y="236662"/>
                  <a:pt x="1003377" y="219075"/>
                </a:cubicBezTo>
                <a:cubicBezTo>
                  <a:pt x="1016077" y="212725"/>
                  <a:pt x="1030569" y="209115"/>
                  <a:pt x="1041477" y="200025"/>
                </a:cubicBezTo>
                <a:cubicBezTo>
                  <a:pt x="1050271" y="192696"/>
                  <a:pt x="1050819" y="177517"/>
                  <a:pt x="1060527" y="171450"/>
                </a:cubicBezTo>
                <a:cubicBezTo>
                  <a:pt x="1077555" y="160807"/>
                  <a:pt x="1117677" y="152400"/>
                  <a:pt x="1117677" y="152400"/>
                </a:cubicBezTo>
                <a:cubicBezTo>
                  <a:pt x="1120852" y="142875"/>
                  <a:pt x="1131157" y="133053"/>
                  <a:pt x="1127202" y="123825"/>
                </a:cubicBezTo>
                <a:cubicBezTo>
                  <a:pt x="1107457" y="77753"/>
                  <a:pt x="1091911" y="91892"/>
                  <a:pt x="1060527" y="76200"/>
                </a:cubicBezTo>
                <a:cubicBezTo>
                  <a:pt x="1050288" y="71080"/>
                  <a:pt x="1042191" y="62270"/>
                  <a:pt x="1031952" y="57150"/>
                </a:cubicBezTo>
                <a:cubicBezTo>
                  <a:pt x="1005353" y="43850"/>
                  <a:pt x="961273" y="41610"/>
                  <a:pt x="936702" y="38100"/>
                </a:cubicBezTo>
                <a:cubicBezTo>
                  <a:pt x="924932" y="2790"/>
                  <a:pt x="912889" y="6350"/>
                  <a:pt x="908127" y="0"/>
                </a:cubicBezTo>
                <a:close/>
              </a:path>
            </a:pathLst>
          </a:cu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p:cNvSpPr/>
          <p:nvPr/>
        </p:nvSpPr>
        <p:spPr>
          <a:xfrm>
            <a:off x="7119257" y="3918857"/>
            <a:ext cx="212272" cy="21227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Oval 49"/>
          <p:cNvSpPr/>
          <p:nvPr/>
        </p:nvSpPr>
        <p:spPr>
          <a:xfrm>
            <a:off x="7037615" y="4767944"/>
            <a:ext cx="146956" cy="14695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Box 50"/>
          <p:cNvSpPr txBox="1"/>
          <p:nvPr/>
        </p:nvSpPr>
        <p:spPr>
          <a:xfrm>
            <a:off x="7743812" y="2496337"/>
            <a:ext cx="1343249" cy="3070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07795" fontAlgn="auto" latinLnBrk="1">
              <a:lnSpc>
                <a:spcPct val="93000"/>
              </a:lnSpc>
              <a:spcBef>
                <a:spcPts val="0"/>
              </a:spcBef>
              <a:spcAft>
                <a:spcPts val="0"/>
              </a:spcAft>
            </a:pPr>
            <a:r>
              <a:rPr lang="en-US" sz="1500" dirty="0">
                <a:solidFill>
                  <a:srgbClr val="000000"/>
                </a:solidFill>
                <a:latin typeface="Lucida Sans"/>
                <a:sym typeface="Times New Roman"/>
              </a:rPr>
              <a:t>Cyber attack</a:t>
            </a:r>
            <a:endParaRPr lang="es-VE" sz="1500" dirty="0">
              <a:solidFill>
                <a:srgbClr val="000000"/>
              </a:solidFill>
              <a:latin typeface="Lucida Sans"/>
              <a:sym typeface="Times New Roman"/>
            </a:endParaRPr>
          </a:p>
        </p:txBody>
      </p:sp>
    </p:spTree>
    <p:extLst>
      <p:ext uri="{BB962C8B-B14F-4D97-AF65-F5344CB8AC3E}">
        <p14:creationId xmlns:p14="http://schemas.microsoft.com/office/powerpoint/2010/main" val="3222160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CE3E207B-E7BA-F14D-B327-E93D60FF2987}" vid="{330588A5-0013-5346-939E-D43330785BD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FIRST_Training_template</Template>
  <TotalTime>20126</TotalTime>
  <Words>1781</Words>
  <Application>Microsoft Macintosh PowerPoint</Application>
  <PresentationFormat>On-screen Show (4:3)</PresentationFormat>
  <Paragraphs>250</Paragraphs>
  <Slides>17</Slides>
  <Notes>16</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17</vt:i4>
      </vt:variant>
    </vt:vector>
  </HeadingPairs>
  <TitlesOfParts>
    <vt:vector size="30" baseType="lpstr">
      <vt:lpstr>Aharoni</vt:lpstr>
      <vt:lpstr>Arial Black</vt:lpstr>
      <vt:lpstr>Avenir Roman</vt:lpstr>
      <vt:lpstr>Bodoni MT</vt:lpstr>
      <vt:lpstr>Bodoni MT Black</vt:lpstr>
      <vt:lpstr>Calibri</vt:lpstr>
      <vt:lpstr>Lucida Sans</vt:lpstr>
      <vt:lpstr>Mangal</vt:lpstr>
      <vt:lpstr>ＭＳ Ｐゴシック</vt:lpstr>
      <vt:lpstr>Times New Roman</vt:lpstr>
      <vt:lpstr>Wingdings</vt:lpstr>
      <vt:lpstr>Arial</vt:lpstr>
      <vt:lpstr>Custom Design</vt:lpstr>
      <vt:lpstr>Lab for Module 5:  Incident Coordination</vt:lpstr>
      <vt:lpstr>Copyright</vt:lpstr>
      <vt:lpstr>Lab Introduction</vt:lpstr>
      <vt:lpstr>Lab Steps:  Incident Response Process</vt:lpstr>
      <vt:lpstr>Sample Attack with Three Countries Involved</vt:lpstr>
      <vt:lpstr>Scenario 1: Airport-Land ATC Goes Down</vt:lpstr>
      <vt:lpstr>Scenario 1: Questions</vt:lpstr>
      <vt:lpstr>Scenario 2: News Item</vt:lpstr>
      <vt:lpstr>Scenario 2: Questions</vt:lpstr>
      <vt:lpstr>Scenario 3: News Item</vt:lpstr>
      <vt:lpstr>Scenario 3: Questions</vt:lpstr>
      <vt:lpstr>Scenario 4: News Item</vt:lpstr>
      <vt:lpstr>Scenario 4: Questions</vt:lpstr>
      <vt:lpstr>Scenario 4: Questions</vt:lpstr>
      <vt:lpstr>Learning Check</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5 Lab</dc:title>
  <dc:creator>Alan Reade</dc:creator>
  <cp:lastModifiedBy>Serge Droz</cp:lastModifiedBy>
  <cp:revision>451</cp:revision>
  <cp:lastPrinted>2015-06-01T04:47:11Z</cp:lastPrinted>
  <dcterms:created xsi:type="dcterms:W3CDTF">2008-12-23T18:42:52Z</dcterms:created>
  <dcterms:modified xsi:type="dcterms:W3CDTF">2017-05-07T12:32:05Z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