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ore0.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metadata/core-properties" Target="docProps/core0.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53" r:id="rId1"/>
  </p:sldMasterIdLst>
  <p:notesMasterIdLst>
    <p:notesMasterId r:id="rId24"/>
  </p:notesMasterIdLst>
  <p:sldIdLst>
    <p:sldId id="256" r:id="rId2"/>
    <p:sldId id="277"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7"/>
    <p:restoredTop sz="94666"/>
  </p:normalViewPr>
  <p:slideViewPr>
    <p:cSldViewPr snapToGrid="0" snapToObjects="1">
      <p:cViewPr>
        <p:scale>
          <a:sx n="75" d="100"/>
          <a:sy n="75" d="100"/>
        </p:scale>
        <p:origin x="1968" y="7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4" name="PlaceHolder 1"/>
          <p:cNvSpPr>
            <a:spLocks noGrp="1" noRot="1" noChangeAspect="1"/>
          </p:cNvSpPr>
          <p:nvPr>
            <p:ph type="sldImg"/>
          </p:nvPr>
        </p:nvSpPr>
        <p:spPr>
          <a:xfrm>
            <a:off x="1371600" y="764280"/>
            <a:ext cx="5028480" cy="3771360"/>
          </a:xfrm>
          <a:prstGeom prst="rect">
            <a:avLst/>
          </a:prstGeom>
        </p:spPr>
        <p:txBody>
          <a:bodyPr lIns="0" tIns="0" rIns="0" bIns="0" anchor="ctr"/>
          <a:lstStyle/>
          <a:p>
            <a:pPr algn="ctr"/>
            <a:r>
              <a:rPr lang="en-US" sz="4400" b="0" strike="noStrike" spc="-1">
                <a:latin typeface="Arial"/>
              </a:rPr>
              <a:t>Click to move the slide</a:t>
            </a:r>
          </a:p>
        </p:txBody>
      </p:sp>
      <p:sp>
        <p:nvSpPr>
          <p:cNvPr id="325" name="PlaceHolder 2"/>
          <p:cNvSpPr>
            <a:spLocks noGrp="1"/>
          </p:cNvSpPr>
          <p:nvPr>
            <p:ph type="body"/>
          </p:nvPr>
        </p:nvSpPr>
        <p:spPr>
          <a:xfrm>
            <a:off x="777240" y="4777560"/>
            <a:ext cx="6217560" cy="4525920"/>
          </a:xfrm>
          <a:prstGeom prst="rect">
            <a:avLst/>
          </a:prstGeom>
        </p:spPr>
        <p:txBody>
          <a:bodyPr lIns="0" tIns="0" rIns="0" bIns="0"/>
          <a:lstStyle/>
          <a:p>
            <a:r>
              <a:rPr lang="en-US" sz="2000" b="0" strike="noStrike" spc="-1">
                <a:latin typeface="Arial"/>
              </a:rPr>
              <a:t>Click to edit the notes format</a:t>
            </a:r>
          </a:p>
        </p:txBody>
      </p:sp>
      <p:sp>
        <p:nvSpPr>
          <p:cNvPr id="326" name="PlaceHolder 3"/>
          <p:cNvSpPr>
            <a:spLocks noGrp="1"/>
          </p:cNvSpPr>
          <p:nvPr>
            <p:ph type="hdr"/>
          </p:nvPr>
        </p:nvSpPr>
        <p:spPr>
          <a:xfrm>
            <a:off x="0" y="0"/>
            <a:ext cx="3372840" cy="502560"/>
          </a:xfrm>
          <a:prstGeom prst="rect">
            <a:avLst/>
          </a:prstGeom>
        </p:spPr>
        <p:txBody>
          <a:bodyPr lIns="0" tIns="0" rIns="0" bIns="0"/>
          <a:lstStyle/>
          <a:p>
            <a:r>
              <a:rPr lang="en-US" sz="1400" b="0" strike="noStrike" spc="-1">
                <a:latin typeface="Times New Roman"/>
              </a:rPr>
              <a:t>&lt;header&gt;</a:t>
            </a:r>
          </a:p>
        </p:txBody>
      </p:sp>
      <p:sp>
        <p:nvSpPr>
          <p:cNvPr id="327" name="PlaceHolder 4"/>
          <p:cNvSpPr>
            <a:spLocks noGrp="1"/>
          </p:cNvSpPr>
          <p:nvPr>
            <p:ph type="dt"/>
          </p:nvPr>
        </p:nvSpPr>
        <p:spPr>
          <a:xfrm>
            <a:off x="4399200" y="0"/>
            <a:ext cx="3372840" cy="502560"/>
          </a:xfrm>
          <a:prstGeom prst="rect">
            <a:avLst/>
          </a:prstGeom>
        </p:spPr>
        <p:txBody>
          <a:bodyPr lIns="0" tIns="0" rIns="0" bIns="0"/>
          <a:lstStyle/>
          <a:p>
            <a:pPr algn="r"/>
            <a:r>
              <a:rPr lang="en-US" sz="1400" b="0" strike="noStrike" spc="-1">
                <a:latin typeface="Times New Roman"/>
              </a:rPr>
              <a:t>&lt;date/time&gt;</a:t>
            </a:r>
          </a:p>
        </p:txBody>
      </p:sp>
      <p:sp>
        <p:nvSpPr>
          <p:cNvPr id="328" name="PlaceHolder 5"/>
          <p:cNvSpPr>
            <a:spLocks noGrp="1"/>
          </p:cNvSpPr>
          <p:nvPr>
            <p:ph type="ftr"/>
          </p:nvPr>
        </p:nvSpPr>
        <p:spPr>
          <a:xfrm>
            <a:off x="0" y="9555480"/>
            <a:ext cx="3372840" cy="502560"/>
          </a:xfrm>
          <a:prstGeom prst="rect">
            <a:avLst/>
          </a:prstGeom>
        </p:spPr>
        <p:txBody>
          <a:bodyPr lIns="0" tIns="0" rIns="0" bIns="0" anchor="b"/>
          <a:lstStyle/>
          <a:p>
            <a:r>
              <a:rPr lang="en-US" sz="1400" b="0" strike="noStrike" spc="-1">
                <a:latin typeface="Times New Roman"/>
              </a:rPr>
              <a:t>&lt;footer&gt;</a:t>
            </a:r>
          </a:p>
        </p:txBody>
      </p:sp>
      <p:sp>
        <p:nvSpPr>
          <p:cNvPr id="329" name="PlaceHolder 6"/>
          <p:cNvSpPr>
            <a:spLocks noGrp="1"/>
          </p:cNvSpPr>
          <p:nvPr>
            <p:ph type="sldNum"/>
          </p:nvPr>
        </p:nvSpPr>
        <p:spPr>
          <a:xfrm>
            <a:off x="4399200" y="9555480"/>
            <a:ext cx="3372840" cy="502560"/>
          </a:xfrm>
          <a:prstGeom prst="rect">
            <a:avLst/>
          </a:prstGeom>
        </p:spPr>
        <p:txBody>
          <a:bodyPr lIns="0" tIns="0" rIns="0" bIns="0" anchor="b"/>
          <a:lstStyle/>
          <a:p>
            <a:pPr algn="r"/>
            <a:fld id="{B7034A1C-53BA-4959-AE3F-32550A039E05}" type="slidenum">
              <a:rPr lang="en-US" sz="1400" b="0" strike="noStrike" spc="-1">
                <a:latin typeface="Times New Roman"/>
              </a:rPr>
              <a:t>‹#›</a:t>
            </a:fld>
            <a:endParaRPr lang="en-US"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github.com/CERT-Polska/training-materia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PlaceHolder 1"/>
          <p:cNvSpPr>
            <a:spLocks noGrp="1"/>
          </p:cNvSpPr>
          <p:nvPr>
            <p:ph type="body"/>
          </p:nvPr>
        </p:nvSpPr>
        <p:spPr>
          <a:xfrm>
            <a:off x="631800" y="4199400"/>
            <a:ext cx="5782680" cy="4509720"/>
          </a:xfrm>
          <a:prstGeom prst="rect">
            <a:avLst/>
          </a:prstGeom>
        </p:spPr>
        <p:txBody>
          <a:bodyPr lIns="0" tIns="0" rIns="0" bIns="0"/>
          <a:lstStyle/>
          <a:p>
            <a:pPr marL="216000" indent="-215280">
              <a:lnSpc>
                <a:spcPct val="100000"/>
              </a:lnSpc>
            </a:pPr>
            <a:r>
              <a:rPr lang="en-US" sz="1200" b="1" strike="noStrike" spc="-1">
                <a:solidFill>
                  <a:srgbClr val="000000"/>
                </a:solidFill>
                <a:latin typeface="Lucida Sans"/>
                <a:ea typeface="Lucida Sans"/>
              </a:rPr>
              <a:t>IMPORTANT: notes are work in progress and might not be up-to-date or missing!</a:t>
            </a:r>
            <a:endParaRPr lang="en-US" sz="1200" b="0" strike="noStrike" spc="-1">
              <a:latin typeface="Arial"/>
            </a:endParaRPr>
          </a:p>
          <a:p>
            <a:pPr marL="216000" indent="-215280">
              <a:lnSpc>
                <a:spcPct val="100000"/>
              </a:lnSpc>
            </a:pPr>
            <a:endParaRPr lang="en-US" sz="1200" b="0" strike="noStrike" spc="-1">
              <a:latin typeface="Arial"/>
            </a:endParaRPr>
          </a:p>
          <a:p>
            <a:pPr marL="216000" indent="-215280">
              <a:lnSpc>
                <a:spcPct val="100000"/>
              </a:lnSpc>
            </a:pPr>
            <a:r>
              <a:rPr lang="en-US" sz="1200" b="1" strike="noStrike" spc="-1">
                <a:solidFill>
                  <a:srgbClr val="000000"/>
                </a:solidFill>
                <a:latin typeface="Lucida Sans"/>
                <a:ea typeface="Lucida Sans"/>
              </a:rPr>
              <a:t>Welcome: </a:t>
            </a:r>
            <a:r>
              <a:rPr lang="en-US" sz="1200" b="0" i="1" strike="noStrike" spc="-1">
                <a:solidFill>
                  <a:srgbClr val="000000"/>
                </a:solidFill>
                <a:latin typeface="Lucida Sans"/>
                <a:ea typeface="Lucida Sans"/>
              </a:rPr>
              <a:t>7 minutes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Facilitator Room Setup and Tools</a:t>
            </a:r>
            <a:br/>
            <a:r>
              <a:rPr lang="en-US" sz="1200" b="0" strike="noStrike" spc="-1">
                <a:solidFill>
                  <a:srgbClr val="000000"/>
                </a:solidFill>
                <a:latin typeface="Lucida Sans"/>
                <a:ea typeface="Lucida Sans"/>
              </a:rPr>
              <a:t>Before you start the meeting, make sure you have the following tools and/or room setup:</a:t>
            </a:r>
            <a:endParaRPr lang="en-US" sz="1200" b="0" strike="noStrike" spc="-1">
              <a:latin typeface="Arial"/>
            </a:endParaRPr>
          </a:p>
          <a:p>
            <a:pPr marL="181080" lvl="1" indent="-179640">
              <a:lnSpc>
                <a:spcPct val="100000"/>
              </a:lnSpc>
              <a:spcBef>
                <a:spcPts val="300"/>
              </a:spcBef>
              <a:buClr>
                <a:srgbClr val="000000"/>
              </a:buClr>
              <a:buFont typeface="Arial"/>
              <a:buChar char="•"/>
            </a:pPr>
            <a:r>
              <a:rPr lang="en-US" sz="1200" b="0" strike="noStrike" spc="-1">
                <a:solidFill>
                  <a:srgbClr val="000000"/>
                </a:solidFill>
                <a:latin typeface="Lucida Sans"/>
                <a:ea typeface="Lucida Sans"/>
              </a:rPr>
              <a:t>Computer</a:t>
            </a:r>
            <a:endParaRPr lang="en-US" sz="1200" b="0" strike="noStrike" spc="-1">
              <a:latin typeface="Arial"/>
            </a:endParaRPr>
          </a:p>
          <a:p>
            <a:pPr marL="181080" lvl="1" indent="-179640">
              <a:lnSpc>
                <a:spcPct val="100000"/>
              </a:lnSpc>
              <a:spcBef>
                <a:spcPts val="300"/>
              </a:spcBef>
              <a:buClr>
                <a:srgbClr val="000000"/>
              </a:buClr>
              <a:buFont typeface="Arial"/>
              <a:buChar char="•"/>
            </a:pPr>
            <a:r>
              <a:rPr lang="en-US" sz="1200" b="0" strike="noStrike" spc="-1">
                <a:solidFill>
                  <a:srgbClr val="000000"/>
                </a:solidFill>
                <a:latin typeface="Lucida Sans"/>
                <a:ea typeface="Lucida Sans"/>
              </a:rPr>
              <a:t>Projector</a:t>
            </a:r>
            <a:endParaRPr lang="en-US" sz="1200" b="0" strike="noStrike" spc="-1">
              <a:latin typeface="Arial"/>
            </a:endParaRPr>
          </a:p>
          <a:p>
            <a:pPr marL="181080" lvl="1" indent="-179640">
              <a:lnSpc>
                <a:spcPct val="100000"/>
              </a:lnSpc>
              <a:spcBef>
                <a:spcPts val="300"/>
              </a:spcBef>
              <a:buClr>
                <a:srgbClr val="000000"/>
              </a:buClr>
              <a:buFont typeface="Arial"/>
              <a:buChar char="•"/>
            </a:pPr>
            <a:r>
              <a:rPr lang="en-US" sz="1200" b="0" strike="noStrike" spc="-1">
                <a:solidFill>
                  <a:srgbClr val="000000"/>
                </a:solidFill>
                <a:latin typeface="Lucida Sans"/>
                <a:ea typeface="Lucida Sans"/>
              </a:rPr>
              <a:t>Whiteboard or flipchart and markers</a:t>
            </a:r>
            <a:endParaRPr lang="en-US" sz="1200" b="0" strike="noStrike" spc="-1">
              <a:latin typeface="Arial"/>
            </a:endParaRPr>
          </a:p>
          <a:p>
            <a:pPr marL="181080" lvl="1" indent="-179640">
              <a:lnSpc>
                <a:spcPct val="100000"/>
              </a:lnSpc>
              <a:spcBef>
                <a:spcPts val="300"/>
              </a:spcBef>
              <a:buClr>
                <a:srgbClr val="000000"/>
              </a:buClr>
              <a:buFont typeface="Arial"/>
              <a:buChar char="•"/>
            </a:pPr>
            <a:r>
              <a:rPr lang="en-US" sz="1200" b="0" strike="noStrike" spc="-1">
                <a:solidFill>
                  <a:srgbClr val="000000"/>
                </a:solidFill>
                <a:latin typeface="Lucida Sans"/>
                <a:ea typeface="Lucida Sans"/>
              </a:rPr>
              <a:t>Pens</a:t>
            </a:r>
            <a:endParaRPr lang="en-US" sz="1200" b="0" strike="noStrike" spc="-1">
              <a:latin typeface="Arial"/>
            </a:endParaRPr>
          </a:p>
          <a:p>
            <a:pPr marL="181080" lvl="1" indent="-179640">
              <a:lnSpc>
                <a:spcPct val="100000"/>
              </a:lnSpc>
              <a:spcBef>
                <a:spcPts val="300"/>
              </a:spcBef>
              <a:buClr>
                <a:srgbClr val="000000"/>
              </a:buClr>
              <a:buFont typeface="Arial"/>
              <a:buChar char="•"/>
            </a:pPr>
            <a:r>
              <a:rPr lang="en-US" sz="1200" b="0" strike="noStrike" spc="-1">
                <a:solidFill>
                  <a:srgbClr val="000000"/>
                </a:solidFill>
                <a:latin typeface="Lucida Sans"/>
                <a:ea typeface="Lucida Sans"/>
              </a:rPr>
              <a:t>Optional: Post-it notes</a:t>
            </a:r>
            <a:endParaRPr lang="en-US" sz="1200" b="0" strike="noStrike" spc="-1">
              <a:latin typeface="Arial"/>
            </a:endParaRPr>
          </a:p>
          <a:p>
            <a:pPr marL="181080" lvl="1" indent="-179640">
              <a:lnSpc>
                <a:spcPct val="100000"/>
              </a:lnSpc>
              <a:spcBef>
                <a:spcPts val="300"/>
              </a:spcBef>
              <a:buClr>
                <a:srgbClr val="000000"/>
              </a:buClr>
              <a:buFont typeface="Arial"/>
              <a:buChar char="•"/>
            </a:pPr>
            <a:r>
              <a:rPr lang="en-US" sz="1200" b="0" strike="noStrike" spc="-1">
                <a:solidFill>
                  <a:srgbClr val="000000"/>
                </a:solidFill>
                <a:latin typeface="Lucida Sans"/>
                <a:ea typeface="Lucida Sans"/>
              </a:rPr>
              <a:t>Optional: Squish ball you can toss to learners to get learners’ attention</a:t>
            </a:r>
            <a:endParaRPr lang="en-US" sz="1200" b="0" strike="noStrike" spc="-1">
              <a:latin typeface="Arial"/>
            </a:endParaRPr>
          </a:p>
          <a:p>
            <a:pPr>
              <a:lnSpc>
                <a:spcPct val="100000"/>
              </a:lnSpc>
              <a:spcBef>
                <a:spcPts val="1400"/>
              </a:spcBef>
            </a:pPr>
            <a:r>
              <a:rPr lang="en-US" sz="1200" b="1" strike="noStrike" spc="-1">
                <a:solidFill>
                  <a:srgbClr val="000000"/>
                </a:solidFill>
                <a:latin typeface="Lucida Sans"/>
                <a:ea typeface="Lucida Sans"/>
              </a:rPr>
              <a:t>Note: </a:t>
            </a:r>
            <a:r>
              <a:rPr lang="en-US" sz="1200" b="0" strike="noStrike" spc="-1">
                <a:solidFill>
                  <a:srgbClr val="000000"/>
                </a:solidFill>
                <a:latin typeface="Lucida Sans"/>
                <a:ea typeface="Lucida Sans"/>
              </a:rPr>
              <a:t>This can take only a few minutes, but typically there are last-minute issues to resolve with seating, AV equipment, and students arriving late.</a:t>
            </a:r>
            <a:endParaRPr lang="en-US" sz="1200" b="0" strike="noStrike" spc="-1">
              <a:latin typeface="Arial"/>
            </a:endParaRPr>
          </a:p>
          <a:p>
            <a:pPr>
              <a:lnSpc>
                <a:spcPct val="100000"/>
              </a:lnSpc>
              <a:spcBef>
                <a:spcPts val="1400"/>
              </a:spcBef>
            </a:pPr>
            <a:r>
              <a:rPr lang="en-US" sz="1200" b="1" strike="noStrike" spc="-1">
                <a:solidFill>
                  <a:srgbClr val="000000"/>
                </a:solidFill>
                <a:latin typeface="Lucida Sans"/>
                <a:ea typeface="Lucida Sans"/>
              </a:rPr>
              <a:t>Welcome</a:t>
            </a:r>
            <a:r>
              <a:rPr lang="en-US" sz="1200" b="0" strike="noStrike" spc="-1">
                <a:solidFill>
                  <a:srgbClr val="000000"/>
                </a:solidFill>
                <a:latin typeface="Lucida Sans"/>
                <a:ea typeface="Lucida Sans"/>
              </a:rPr>
              <a:t> everyone to the course.</a:t>
            </a:r>
            <a:endParaRPr lang="en-US" sz="1200" b="0" strike="noStrike" spc="-1">
              <a:latin typeface="Arial"/>
            </a:endParaRPr>
          </a:p>
          <a:p>
            <a:pPr>
              <a:lnSpc>
                <a:spcPct val="100000"/>
              </a:lnSpc>
              <a:spcBef>
                <a:spcPts val="1400"/>
              </a:spcBef>
            </a:pPr>
            <a:r>
              <a:rPr lang="en-US" sz="1200" b="1" strike="noStrike" spc="-1">
                <a:solidFill>
                  <a:srgbClr val="000000"/>
                </a:solidFill>
                <a:latin typeface="Lucida Sans"/>
                <a:ea typeface="Lucida Sans"/>
              </a:rPr>
              <a:t>Briefly</a:t>
            </a:r>
            <a:r>
              <a:rPr lang="en-US" sz="1200" b="0" strike="noStrike" spc="-1">
                <a:solidFill>
                  <a:srgbClr val="000000"/>
                </a:solidFill>
                <a:latin typeface="Lucida Sans"/>
                <a:ea typeface="Lucida Sans"/>
              </a:rPr>
              <a:t> introduce yourself to the learners.</a:t>
            </a:r>
            <a:endParaRPr lang="en-US" sz="1200" b="0" strike="noStrike" spc="-1">
              <a:latin typeface="Arial"/>
            </a:endParaRPr>
          </a:p>
          <a:p>
            <a:pPr>
              <a:lnSpc>
                <a:spcPct val="100000"/>
              </a:lnSpc>
              <a:spcBef>
                <a:spcPts val="1400"/>
              </a:spcBef>
            </a:pPr>
            <a:r>
              <a:rPr lang="en-US" sz="1200" b="1" strike="noStrike" spc="-1">
                <a:solidFill>
                  <a:srgbClr val="000000"/>
                </a:solidFill>
                <a:latin typeface="Lucida Sans"/>
                <a:ea typeface="Lucida Sans"/>
              </a:rPr>
              <a:t>Time for course: </a:t>
            </a:r>
            <a:r>
              <a:rPr lang="en-US" sz="1200" b="0" strike="noStrike" spc="-1">
                <a:solidFill>
                  <a:srgbClr val="000000"/>
                </a:solidFill>
                <a:latin typeface="Lucida Sans"/>
                <a:ea typeface="Lucida Sans"/>
              </a:rPr>
              <a:t>State that the course will take two days if you are teaching the entire course, or give an idea of the timeline.</a:t>
            </a:r>
            <a:endParaRPr lang="en-US" sz="1200" b="0" strike="noStrike" spc="-1">
              <a:latin typeface="Arial"/>
            </a:endParaRPr>
          </a:p>
        </p:txBody>
      </p:sp>
      <p:sp>
        <p:nvSpPr>
          <p:cNvPr id="405" name="CustomShape 2"/>
          <p:cNvSpPr/>
          <p:nvPr/>
        </p:nvSpPr>
        <p:spPr>
          <a:xfrm>
            <a:off x="0" y="89305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06" name="CustomShape 3"/>
          <p:cNvSpPr/>
          <p:nvPr/>
        </p:nvSpPr>
        <p:spPr>
          <a:xfrm>
            <a:off x="6609240" y="8930520"/>
            <a:ext cx="24732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80FA1588-CFFA-4CDC-A184-836FD7BD2DD9}" type="slidenum">
              <a:rPr lang="en-US" sz="800" b="0" strike="noStrike" spc="-1">
                <a:solidFill>
                  <a:srgbClr val="000000"/>
                </a:solidFill>
                <a:latin typeface="Lucida Sans"/>
                <a:ea typeface="Lucida Sans"/>
              </a:rPr>
              <a:t>1</a:t>
            </a:fld>
            <a:endParaRPr lang="en-US" sz="800" b="0" strike="noStrike" spc="-1">
              <a:latin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PlaceHolder 1"/>
          <p:cNvSpPr>
            <a:spLocks noGrp="1"/>
          </p:cNvSpPr>
          <p:nvPr>
            <p:ph type="body"/>
          </p:nvPr>
        </p:nvSpPr>
        <p:spPr>
          <a:xfrm>
            <a:off x="563760" y="2634840"/>
            <a:ext cx="5728680" cy="6292440"/>
          </a:xfrm>
          <a:prstGeom prst="rect">
            <a:avLst/>
          </a:prstGeom>
        </p:spPr>
        <p:txBody>
          <a:bodyPr lIns="0" tIns="0" rIns="0" bIns="0"/>
          <a:lstStyle/>
          <a:p>
            <a:pPr marL="216000" indent="-215280">
              <a:lnSpc>
                <a:spcPct val="100000"/>
              </a:lnSpc>
            </a:pPr>
            <a:r>
              <a:rPr lang="en-US" sz="1000" b="1" strike="noStrike" spc="-1">
                <a:solidFill>
                  <a:srgbClr val="000000"/>
                </a:solidFill>
                <a:latin typeface="Lucida Sans"/>
                <a:ea typeface="Lucida Sans"/>
              </a:rPr>
              <a:t>Actionable Information Levels: </a:t>
            </a:r>
            <a:r>
              <a:rPr lang="en-US" sz="1000" b="0" i="1" strike="noStrike" spc="-1">
                <a:solidFill>
                  <a:srgbClr val="000000"/>
                </a:solidFill>
                <a:latin typeface="Lucida Sans"/>
                <a:ea typeface="Lucida Sans"/>
              </a:rPr>
              <a:t>7 minutes</a:t>
            </a:r>
            <a:endParaRPr lang="en-US" sz="1000" b="0" strike="noStrike" spc="-1">
              <a:latin typeface="Arial"/>
            </a:endParaRPr>
          </a:p>
          <a:p>
            <a:pPr marL="216000" indent="-215280">
              <a:lnSpc>
                <a:spcPct val="100000"/>
              </a:lnSpc>
              <a:spcBef>
                <a:spcPts val="799"/>
              </a:spcBef>
            </a:pPr>
            <a:r>
              <a:rPr lang="en-US" sz="1000" b="1" strike="noStrike" spc="-1">
                <a:solidFill>
                  <a:srgbClr val="000000"/>
                </a:solidFill>
                <a:latin typeface="Lucida Sans"/>
                <a:ea typeface="Lucida Sans"/>
              </a:rPr>
              <a:t>Say: </a:t>
            </a:r>
            <a:r>
              <a:rPr lang="en-US" sz="1000" b="0" strike="noStrike" spc="-1">
                <a:solidFill>
                  <a:srgbClr val="000000"/>
                </a:solidFill>
                <a:latin typeface="Lucida Sans"/>
                <a:ea typeface="Lucida Sans"/>
              </a:rPr>
              <a:t>You can divide actionable information into four clear ranges or levels. </a:t>
            </a:r>
            <a:endParaRPr lang="en-US" sz="1000" b="0" strike="noStrike" spc="-1">
              <a:latin typeface="Arial"/>
            </a:endParaRPr>
          </a:p>
          <a:p>
            <a:pPr marL="216000" indent="-215280">
              <a:lnSpc>
                <a:spcPct val="100000"/>
              </a:lnSpc>
              <a:spcBef>
                <a:spcPts val="799"/>
              </a:spcBef>
            </a:pPr>
            <a:r>
              <a:rPr lang="en-US" sz="1000" b="0" strike="noStrike" spc="-1">
                <a:solidFill>
                  <a:srgbClr val="000000"/>
                </a:solidFill>
                <a:latin typeface="Lucida Sans"/>
                <a:ea typeface="Lucida Sans"/>
              </a:rPr>
              <a:t>Your largest amount of information is automated, low-level information. In most cases, as part of your automated consumption, you will consolidate or aggregate this large volume of information. Examples of sources of low-level information are logs for network traffic, server activity (both internal and external facing), user actions, application behavior and operating systems. However, most of this data will require more context to make it actionable. </a:t>
            </a:r>
            <a:endParaRPr lang="en-US" sz="1000" b="0" strike="noStrike" spc="-1">
              <a:latin typeface="Arial"/>
            </a:endParaRPr>
          </a:p>
          <a:p>
            <a:pPr marL="216000" indent="-215280">
              <a:lnSpc>
                <a:spcPct val="100000"/>
              </a:lnSpc>
              <a:spcBef>
                <a:spcPts val="799"/>
              </a:spcBef>
            </a:pPr>
            <a:r>
              <a:rPr lang="en-US" sz="1000" b="0" strike="noStrike" spc="-1">
                <a:solidFill>
                  <a:srgbClr val="000000"/>
                </a:solidFill>
                <a:latin typeface="Lucida Sans"/>
                <a:ea typeface="Lucida Sans"/>
              </a:rPr>
              <a:t>Technical indicators (detection indicators) are less voluminous than low-level information. By definition, a technical indicator is a pattern that can be matched against low-level information to detect threats. Examples are IP addresses of infected machines, URLs of websites with malicious files, and DNS names of botnet Command and Control servers. Technical indicators should also include enough context to make them meaningful to the recipient. Examples of context information are the malware family, variant, and signature so these indicators can be applied to firewalls, proxies, and network sensors. </a:t>
            </a:r>
            <a:endParaRPr lang="en-US" sz="1000" b="0" strike="noStrike" spc="-1">
              <a:latin typeface="Arial"/>
            </a:endParaRPr>
          </a:p>
          <a:p>
            <a:pPr marL="216000" indent="-215280">
              <a:lnSpc>
                <a:spcPct val="100000"/>
              </a:lnSpc>
              <a:spcBef>
                <a:spcPts val="799"/>
              </a:spcBef>
            </a:pPr>
            <a:r>
              <a:rPr lang="en-US" sz="1000" b="0" strike="noStrike" spc="-1">
                <a:solidFill>
                  <a:srgbClr val="000000"/>
                </a:solidFill>
                <a:latin typeface="Lucida Sans"/>
                <a:ea typeface="Lucida Sans"/>
              </a:rPr>
              <a:t>Advisories are incoming information that can be directly translated to a process for preventing and detecting threats. Examples are vulnerability advisories; Tactics, Techniques and Procedures (TTP) advisories and other high-level alerts. Unfortunately, this information is often not immediately actionable. Advisories tend to be unstructured and require extensive manual manipulation before they are actionable. </a:t>
            </a:r>
            <a:endParaRPr lang="en-US" sz="1000" b="0" strike="noStrike" spc="-1">
              <a:latin typeface="Arial"/>
            </a:endParaRPr>
          </a:p>
          <a:p>
            <a:pPr marL="216000" indent="-215280">
              <a:lnSpc>
                <a:spcPct val="100000"/>
              </a:lnSpc>
              <a:spcBef>
                <a:spcPts val="799"/>
              </a:spcBef>
            </a:pPr>
            <a:r>
              <a:rPr lang="en-US" sz="1000" b="0" strike="noStrike" spc="-1">
                <a:solidFill>
                  <a:srgbClr val="000000"/>
                </a:solidFill>
                <a:latin typeface="Lucida Sans"/>
                <a:ea typeface="Lucida Sans"/>
              </a:rPr>
              <a:t>Strategic reports are the last level of information, highly-summarized reports providing a high-level overview of a particular situation. Many national and regional computer security incident response teams, or CSIRTs, as well as numerous security companies, produce strategic reports on the state of a particular aspect of the security industry. Generally, strategic reports are not actionable in the operational context but can be complementary with other actionable information, providing context to support that input. </a:t>
            </a:r>
            <a:endParaRPr lang="en-US" sz="1000" b="0" strike="noStrike" spc="-1">
              <a:latin typeface="Arial"/>
            </a:endParaRPr>
          </a:p>
          <a:p>
            <a:pPr marL="216000" indent="-215280">
              <a:lnSpc>
                <a:spcPct val="100000"/>
              </a:lnSpc>
              <a:spcBef>
                <a:spcPts val="799"/>
              </a:spcBef>
            </a:pPr>
            <a:r>
              <a:rPr lang="en-US" sz="1000" b="1" strike="noStrike" spc="-1">
                <a:solidFill>
                  <a:srgbClr val="000000"/>
                </a:solidFill>
                <a:latin typeface="Lucida Sans"/>
                <a:ea typeface="Lucida Sans"/>
              </a:rPr>
              <a:t>Ask: </a:t>
            </a:r>
            <a:r>
              <a:rPr lang="en-US" sz="1000" b="0" strike="noStrike" spc="-1">
                <a:solidFill>
                  <a:srgbClr val="000000"/>
                </a:solidFill>
                <a:latin typeface="Lucida Sans"/>
                <a:ea typeface="Lucida Sans"/>
              </a:rPr>
              <a:t>Think of a time when lower level information, such as direct logs or technical indicators, was complemented by higher-level information of an advisory or strategic report. Give a brief example of both sets of information and how it became actionable.</a:t>
            </a:r>
            <a:endParaRPr lang="en-US" sz="1000" b="0" strike="noStrike" spc="-1">
              <a:latin typeface="Arial"/>
            </a:endParaRPr>
          </a:p>
          <a:p>
            <a:pPr marL="216000" indent="-215280">
              <a:lnSpc>
                <a:spcPct val="100000"/>
              </a:lnSpc>
              <a:spcBef>
                <a:spcPts val="799"/>
              </a:spcBef>
            </a:pPr>
            <a:r>
              <a:rPr lang="en-US" sz="1000" b="1" strike="noStrike" spc="-1">
                <a:solidFill>
                  <a:srgbClr val="000000"/>
                </a:solidFill>
                <a:latin typeface="Lucida Sans"/>
                <a:ea typeface="Lucida Sans"/>
              </a:rPr>
              <a:t>Segue: </a:t>
            </a:r>
            <a:r>
              <a:rPr lang="en-US" sz="1000" b="0" strike="noStrike" spc="-1">
                <a:solidFill>
                  <a:srgbClr val="000000"/>
                </a:solidFill>
                <a:latin typeface="Lucida Sans"/>
                <a:ea typeface="Lucida Sans"/>
              </a:rPr>
              <a:t>We have identified the important characteristics of your input information: properties and level of information. Now let’s look how the input data is moved through the pipeline from incoming data to resultant actions. </a:t>
            </a:r>
            <a:endParaRPr lang="en-US" sz="1000" b="0" strike="noStrike" spc="-1">
              <a:latin typeface="Arial"/>
            </a:endParaRPr>
          </a:p>
          <a:p>
            <a:pPr marL="216000" indent="-215280">
              <a:lnSpc>
                <a:spcPct val="100000"/>
              </a:lnSpc>
              <a:spcBef>
                <a:spcPts val="799"/>
              </a:spcBef>
            </a:pPr>
            <a:endParaRPr lang="en-US" sz="1000" b="0" strike="noStrike" spc="-1">
              <a:latin typeface="Arial"/>
            </a:endParaRPr>
          </a:p>
        </p:txBody>
      </p:sp>
      <p:sp>
        <p:nvSpPr>
          <p:cNvPr id="428" name="CustomShape 2"/>
          <p:cNvSpPr/>
          <p:nvPr/>
        </p:nvSpPr>
        <p:spPr>
          <a:xfrm>
            <a:off x="6609240" y="8928720"/>
            <a:ext cx="24732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2DDA6AFD-42D5-4E76-8CFE-2B3BE6B54004}" type="slidenum">
              <a:rPr lang="en-US" sz="800" b="0" strike="noStrike" spc="-1">
                <a:solidFill>
                  <a:srgbClr val="000000"/>
                </a:solidFill>
                <a:latin typeface="Lucida Sans"/>
                <a:ea typeface="Lucida Sans"/>
              </a:rPr>
              <a:t>10</a:t>
            </a:fld>
            <a:endParaRPr lang="en-US" sz="800" b="0" strike="noStrike" spc="-1">
              <a:latin typeface="Arial"/>
            </a:endParaRPr>
          </a:p>
        </p:txBody>
      </p:sp>
      <p:sp>
        <p:nvSpPr>
          <p:cNvPr id="429" name="CustomShape 3"/>
          <p:cNvSpPr/>
          <p:nvPr/>
        </p:nvSpPr>
        <p:spPr>
          <a:xfrm>
            <a:off x="0" y="89287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PlaceHolder 1"/>
          <p:cNvSpPr>
            <a:spLocks noGrp="1"/>
          </p:cNvSpPr>
          <p:nvPr>
            <p:ph type="body"/>
          </p:nvPr>
        </p:nvSpPr>
        <p:spPr>
          <a:xfrm>
            <a:off x="217080" y="2154240"/>
            <a:ext cx="6472080" cy="6772680"/>
          </a:xfrm>
          <a:prstGeom prst="rect">
            <a:avLst/>
          </a:prstGeom>
        </p:spPr>
        <p:txBody>
          <a:bodyPr lIns="0" tIns="0" rIns="0" bIns="0"/>
          <a:lstStyle/>
          <a:p>
            <a:pPr marL="216000" indent="-215280">
              <a:lnSpc>
                <a:spcPct val="90000"/>
              </a:lnSpc>
            </a:pPr>
            <a:r>
              <a:rPr lang="en-US" sz="1100" b="1" strike="noStrike" spc="-1">
                <a:solidFill>
                  <a:srgbClr val="000000"/>
                </a:solidFill>
                <a:latin typeface="Lucida Sans"/>
                <a:ea typeface="Lucida Sans"/>
              </a:rPr>
              <a:t>Properties of Actionable Information: </a:t>
            </a:r>
            <a:r>
              <a:rPr lang="en-US" sz="1100" b="0" i="1" strike="noStrike" spc="-1">
                <a:solidFill>
                  <a:srgbClr val="000000"/>
                </a:solidFill>
                <a:latin typeface="Lucida Sans"/>
                <a:ea typeface="Lucida Sans"/>
              </a:rPr>
              <a:t>5 minutes</a:t>
            </a:r>
            <a:endParaRPr lang="en-US" sz="1100" b="0" strike="noStrike" spc="-1">
              <a:latin typeface="Arial"/>
            </a:endParaRPr>
          </a:p>
          <a:p>
            <a:pPr marL="216000" indent="-215280">
              <a:lnSpc>
                <a:spcPct val="90000"/>
              </a:lnSpc>
              <a:spcBef>
                <a:spcPts val="601"/>
              </a:spcBef>
            </a:pPr>
            <a:r>
              <a:rPr lang="en-US" sz="1100" b="1" strike="noStrike" spc="-1">
                <a:solidFill>
                  <a:srgbClr val="000000"/>
                </a:solidFill>
                <a:latin typeface="Lucida Sans"/>
                <a:ea typeface="Lucida Sans"/>
              </a:rPr>
              <a:t>Say: </a:t>
            </a:r>
            <a:r>
              <a:rPr lang="en-US" sz="1100" b="0" strike="noStrike" spc="-1">
                <a:solidFill>
                  <a:srgbClr val="000000"/>
                </a:solidFill>
                <a:latin typeface="Lucida Sans"/>
                <a:ea typeface="Lucida Sans"/>
              </a:rPr>
              <a:t>Each piece of actionable information has five important properties: relevance, timeliness, accuracy, completeness and ingestability.</a:t>
            </a:r>
            <a:endParaRPr lang="en-US" sz="1100" b="0" strike="noStrike" spc="-1">
              <a:latin typeface="Arial"/>
            </a:endParaRPr>
          </a:p>
          <a:p>
            <a:pPr marL="216000" indent="-215280">
              <a:lnSpc>
                <a:spcPct val="90000"/>
              </a:lnSpc>
              <a:spcBef>
                <a:spcPts val="601"/>
              </a:spcBef>
            </a:pPr>
            <a:r>
              <a:rPr lang="en-US" sz="1100" b="0" strike="noStrike" spc="-1">
                <a:solidFill>
                  <a:srgbClr val="000000"/>
                </a:solidFill>
                <a:latin typeface="Lucida Sans"/>
                <a:ea typeface="Lucida Sans"/>
              </a:rPr>
              <a:t>Relevance relates to the recipient of the information. You are likely to be both (a) the recipient at some times and (b) the producer of information at other times. If you are the producer, one of your responsibilities is to make sure the information is relevant to your recipients. </a:t>
            </a:r>
            <a:endParaRPr lang="en-US" sz="1100" b="0" strike="noStrike" spc="-1">
              <a:latin typeface="Arial"/>
            </a:endParaRPr>
          </a:p>
          <a:p>
            <a:pPr marL="216000" indent="-215280">
              <a:lnSpc>
                <a:spcPct val="90000"/>
              </a:lnSpc>
              <a:spcBef>
                <a:spcPts val="601"/>
              </a:spcBef>
            </a:pPr>
            <a:r>
              <a:rPr lang="en-US" sz="1100" b="0" strike="noStrike" spc="-1">
                <a:solidFill>
                  <a:srgbClr val="000000"/>
                </a:solidFill>
                <a:latin typeface="Lucida Sans"/>
                <a:ea typeface="Lucida Sans"/>
              </a:rPr>
              <a:t>Timeliness depends largely on the type of information. For example, when you are in the middle of a DoS attack, timeliness is measured in minutes. </a:t>
            </a:r>
            <a:endParaRPr lang="en-US" sz="1100" b="0" strike="noStrike" spc="-1">
              <a:latin typeface="Arial"/>
            </a:endParaRPr>
          </a:p>
          <a:p>
            <a:pPr marL="216000" indent="-215280">
              <a:lnSpc>
                <a:spcPct val="90000"/>
              </a:lnSpc>
              <a:spcBef>
                <a:spcPts val="601"/>
              </a:spcBef>
            </a:pPr>
            <a:r>
              <a:rPr lang="en-US" sz="1100" b="0" strike="noStrike" spc="-1">
                <a:solidFill>
                  <a:srgbClr val="000000"/>
                </a:solidFill>
                <a:latin typeface="Lucida Sans"/>
                <a:ea typeface="Lucida Sans"/>
              </a:rPr>
              <a:t>For low-level data, you will likely have some automated detection and correlation rules to find suspicious events in your logs. For this type of data, you want processing as close to real-time as possible. As we move through the course, you will see how automation can help in achieving timeliness. And, you will want to continually enhance those automated detection routines. </a:t>
            </a:r>
            <a:endParaRPr lang="en-US" sz="1100" b="0" strike="noStrike" spc="-1">
              <a:latin typeface="Arial"/>
            </a:endParaRPr>
          </a:p>
          <a:p>
            <a:pPr marL="216000" indent="-215280">
              <a:lnSpc>
                <a:spcPct val="90000"/>
              </a:lnSpc>
              <a:spcBef>
                <a:spcPts val="601"/>
              </a:spcBef>
            </a:pPr>
            <a:r>
              <a:rPr lang="en-US" sz="1100" b="0" strike="noStrike" spc="-1">
                <a:solidFill>
                  <a:srgbClr val="000000"/>
                </a:solidFill>
                <a:latin typeface="Lucida Sans"/>
                <a:ea typeface="Lucida Sans"/>
              </a:rPr>
              <a:t>For data that requires a human analyst, timeliness is a totally different scope. It needs to be recent, but on the order of hours or days. Consider an Advanced Persistent Threat. When this information is received, it cannot be automated but must be assigned to an analyst. In this case, the meaning of ‘timely’ is vastly different. As you look at the processes and procedures in your organization, remember that one fundamental goal is to reduce turnaround times. </a:t>
            </a:r>
            <a:endParaRPr lang="en-US" sz="1100" b="0" strike="noStrike" spc="-1">
              <a:latin typeface="Arial"/>
            </a:endParaRPr>
          </a:p>
          <a:p>
            <a:pPr marL="216000" indent="-215280">
              <a:lnSpc>
                <a:spcPct val="90000"/>
              </a:lnSpc>
              <a:spcBef>
                <a:spcPts val="601"/>
              </a:spcBef>
            </a:pPr>
            <a:r>
              <a:rPr lang="en-US" sz="1100" b="0" strike="noStrike" spc="-1">
                <a:solidFill>
                  <a:srgbClr val="000000"/>
                </a:solidFill>
                <a:latin typeface="Lucida Sans"/>
                <a:ea typeface="Lucida Sans"/>
              </a:rPr>
              <a:t>Regarding Accuracy: we cannot stress enough the importance of having all your input and output be accurate. When you are the recipient of information, you are counting on the originator to ensure accuracy. If you are the generator of data, your recipients are counting on you to ensure accuracy. Whenever possible, you will want to reveal both the sources of your data and the method of collection. It is critical that both sides trust the information. If your input is not sufficiently accurate at this point, do not despair as this can be improved as you move through the 5-part process we will discuss in the subsequent modules. </a:t>
            </a:r>
            <a:endParaRPr lang="en-US" sz="1100" b="0" strike="noStrike" spc="-1">
              <a:latin typeface="Arial"/>
            </a:endParaRPr>
          </a:p>
          <a:p>
            <a:pPr marL="216000" indent="-215280">
              <a:lnSpc>
                <a:spcPct val="90000"/>
              </a:lnSpc>
              <a:spcBef>
                <a:spcPts val="601"/>
              </a:spcBef>
            </a:pPr>
            <a:r>
              <a:rPr lang="en-US" sz="1100" b="0" strike="noStrike" spc="-1">
                <a:solidFill>
                  <a:srgbClr val="000000"/>
                </a:solidFill>
                <a:latin typeface="Lucida Sans"/>
                <a:ea typeface="Lucida Sans"/>
              </a:rPr>
              <a:t>Completeness is related to the particular event. The set of data provided should stand alone. To be most useful it must be immediately actionable by the recipient. You will want to provide as much context as you can to aid the receiver in acting on your information. However, you may have privacy and other legal constraints. </a:t>
            </a:r>
            <a:endParaRPr lang="en-US" sz="1100" b="0" strike="noStrike" spc="-1">
              <a:latin typeface="Arial"/>
            </a:endParaRPr>
          </a:p>
          <a:p>
            <a:pPr marL="216000" indent="-215280">
              <a:lnSpc>
                <a:spcPct val="90000"/>
              </a:lnSpc>
              <a:spcBef>
                <a:spcPts val="601"/>
              </a:spcBef>
            </a:pPr>
            <a:r>
              <a:rPr lang="en-US" sz="1100" b="0" strike="noStrike" spc="-1">
                <a:solidFill>
                  <a:srgbClr val="000000"/>
                </a:solidFill>
                <a:latin typeface="Lucida Sans"/>
                <a:ea typeface="Lucida Sans"/>
              </a:rPr>
              <a:t>Ingestability refers to how effectively data can be used, especially by data infrastructures. Due to the numerous automated systems, a mountain range of information can be delivered to you. That automated data must be effectively incorporated. In addition, non-automated data must be manageable. Part of your consideration when producing information is the format of delivery. We will be discussing this in detail in a later module. </a:t>
            </a:r>
            <a:endParaRPr lang="en-US" sz="1100" b="0" strike="noStrike" spc="-1">
              <a:latin typeface="Arial"/>
            </a:endParaRPr>
          </a:p>
          <a:p>
            <a:pPr marL="216000" indent="-215280">
              <a:lnSpc>
                <a:spcPct val="90000"/>
              </a:lnSpc>
              <a:spcBef>
                <a:spcPts val="601"/>
              </a:spcBef>
            </a:pPr>
            <a:r>
              <a:rPr lang="en-US" sz="1100" b="0" strike="noStrike" spc="-1">
                <a:solidFill>
                  <a:srgbClr val="000000"/>
                </a:solidFill>
                <a:latin typeface="Lucida Sans"/>
                <a:ea typeface="Lucida Sans"/>
              </a:rPr>
              <a:t>There will always a tradeoff between timeliness vs. accuracy and completeness. </a:t>
            </a:r>
            <a:endParaRPr lang="en-US" sz="1100" b="0" strike="noStrike" spc="-1">
              <a:latin typeface="Arial"/>
            </a:endParaRPr>
          </a:p>
        </p:txBody>
      </p:sp>
      <p:sp>
        <p:nvSpPr>
          <p:cNvPr id="431" name="CustomShape 2"/>
          <p:cNvSpPr/>
          <p:nvPr/>
        </p:nvSpPr>
        <p:spPr>
          <a:xfrm>
            <a:off x="0" y="89287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32" name="CustomShape 3"/>
          <p:cNvSpPr/>
          <p:nvPr/>
        </p:nvSpPr>
        <p:spPr>
          <a:xfrm>
            <a:off x="6609240" y="8928720"/>
            <a:ext cx="24732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r>
              <a:rPr lang="en-US" sz="800" b="0" strike="noStrike" spc="-1">
                <a:solidFill>
                  <a:srgbClr val="000000"/>
                </a:solidFill>
                <a:latin typeface="Lucida Sans"/>
                <a:ea typeface="Lucida Sans"/>
              </a:rPr>
              <a:t>7</a:t>
            </a:r>
            <a:endParaRPr lang="en-US" sz="800" b="0" strike="noStrike" spc="-1">
              <a:latin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PlaceHolder 1"/>
          <p:cNvSpPr>
            <a:spLocks noGrp="1"/>
          </p:cNvSpPr>
          <p:nvPr>
            <p:ph type="body"/>
          </p:nvPr>
        </p:nvSpPr>
        <p:spPr>
          <a:xfrm>
            <a:off x="631800" y="4343400"/>
            <a:ext cx="5592600" cy="4583880"/>
          </a:xfrm>
          <a:prstGeom prst="rect">
            <a:avLst/>
          </a:prstGeom>
        </p:spPr>
        <p:txBody>
          <a:bodyPr lIns="0" tIns="0" rIns="0" bIns="0"/>
          <a:lstStyle/>
          <a:p>
            <a:pPr marL="216000" indent="-215280">
              <a:lnSpc>
                <a:spcPct val="100000"/>
              </a:lnSpc>
            </a:pPr>
            <a:r>
              <a:rPr lang="en-US" sz="1200" b="1" strike="noStrike" spc="-1">
                <a:solidFill>
                  <a:srgbClr val="000000"/>
                </a:solidFill>
                <a:latin typeface="Lucida Sans"/>
                <a:ea typeface="Lucida Sans"/>
              </a:rPr>
              <a:t>Classifying Actionable Information: </a:t>
            </a:r>
            <a:r>
              <a:rPr lang="en-US" sz="1200" b="0" i="1" strike="noStrike" spc="-1">
                <a:solidFill>
                  <a:srgbClr val="000000"/>
                </a:solidFill>
                <a:latin typeface="Lucida Sans"/>
                <a:ea typeface="Lucida Sans"/>
              </a:rPr>
              <a:t>5 minutes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Say: </a:t>
            </a:r>
            <a:r>
              <a:rPr lang="en-US" sz="1200" b="0" strike="noStrike" spc="-1">
                <a:solidFill>
                  <a:srgbClr val="000000"/>
                </a:solidFill>
                <a:latin typeface="Lucida Sans"/>
                <a:ea typeface="Lucida Sans"/>
              </a:rPr>
              <a:t>Take a look at this table, a way to gather the types of actionable information we are discussing.</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Review </a:t>
            </a:r>
            <a:r>
              <a:rPr lang="en-US" sz="1200" b="0" strike="noStrike" spc="-1">
                <a:solidFill>
                  <a:srgbClr val="000000"/>
                </a:solidFill>
                <a:latin typeface="Lucida Sans"/>
                <a:ea typeface="Lucida Sans"/>
              </a:rPr>
              <a:t>the information in the Description and Recommendations columns, harking back to the previous slide.</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Ask: </a:t>
            </a:r>
            <a:r>
              <a:rPr lang="en-US" sz="1200" b="0" strike="noStrike" spc="-1">
                <a:solidFill>
                  <a:srgbClr val="000000"/>
                </a:solidFill>
                <a:latin typeface="Lucida Sans"/>
                <a:ea typeface="Lucida Sans"/>
              </a:rPr>
              <a:t>Think of a time when you were the recipient of data that was not actionable. Which of the properties was missing or insufficient? What did you do to rectify the situation?</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Let </a:t>
            </a:r>
            <a:r>
              <a:rPr lang="en-US" sz="1200" b="0" strike="noStrike" spc="-1">
                <a:solidFill>
                  <a:srgbClr val="000000"/>
                </a:solidFill>
                <a:latin typeface="Lucida Sans"/>
                <a:ea typeface="Lucida Sans"/>
              </a:rPr>
              <a:t>the students consider this question and give answers. Likely, each of your students will have a good example. Stress the importance of the originator considering the recipients.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Ask: </a:t>
            </a:r>
            <a:r>
              <a:rPr lang="en-US" sz="1200" b="0" strike="noStrike" spc="-1">
                <a:solidFill>
                  <a:srgbClr val="000000"/>
                </a:solidFill>
                <a:latin typeface="Lucida Sans"/>
                <a:ea typeface="Lucida Sans"/>
              </a:rPr>
              <a:t>If you are the recipient of this information, what are ways you can enhance your data to make it actionable?</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Segue: </a:t>
            </a:r>
            <a:r>
              <a:rPr lang="en-US" sz="1200" b="0" strike="noStrike" spc="-1">
                <a:solidFill>
                  <a:srgbClr val="000000"/>
                </a:solidFill>
                <a:latin typeface="Lucida Sans"/>
                <a:ea typeface="Lucida Sans"/>
              </a:rPr>
              <a:t>Now that we have covered the important properties of of information, let’s cover the level of information.</a:t>
            </a:r>
            <a:endParaRPr lang="en-US" sz="1200" b="0" strike="noStrike" spc="-1">
              <a:latin typeface="Arial"/>
            </a:endParaRPr>
          </a:p>
        </p:txBody>
      </p:sp>
      <p:sp>
        <p:nvSpPr>
          <p:cNvPr id="434" name="CustomShape 2"/>
          <p:cNvSpPr/>
          <p:nvPr/>
        </p:nvSpPr>
        <p:spPr>
          <a:xfrm>
            <a:off x="0" y="89287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35" name="CustomShape 3"/>
          <p:cNvSpPr/>
          <p:nvPr/>
        </p:nvSpPr>
        <p:spPr>
          <a:xfrm>
            <a:off x="6609240" y="8928720"/>
            <a:ext cx="24732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r>
              <a:rPr lang="en-US" sz="800" b="0" strike="noStrike" spc="-1">
                <a:solidFill>
                  <a:srgbClr val="000000"/>
                </a:solidFill>
                <a:latin typeface="Lucida Sans"/>
                <a:ea typeface="Lucida Sans"/>
              </a:rPr>
              <a:t>8</a:t>
            </a:r>
            <a:endParaRPr lang="en-US" sz="800" b="0" strike="noStrike" spc="-1">
              <a:latin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PlaceHolder 1"/>
          <p:cNvSpPr>
            <a:spLocks noGrp="1"/>
          </p:cNvSpPr>
          <p:nvPr>
            <p:ph type="body"/>
          </p:nvPr>
        </p:nvSpPr>
        <p:spPr>
          <a:xfrm>
            <a:off x="426600" y="3398400"/>
            <a:ext cx="6003000" cy="5528520"/>
          </a:xfrm>
          <a:prstGeom prst="rect">
            <a:avLst/>
          </a:prstGeom>
        </p:spPr>
        <p:txBody>
          <a:bodyPr lIns="0" tIns="0" rIns="0" bIns="0"/>
          <a:lstStyle/>
          <a:p>
            <a:pPr marL="216000" indent="-215280">
              <a:lnSpc>
                <a:spcPct val="100000"/>
              </a:lnSpc>
            </a:pPr>
            <a:r>
              <a:rPr lang="en-US" sz="1200" b="1" strike="noStrike" spc="-1">
                <a:solidFill>
                  <a:srgbClr val="000000"/>
                </a:solidFill>
                <a:latin typeface="Lucida Sans"/>
                <a:ea typeface="Lucida Sans"/>
              </a:rPr>
              <a:t>5-Part Process for Actionable Information: </a:t>
            </a:r>
            <a:r>
              <a:rPr lang="en-US" sz="1200" b="0" i="1" strike="noStrike" spc="-1">
                <a:solidFill>
                  <a:srgbClr val="000000"/>
                </a:solidFill>
                <a:latin typeface="Lucida Sans"/>
                <a:ea typeface="Lucida Sans"/>
              </a:rPr>
              <a:t>4 minutes</a:t>
            </a:r>
            <a:endParaRPr lang="en-US" sz="1200" b="0" strike="noStrike" spc="-1">
              <a:latin typeface="Arial"/>
            </a:endParaRPr>
          </a:p>
          <a:p>
            <a:pPr marL="216000" indent="-215280">
              <a:lnSpc>
                <a:spcPct val="100000"/>
              </a:lnSpc>
              <a:spcBef>
                <a:spcPts val="799"/>
              </a:spcBef>
            </a:pPr>
            <a:r>
              <a:rPr lang="en-US" sz="1200" b="1" strike="noStrike" spc="-1">
                <a:solidFill>
                  <a:srgbClr val="000000"/>
                </a:solidFill>
                <a:latin typeface="Lucida Sans"/>
                <a:ea typeface="Lucida Sans"/>
              </a:rPr>
              <a:t>Say: </a:t>
            </a:r>
            <a:r>
              <a:rPr lang="en-US" sz="1200" b="0" strike="noStrike" spc="-1">
                <a:solidFill>
                  <a:srgbClr val="000000"/>
                </a:solidFill>
                <a:latin typeface="Lucida Sans"/>
                <a:ea typeface="Lucida Sans"/>
              </a:rPr>
              <a:t>The rest of the course will cover the five-part process to handle your incoming data, whether initially actionable or enhanced to become actionable. Overall, you will find the five steps are identical for all levels of information. However, the detailed actions within each step may vary. Notice that although all four levels of information are flowing out of this process, only three are considered </a:t>
            </a:r>
            <a:r>
              <a:rPr lang="en-US" sz="1200" b="0" strike="sngStrike" spc="-1">
                <a:solidFill>
                  <a:srgbClr val="000000"/>
                </a:solidFill>
                <a:latin typeface="Lucida Sans"/>
                <a:ea typeface="Lucida Sans"/>
              </a:rPr>
              <a:t>as</a:t>
            </a:r>
            <a:r>
              <a:rPr lang="en-US" sz="1200" b="0" strike="noStrike" spc="-1">
                <a:solidFill>
                  <a:srgbClr val="000000"/>
                </a:solidFill>
                <a:latin typeface="Lucida Sans"/>
                <a:ea typeface="Lucida Sans"/>
              </a:rPr>
              <a:t> “input”. Strategic reports are not included in the input to this process, but we will see they will be used in the analysis stage to enhance and add context to other information.</a:t>
            </a:r>
            <a:endParaRPr lang="en-US" sz="1200" b="0" strike="noStrike" spc="-1">
              <a:latin typeface="Arial"/>
            </a:endParaRPr>
          </a:p>
          <a:p>
            <a:pPr marL="216000" indent="-215280">
              <a:lnSpc>
                <a:spcPct val="100000"/>
              </a:lnSpc>
              <a:spcBef>
                <a:spcPts val="799"/>
              </a:spcBef>
            </a:pPr>
            <a:r>
              <a:rPr lang="en-US" sz="1200" b="0" strike="noStrike" spc="-1">
                <a:solidFill>
                  <a:srgbClr val="000000"/>
                </a:solidFill>
                <a:latin typeface="Lucida Sans"/>
                <a:ea typeface="Lucida Sans"/>
              </a:rPr>
              <a:t>The first step is collecting the incoming data. Ideally, it is delivered automatically in a usable format. </a:t>
            </a:r>
            <a:endParaRPr lang="en-US" sz="1200" b="0" strike="noStrike" spc="-1">
              <a:latin typeface="Arial"/>
            </a:endParaRPr>
          </a:p>
          <a:p>
            <a:pPr marL="216000" indent="-215280">
              <a:lnSpc>
                <a:spcPct val="100000"/>
              </a:lnSpc>
              <a:spcBef>
                <a:spcPts val="799"/>
              </a:spcBef>
            </a:pPr>
            <a:r>
              <a:rPr lang="en-US" sz="1200" b="0" strike="noStrike" spc="-1">
                <a:solidFill>
                  <a:srgbClr val="000000"/>
                </a:solidFill>
                <a:latin typeface="Lucida Sans"/>
                <a:ea typeface="Lucida Sans"/>
              </a:rPr>
              <a:t>After the data is collected it is passed to the preparation phase where data is made consistent (normalized) and, for low-level information, it is combined with similar data, or aggregated. </a:t>
            </a:r>
            <a:endParaRPr lang="en-US" sz="1200" b="0" strike="noStrike" spc="-1">
              <a:latin typeface="Arial"/>
            </a:endParaRPr>
          </a:p>
          <a:p>
            <a:pPr marL="216000" indent="-215280">
              <a:lnSpc>
                <a:spcPct val="100000"/>
              </a:lnSpc>
              <a:spcBef>
                <a:spcPts val="799"/>
              </a:spcBef>
            </a:pPr>
            <a:r>
              <a:rPr lang="en-US" sz="1200" b="0" strike="noStrike" spc="-1">
                <a:solidFill>
                  <a:srgbClr val="000000"/>
                </a:solidFill>
                <a:latin typeface="Lucida Sans"/>
                <a:ea typeface="Lucida Sans"/>
              </a:rPr>
              <a:t>Next, that prepared data is placed in your security data store. </a:t>
            </a:r>
            <a:endParaRPr lang="en-US" sz="1200" b="0" strike="noStrike" spc="-1">
              <a:latin typeface="Arial"/>
            </a:endParaRPr>
          </a:p>
          <a:p>
            <a:pPr marL="216000" indent="-215280">
              <a:lnSpc>
                <a:spcPct val="100000"/>
              </a:lnSpc>
              <a:spcBef>
                <a:spcPts val="799"/>
              </a:spcBef>
            </a:pPr>
            <a:r>
              <a:rPr lang="en-US" sz="1200" b="0" strike="noStrike" spc="-1">
                <a:solidFill>
                  <a:srgbClr val="000000"/>
                </a:solidFill>
                <a:latin typeface="Lucida Sans"/>
                <a:ea typeface="Lucida Sans"/>
              </a:rPr>
              <a:t>From that storage, you can not only access that incoming information you were addressing, but also obtain more information to draw new conclusions, the ultimate goal of the analysis phase. </a:t>
            </a:r>
            <a:endParaRPr lang="en-US" sz="1200" b="0" strike="noStrike" spc="-1">
              <a:latin typeface="Arial"/>
            </a:endParaRPr>
          </a:p>
          <a:p>
            <a:pPr marL="216000" indent="-215280">
              <a:lnSpc>
                <a:spcPct val="100000"/>
              </a:lnSpc>
              <a:spcBef>
                <a:spcPts val="799"/>
              </a:spcBef>
            </a:pPr>
            <a:r>
              <a:rPr lang="en-US" sz="1200" b="0" strike="noStrike" spc="-1">
                <a:solidFill>
                  <a:srgbClr val="000000"/>
                </a:solidFill>
                <a:latin typeface="Lucida Sans"/>
                <a:ea typeface="Lucida Sans"/>
              </a:rPr>
              <a:t>Once analysis is complete, you will want to determine to which of your constituencies and external partners you will distribute. Notice that your distribution can be more low-level information, new or updated detection indicators and advisories, or a new strategic report. </a:t>
            </a:r>
            <a:endParaRPr lang="en-US" sz="1200" b="0" strike="noStrike" spc="-1">
              <a:latin typeface="Arial"/>
            </a:endParaRPr>
          </a:p>
          <a:p>
            <a:pPr marL="216000" indent="-215280">
              <a:lnSpc>
                <a:spcPct val="100000"/>
              </a:lnSpc>
              <a:spcBef>
                <a:spcPts val="799"/>
              </a:spcBef>
            </a:pPr>
            <a:r>
              <a:rPr lang="en-US" sz="1200" b="1" strike="noStrike" spc="-1">
                <a:solidFill>
                  <a:srgbClr val="000000"/>
                </a:solidFill>
                <a:latin typeface="Lucida Sans"/>
                <a:ea typeface="Lucida Sans"/>
              </a:rPr>
              <a:t>Segue: </a:t>
            </a:r>
            <a:r>
              <a:rPr lang="en-US" sz="1200" b="0" strike="noStrike" spc="-1">
                <a:solidFill>
                  <a:srgbClr val="000000"/>
                </a:solidFill>
                <a:latin typeface="Lucida Sans"/>
                <a:ea typeface="Lucida Sans"/>
              </a:rPr>
              <a:t>This is the end of the introduction, so let’s summarize and get started with the first learning check. </a:t>
            </a:r>
            <a:endParaRPr lang="en-US" sz="1200" b="0" strike="noStrike" spc="-1">
              <a:latin typeface="Arial"/>
            </a:endParaRPr>
          </a:p>
        </p:txBody>
      </p:sp>
      <p:sp>
        <p:nvSpPr>
          <p:cNvPr id="437" name="CustomShape 2"/>
          <p:cNvSpPr/>
          <p:nvPr/>
        </p:nvSpPr>
        <p:spPr>
          <a:xfrm>
            <a:off x="6541920" y="8928720"/>
            <a:ext cx="31464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56E40E9A-38B6-406C-B1C3-90C308B7B4BB}" type="slidenum">
              <a:rPr lang="en-US" sz="800" b="0" strike="noStrike" spc="-1">
                <a:solidFill>
                  <a:srgbClr val="000000"/>
                </a:solidFill>
                <a:latin typeface="Lucida Sans"/>
                <a:ea typeface="Lucida Sans"/>
              </a:rPr>
              <a:t>13</a:t>
            </a:fld>
            <a:endParaRPr lang="en-US" sz="800" b="0" strike="noStrike" spc="-1">
              <a:latin typeface="Arial"/>
            </a:endParaRPr>
          </a:p>
        </p:txBody>
      </p:sp>
      <p:sp>
        <p:nvSpPr>
          <p:cNvPr id="438" name="CustomShape 3"/>
          <p:cNvSpPr/>
          <p:nvPr/>
        </p:nvSpPr>
        <p:spPr>
          <a:xfrm>
            <a:off x="0" y="8928720"/>
            <a:ext cx="539964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 name="PlaceHolder 1"/>
          <p:cNvSpPr>
            <a:spLocks noGrp="1"/>
          </p:cNvSpPr>
          <p:nvPr>
            <p:ph type="body"/>
          </p:nvPr>
        </p:nvSpPr>
        <p:spPr>
          <a:xfrm>
            <a:off x="631800" y="4343400"/>
            <a:ext cx="5592600" cy="4583880"/>
          </a:xfrm>
          <a:prstGeom prst="rect">
            <a:avLst/>
          </a:prstGeom>
        </p:spPr>
        <p:txBody>
          <a:bodyPr lIns="0" tIns="0" rIns="0" bIns="0"/>
          <a:lstStyle/>
          <a:p>
            <a:pPr marL="216000" indent="-215280">
              <a:lnSpc>
                <a:spcPct val="100000"/>
              </a:lnSpc>
            </a:pPr>
            <a:r>
              <a:rPr lang="en-US" sz="1200" b="1" strike="noStrike" spc="-1">
                <a:solidFill>
                  <a:srgbClr val="000000"/>
                </a:solidFill>
                <a:latin typeface="Lucida Sans"/>
                <a:ea typeface="Lucida Sans"/>
              </a:rPr>
              <a:t>Module 1 Lab: </a:t>
            </a:r>
            <a:r>
              <a:rPr lang="en-US" sz="1200" b="0" i="1" strike="noStrike" spc="-1">
                <a:solidFill>
                  <a:srgbClr val="000000"/>
                </a:solidFill>
                <a:latin typeface="Lucida Sans"/>
                <a:ea typeface="Lucida Sans"/>
              </a:rPr>
              <a:t>1 minute</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Say: </a:t>
            </a:r>
            <a:r>
              <a:rPr lang="en-US" sz="1200" b="0" strike="noStrike" spc="-1">
                <a:solidFill>
                  <a:srgbClr val="000000"/>
                </a:solidFill>
                <a:latin typeface="Lucida Sans"/>
                <a:ea typeface="Lucida Sans"/>
              </a:rPr>
              <a:t>In this lab, we will look at a few samples of information and discuss their properties and place them on the correct levels. </a:t>
            </a:r>
            <a:endParaRPr lang="en-US" sz="1200" b="0" strike="noStrike" spc="-1">
              <a:latin typeface="Arial"/>
            </a:endParaRPr>
          </a:p>
          <a:p>
            <a:pPr marL="216000" indent="-215280">
              <a:lnSpc>
                <a:spcPct val="100000"/>
              </a:lnSpc>
              <a:spcBef>
                <a:spcPts val="1400"/>
              </a:spcBef>
            </a:pPr>
            <a:r>
              <a:rPr lang="en-US" sz="1200" b="0" strike="noStrike" spc="-1">
                <a:solidFill>
                  <a:srgbClr val="000000"/>
                </a:solidFill>
                <a:latin typeface="Lucida Sans"/>
                <a:ea typeface="Lucida Sans"/>
              </a:rPr>
              <a:t>As with other labs in this course, you will have a chance to do one exercise involving a scenario, so you will all have similar answers. You will then be able to explore your organization and environment in that aspect of security information handling. </a:t>
            </a:r>
            <a:endParaRPr lang="en-US" sz="1200" b="0" strike="noStrike" spc="-1">
              <a:latin typeface="Arial"/>
            </a:endParaRPr>
          </a:p>
        </p:txBody>
      </p:sp>
      <p:sp>
        <p:nvSpPr>
          <p:cNvPr id="440" name="CustomShape 2"/>
          <p:cNvSpPr/>
          <p:nvPr/>
        </p:nvSpPr>
        <p:spPr>
          <a:xfrm>
            <a:off x="0" y="89287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41" name="CustomShape 3"/>
          <p:cNvSpPr/>
          <p:nvPr/>
        </p:nvSpPr>
        <p:spPr>
          <a:xfrm>
            <a:off x="6541920" y="8928720"/>
            <a:ext cx="31464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62D01EB9-7DBE-4C47-86C8-44B21C1180AF}" type="slidenum">
              <a:rPr lang="en-US" sz="800" b="0" strike="noStrike" spc="-1">
                <a:solidFill>
                  <a:srgbClr val="000000"/>
                </a:solidFill>
                <a:latin typeface="Lucida Sans"/>
                <a:ea typeface="Lucida Sans"/>
              </a:rPr>
              <a:t>14</a:t>
            </a:fld>
            <a:endParaRPr lang="en-US" sz="800" b="0" strike="noStrike" spc="-1">
              <a:latin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 name="PlaceHolder 1"/>
          <p:cNvSpPr>
            <a:spLocks noGrp="1"/>
          </p:cNvSpPr>
          <p:nvPr>
            <p:ph type="body"/>
          </p:nvPr>
        </p:nvSpPr>
        <p:spPr>
          <a:xfrm>
            <a:off x="631800" y="4343400"/>
            <a:ext cx="5592600" cy="4583880"/>
          </a:xfrm>
          <a:prstGeom prst="rect">
            <a:avLst/>
          </a:prstGeom>
        </p:spPr>
        <p:txBody>
          <a:bodyPr lIns="0" tIns="0" rIns="0" bIns="0"/>
          <a:lstStyle/>
          <a:p>
            <a:pPr marL="216000" indent="-215280">
              <a:lnSpc>
                <a:spcPct val="100000"/>
              </a:lnSpc>
            </a:pPr>
            <a:r>
              <a:rPr lang="en-US" sz="1200" b="1" strike="noStrike" spc="-1">
                <a:solidFill>
                  <a:srgbClr val="000000"/>
                </a:solidFill>
                <a:latin typeface="Lucida Sans"/>
                <a:ea typeface="Lucida Sans"/>
              </a:rPr>
              <a:t>Module 1 Lab:</a:t>
            </a:r>
            <a:r>
              <a:rPr lang="en-US" sz="1200" b="0" strike="noStrike" spc="-1">
                <a:solidFill>
                  <a:srgbClr val="000000"/>
                </a:solidFill>
                <a:latin typeface="Lucida Sans"/>
                <a:ea typeface="Lucida Sans"/>
              </a:rPr>
              <a:t> </a:t>
            </a:r>
            <a:r>
              <a:rPr lang="en-US" sz="1200" b="0" i="1" strike="noStrike" spc="-1">
                <a:solidFill>
                  <a:srgbClr val="000000"/>
                </a:solidFill>
                <a:latin typeface="Lucida Sans"/>
                <a:ea typeface="Lucida Sans"/>
              </a:rPr>
              <a:t>2 minutes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XXX</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Say: </a:t>
            </a:r>
            <a:r>
              <a:rPr lang="en-US" sz="1200" b="0" strike="noStrike" spc="-1">
                <a:solidFill>
                  <a:srgbClr val="000000"/>
                </a:solidFill>
                <a:latin typeface="Lucida Sans"/>
                <a:ea typeface="Lucida Sans"/>
              </a:rPr>
              <a:t>Let’s look at some actionable information scenarios and apply them to your actual work experience. You work for a private company. During your work week, you receive many, many items that are possibly actionable, some that are not actionable, and some that with additional research can become actionable. </a:t>
            </a:r>
            <a:endParaRPr lang="en-US" sz="1200" b="0" strike="noStrike" spc="-1">
              <a:latin typeface="Arial"/>
            </a:endParaRPr>
          </a:p>
          <a:p>
            <a:pPr marL="181080" lvl="1" indent="-179640">
              <a:lnSpc>
                <a:spcPct val="100000"/>
              </a:lnSpc>
              <a:spcBef>
                <a:spcPts val="300"/>
              </a:spcBef>
              <a:buClr>
                <a:srgbClr val="000000"/>
              </a:buClr>
              <a:buFont typeface="Arial"/>
              <a:buChar char="•"/>
            </a:pPr>
            <a:r>
              <a:rPr lang="en-US" sz="1200" b="0" strike="noStrike" spc="-1">
                <a:solidFill>
                  <a:srgbClr val="000000"/>
                </a:solidFill>
                <a:latin typeface="Lucida Sans"/>
                <a:ea typeface="Lucida Sans"/>
              </a:rPr>
              <a:t>For each item on the following screens, evaluate the level of information: low-level, detection indicators, advisory, or strategic report.</a:t>
            </a:r>
            <a:endParaRPr lang="en-US" sz="1200" b="0" strike="noStrike" spc="-1">
              <a:latin typeface="Arial"/>
            </a:endParaRPr>
          </a:p>
          <a:p>
            <a:pPr marL="181080" lvl="1" indent="-179640">
              <a:lnSpc>
                <a:spcPct val="100000"/>
              </a:lnSpc>
              <a:spcBef>
                <a:spcPts val="300"/>
              </a:spcBef>
              <a:buClr>
                <a:srgbClr val="000000"/>
              </a:buClr>
              <a:buFont typeface="Arial"/>
              <a:buChar char="•"/>
            </a:pPr>
            <a:r>
              <a:rPr lang="en-US" sz="1200" b="0" strike="noStrike" spc="-1">
                <a:solidFill>
                  <a:srgbClr val="000000"/>
                </a:solidFill>
                <a:latin typeface="Lucida Sans"/>
                <a:ea typeface="Lucida Sans"/>
              </a:rPr>
              <a:t>Next, evaluate its properties: relevance, timeliness, accuracy, completeness, and ingestability. You can use any scale you wish. For example 1-5 or high-medium-low. </a:t>
            </a:r>
            <a:endParaRPr lang="en-US" sz="1200" b="0" strike="noStrike" spc="-1">
              <a:latin typeface="Arial"/>
            </a:endParaRPr>
          </a:p>
          <a:p>
            <a:pPr marL="181080" lvl="1" indent="-179640">
              <a:lnSpc>
                <a:spcPct val="100000"/>
              </a:lnSpc>
              <a:spcBef>
                <a:spcPts val="300"/>
              </a:spcBef>
              <a:buClr>
                <a:srgbClr val="000000"/>
              </a:buClr>
              <a:buFont typeface="Arial"/>
              <a:buChar char="•"/>
            </a:pPr>
            <a:r>
              <a:rPr lang="en-US" sz="1200" b="0" strike="noStrike" spc="-1">
                <a:solidFill>
                  <a:srgbClr val="000000"/>
                </a:solidFill>
                <a:latin typeface="Lucida Sans"/>
                <a:ea typeface="Lucida Sans"/>
              </a:rPr>
              <a:t>Finally, indicate, if you can, how to improve your confidence in the properties.</a:t>
            </a:r>
            <a:endParaRPr lang="en-US" sz="1200" b="0" strike="noStrike" spc="-1">
              <a:latin typeface="Arial"/>
            </a:endParaRPr>
          </a:p>
          <a:p>
            <a:pPr>
              <a:lnSpc>
                <a:spcPct val="100000"/>
              </a:lnSpc>
              <a:spcBef>
                <a:spcPts val="1400"/>
              </a:spcBef>
            </a:pPr>
            <a:r>
              <a:rPr lang="en-US" sz="1200" b="1" strike="noStrike" spc="-1">
                <a:solidFill>
                  <a:srgbClr val="000000"/>
                </a:solidFill>
                <a:latin typeface="Lucida Sans"/>
                <a:ea typeface="Lucida Sans"/>
              </a:rPr>
              <a:t>Ask </a:t>
            </a:r>
            <a:r>
              <a:rPr lang="en-US" sz="1200" b="0" strike="noStrike" spc="-1">
                <a:solidFill>
                  <a:srgbClr val="000000"/>
                </a:solidFill>
                <a:latin typeface="Lucida Sans"/>
                <a:ea typeface="Lucida Sans"/>
              </a:rPr>
              <a:t>whether all students understand the assignment and field any questions.</a:t>
            </a:r>
            <a:endParaRPr lang="en-US" sz="1200" b="0" strike="noStrike" spc="-1">
              <a:latin typeface="Arial"/>
            </a:endParaRPr>
          </a:p>
          <a:p>
            <a:pPr>
              <a:lnSpc>
                <a:spcPct val="100000"/>
              </a:lnSpc>
              <a:spcBef>
                <a:spcPts val="1400"/>
              </a:spcBef>
            </a:pPr>
            <a:endParaRPr lang="en-US" sz="1200" b="0" strike="noStrike" spc="-1">
              <a:latin typeface="Arial"/>
            </a:endParaRPr>
          </a:p>
          <a:p>
            <a:pPr>
              <a:lnSpc>
                <a:spcPct val="100000"/>
              </a:lnSpc>
              <a:spcBef>
                <a:spcPts val="1400"/>
              </a:spcBef>
            </a:pPr>
            <a:endParaRPr lang="en-US" sz="1200" b="0" strike="noStrike" spc="-1">
              <a:latin typeface="Arial"/>
            </a:endParaRPr>
          </a:p>
        </p:txBody>
      </p:sp>
      <p:sp>
        <p:nvSpPr>
          <p:cNvPr id="443" name="CustomShape 2"/>
          <p:cNvSpPr/>
          <p:nvPr/>
        </p:nvSpPr>
        <p:spPr>
          <a:xfrm>
            <a:off x="0" y="89305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44" name="CustomShape 3"/>
          <p:cNvSpPr/>
          <p:nvPr/>
        </p:nvSpPr>
        <p:spPr>
          <a:xfrm>
            <a:off x="6545160" y="8930520"/>
            <a:ext cx="31140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FFF0BC5B-1703-42D6-B5A9-C84D835485DB}" type="slidenum">
              <a:rPr lang="en-US" sz="800" b="0" strike="noStrike" spc="-1">
                <a:solidFill>
                  <a:srgbClr val="000000"/>
                </a:solidFill>
                <a:latin typeface="Lucida Sans"/>
                <a:ea typeface="Lucida Sans"/>
              </a:rPr>
              <a:t>15</a:t>
            </a:fld>
            <a:endParaRPr lang="en-US" sz="800" b="0" strike="noStrike" spc="-1">
              <a:latin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 name="PlaceHolder 1"/>
          <p:cNvSpPr>
            <a:spLocks noGrp="1"/>
          </p:cNvSpPr>
          <p:nvPr>
            <p:ph type="body"/>
          </p:nvPr>
        </p:nvSpPr>
        <p:spPr>
          <a:xfrm>
            <a:off x="631800" y="4343400"/>
            <a:ext cx="5592600" cy="4583880"/>
          </a:xfrm>
          <a:prstGeom prst="rect">
            <a:avLst/>
          </a:prstGeom>
        </p:spPr>
        <p:txBody>
          <a:bodyPr lIns="0" tIns="0" rIns="0" bIns="0"/>
          <a:lstStyle/>
          <a:p>
            <a:pPr marL="216000" indent="-215280">
              <a:lnSpc>
                <a:spcPct val="100000"/>
              </a:lnSpc>
            </a:pPr>
            <a:r>
              <a:rPr lang="en-US" sz="1200" b="1" strike="noStrike" spc="-1">
                <a:solidFill>
                  <a:srgbClr val="000000"/>
                </a:solidFill>
                <a:latin typeface="Lucida Sans"/>
                <a:ea typeface="Lucida Sans"/>
              </a:rPr>
              <a:t>Module 1 Lab: Scenario A: </a:t>
            </a:r>
            <a:r>
              <a:rPr lang="en-US" sz="1200" b="0" i="1" strike="noStrike" spc="-1">
                <a:solidFill>
                  <a:srgbClr val="000000"/>
                </a:solidFill>
                <a:latin typeface="Lucida Sans"/>
                <a:ea typeface="Lucida Sans"/>
              </a:rPr>
              <a:t>5 minutes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Say: </a:t>
            </a:r>
            <a:r>
              <a:rPr lang="en-US" sz="1200" b="0" strike="noStrike" spc="-1">
                <a:solidFill>
                  <a:srgbClr val="000000"/>
                </a:solidFill>
                <a:latin typeface="Lucida Sans"/>
                <a:ea typeface="Lucida Sans"/>
              </a:rPr>
              <a:t>Let’s start with Lab Scenario A. Your friend forwards a weekly US-CERT bulletin with an article called “Bypassing Application Whitelisting.”</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Encourage</a:t>
            </a:r>
            <a:r>
              <a:rPr lang="en-US" sz="1200" b="0" strike="noStrike" spc="-1">
                <a:solidFill>
                  <a:srgbClr val="000000"/>
                </a:solidFill>
                <a:latin typeface="Lucida Sans"/>
                <a:ea typeface="Lucida Sans"/>
              </a:rPr>
              <a:t> your students to think about the scenario and what they either (a) have done in the past with similar information or (b) might do if they received this information. Most importantly, ask what to do next. </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Use</a:t>
            </a:r>
            <a:r>
              <a:rPr lang="en-US" sz="1200" b="0" strike="noStrike" spc="-1">
                <a:solidFill>
                  <a:srgbClr val="000000"/>
                </a:solidFill>
                <a:latin typeface="Lucida Sans"/>
                <a:ea typeface="Lucida Sans"/>
              </a:rPr>
              <a:t> the table to give structure to the discussion. </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Instructor notes</a:t>
            </a:r>
            <a:r>
              <a:rPr lang="en-US" sz="1200" b="0" strike="noStrike" spc="-1">
                <a:solidFill>
                  <a:srgbClr val="000000"/>
                </a:solidFill>
                <a:latin typeface="Lucida Sans"/>
                <a:ea typeface="Lucida Sans"/>
              </a:rPr>
              <a:t>: The weekly US-CERT vulnerability bulletin is not too timely. The timeliness can be improved by getting an immediate update rather than waiting for the weekly bulletin. It may or may not be relevant depending on the kind of browser you allow in your environment. </a:t>
            </a:r>
            <a:endParaRPr lang="en-US" sz="1200" b="0" strike="noStrike" spc="-1">
              <a:latin typeface="Arial"/>
            </a:endParaRPr>
          </a:p>
          <a:p>
            <a:pPr marL="216000" indent="-215280">
              <a:lnSpc>
                <a:spcPct val="100000"/>
              </a:lnSpc>
              <a:spcBef>
                <a:spcPts val="1400"/>
              </a:spcBef>
            </a:pPr>
            <a:endParaRPr lang="en-US" sz="1200" b="0" strike="noStrike" spc="-1">
              <a:latin typeface="Arial"/>
            </a:endParaRPr>
          </a:p>
        </p:txBody>
      </p:sp>
      <p:sp>
        <p:nvSpPr>
          <p:cNvPr id="446" name="CustomShape 2"/>
          <p:cNvSpPr/>
          <p:nvPr/>
        </p:nvSpPr>
        <p:spPr>
          <a:xfrm>
            <a:off x="0" y="89305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47" name="CustomShape 3"/>
          <p:cNvSpPr/>
          <p:nvPr/>
        </p:nvSpPr>
        <p:spPr>
          <a:xfrm>
            <a:off x="6545160" y="8930520"/>
            <a:ext cx="31140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7EEFCBE7-1893-4827-B9E5-F60C7E73ECE1}" type="slidenum">
              <a:rPr lang="en-US" sz="800" b="0" strike="noStrike" spc="-1">
                <a:solidFill>
                  <a:srgbClr val="000000"/>
                </a:solidFill>
                <a:latin typeface="Lucida Sans"/>
                <a:ea typeface="Lucida Sans"/>
              </a:rPr>
              <a:t>16</a:t>
            </a:fld>
            <a:endParaRPr lang="en-US" sz="800" b="0" strike="noStrike" spc="-1">
              <a:latin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 name="PlaceHolder 1"/>
          <p:cNvSpPr>
            <a:spLocks noGrp="1"/>
          </p:cNvSpPr>
          <p:nvPr>
            <p:ph type="body"/>
          </p:nvPr>
        </p:nvSpPr>
        <p:spPr>
          <a:xfrm>
            <a:off x="631800" y="4343400"/>
            <a:ext cx="5592600" cy="4583880"/>
          </a:xfrm>
          <a:prstGeom prst="rect">
            <a:avLst/>
          </a:prstGeom>
        </p:spPr>
        <p:txBody>
          <a:bodyPr lIns="0" tIns="0" rIns="0" bIns="0"/>
          <a:lstStyle/>
          <a:p>
            <a:pPr marL="216000" indent="-215280">
              <a:lnSpc>
                <a:spcPct val="100000"/>
              </a:lnSpc>
            </a:pPr>
            <a:r>
              <a:rPr lang="en-US" sz="1200" b="1" strike="noStrike" spc="-1">
                <a:solidFill>
                  <a:srgbClr val="000000"/>
                </a:solidFill>
                <a:latin typeface="Lucida Sans"/>
                <a:ea typeface="Lucida Sans"/>
              </a:rPr>
              <a:t>Module 1 Lab: Scenario C: </a:t>
            </a:r>
            <a:r>
              <a:rPr lang="en-US" sz="1200" b="0" i="1" strike="noStrike" spc="-1">
                <a:solidFill>
                  <a:srgbClr val="000000"/>
                </a:solidFill>
                <a:latin typeface="Lucida Sans"/>
                <a:ea typeface="Lucida Sans"/>
              </a:rPr>
              <a:t>1 minute</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Say: </a:t>
            </a:r>
            <a:r>
              <a:rPr lang="en-US" sz="1200" b="0" strike="noStrike" spc="-1">
                <a:solidFill>
                  <a:srgbClr val="000000"/>
                </a:solidFill>
                <a:latin typeface="Lucida Sans"/>
                <a:ea typeface="Lucida Sans"/>
              </a:rPr>
              <a:t>For Scenario C, let’s take a look at something. You receive the unedited log file of your Apache application server for the past 2 weeks.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Ask</a:t>
            </a:r>
            <a:r>
              <a:rPr lang="en-US" sz="1200" b="0" strike="noStrike" spc="-1">
                <a:solidFill>
                  <a:srgbClr val="000000"/>
                </a:solidFill>
                <a:latin typeface="Lucida Sans"/>
                <a:ea typeface="Lucida Sans"/>
              </a:rPr>
              <a:t> learners to take some notes on what the log file says.</a:t>
            </a:r>
            <a:endParaRPr lang="en-US" sz="1200" b="0" strike="noStrike" spc="-1">
              <a:latin typeface="Arial"/>
            </a:endParaRPr>
          </a:p>
        </p:txBody>
      </p:sp>
      <p:sp>
        <p:nvSpPr>
          <p:cNvPr id="449" name="CustomShape 2"/>
          <p:cNvSpPr/>
          <p:nvPr/>
        </p:nvSpPr>
        <p:spPr>
          <a:xfrm>
            <a:off x="0" y="89305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50" name="CustomShape 3"/>
          <p:cNvSpPr/>
          <p:nvPr/>
        </p:nvSpPr>
        <p:spPr>
          <a:xfrm>
            <a:off x="6545160" y="8930520"/>
            <a:ext cx="31140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B359727C-3FC0-466C-9620-2C78D63D08EB}" type="slidenum">
              <a:rPr lang="en-US" sz="800" b="0" strike="noStrike" spc="-1">
                <a:solidFill>
                  <a:srgbClr val="000000"/>
                </a:solidFill>
                <a:latin typeface="Lucida Sans"/>
                <a:ea typeface="Lucida Sans"/>
              </a:rPr>
              <a:t>18</a:t>
            </a:fld>
            <a:endParaRPr lang="en-US" sz="800" b="0" strike="noStrike" spc="-1">
              <a:latin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PlaceHolder 1"/>
          <p:cNvSpPr>
            <a:spLocks noGrp="1"/>
          </p:cNvSpPr>
          <p:nvPr>
            <p:ph type="body"/>
          </p:nvPr>
        </p:nvSpPr>
        <p:spPr>
          <a:xfrm>
            <a:off x="631800" y="4343400"/>
            <a:ext cx="5592600" cy="4583880"/>
          </a:xfrm>
          <a:prstGeom prst="rect">
            <a:avLst/>
          </a:prstGeom>
        </p:spPr>
        <p:txBody>
          <a:bodyPr lIns="0" tIns="0" rIns="0" bIns="0"/>
          <a:lstStyle/>
          <a:p>
            <a:pPr marL="216000" indent="-215280">
              <a:lnSpc>
                <a:spcPct val="100000"/>
              </a:lnSpc>
            </a:pPr>
            <a:r>
              <a:rPr lang="en-US" sz="1200" b="1" strike="noStrike" spc="-1">
                <a:solidFill>
                  <a:srgbClr val="000000"/>
                </a:solidFill>
                <a:latin typeface="Lucida Sans"/>
                <a:ea typeface="Lucida Sans"/>
              </a:rPr>
              <a:t>Module 1 Lab: Scenario C: </a:t>
            </a:r>
            <a:r>
              <a:rPr lang="en-US" sz="1200" b="0" i="1" strike="noStrike" spc="-1">
                <a:solidFill>
                  <a:srgbClr val="000000"/>
                </a:solidFill>
                <a:latin typeface="Lucida Sans"/>
                <a:ea typeface="Lucida Sans"/>
              </a:rPr>
              <a:t>5 minutes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Say: </a:t>
            </a:r>
            <a:r>
              <a:rPr lang="en-US" sz="1200" b="0" strike="noStrike" spc="-1">
                <a:solidFill>
                  <a:srgbClr val="000000"/>
                </a:solidFill>
                <a:latin typeface="Lucida Sans"/>
                <a:ea typeface="Lucida Sans"/>
              </a:rPr>
              <a:t>Now apply what you saw in that log file to the actionable information criteria.</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Encourage</a:t>
            </a:r>
            <a:r>
              <a:rPr lang="en-US" sz="1200" b="0" strike="noStrike" spc="-1">
                <a:solidFill>
                  <a:srgbClr val="000000"/>
                </a:solidFill>
                <a:latin typeface="Lucida Sans"/>
                <a:ea typeface="Lucida Sans"/>
              </a:rPr>
              <a:t> your students to think about the scenario and what they either (a) have done in the past with similar information or (b) might do if they received this information. Most importantly, ask what to do next. </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Use </a:t>
            </a:r>
            <a:r>
              <a:rPr lang="en-US" sz="1200" b="0" strike="noStrike" spc="-1">
                <a:solidFill>
                  <a:srgbClr val="000000"/>
                </a:solidFill>
                <a:latin typeface="Lucida Sans"/>
                <a:ea typeface="Lucida Sans"/>
              </a:rPr>
              <a:t>the table to give structure to the discussion. </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Instructor notes</a:t>
            </a:r>
            <a:r>
              <a:rPr lang="en-US" sz="1200" b="0" strike="noStrike" spc="-1">
                <a:solidFill>
                  <a:srgbClr val="000000"/>
                </a:solidFill>
                <a:latin typeface="Lucida Sans"/>
                <a:ea typeface="Lucida Sans"/>
              </a:rPr>
              <a:t>: When reviewing the alert logs from your internal network devices, you will likely find them accurate and complete but not very ingestible. Your supervisor might have asked you to review them to see if you can enhance the scripting to handle these. Enhancing the scripting will likely improve accuracy. If you are new to the team, she may have asked you to review just for familiarity.</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Segue: </a:t>
            </a:r>
            <a:r>
              <a:rPr lang="en-US" sz="1200" b="0" strike="noStrike" spc="-1">
                <a:solidFill>
                  <a:srgbClr val="000000"/>
                </a:solidFill>
                <a:latin typeface="Lucida Sans"/>
                <a:ea typeface="Lucida Sans"/>
              </a:rPr>
              <a:t>Now let’s practice the skills you acquired with an interactive lab. </a:t>
            </a:r>
            <a:endParaRPr lang="en-US" sz="1200" b="0" strike="noStrike" spc="-1">
              <a:latin typeface="Arial"/>
            </a:endParaRPr>
          </a:p>
          <a:p>
            <a:pPr marL="216000" indent="-215280">
              <a:lnSpc>
                <a:spcPct val="100000"/>
              </a:lnSpc>
              <a:spcBef>
                <a:spcPts val="1400"/>
              </a:spcBef>
            </a:pPr>
            <a:endParaRPr lang="en-US" sz="1200" b="0" strike="noStrike" spc="-1">
              <a:latin typeface="Arial"/>
            </a:endParaRPr>
          </a:p>
        </p:txBody>
      </p:sp>
      <p:sp>
        <p:nvSpPr>
          <p:cNvPr id="452" name="CustomShape 2"/>
          <p:cNvSpPr/>
          <p:nvPr/>
        </p:nvSpPr>
        <p:spPr>
          <a:xfrm>
            <a:off x="0" y="89305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53" name="CustomShape 3"/>
          <p:cNvSpPr/>
          <p:nvPr/>
        </p:nvSpPr>
        <p:spPr>
          <a:xfrm>
            <a:off x="6545160" y="8930520"/>
            <a:ext cx="31140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01673CEB-C033-4E8C-9E97-439CFE12781F}" type="slidenum">
              <a:rPr lang="en-US" sz="800" b="0" strike="noStrike" spc="-1">
                <a:solidFill>
                  <a:srgbClr val="000000"/>
                </a:solidFill>
                <a:latin typeface="Lucida Sans"/>
                <a:ea typeface="Lucida Sans"/>
              </a:rPr>
              <a:t>19</a:t>
            </a:fld>
            <a:endParaRPr lang="en-US" sz="800" b="0" strike="noStrike" spc="-1">
              <a:latin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PlaceHolder 1"/>
          <p:cNvSpPr>
            <a:spLocks noGrp="1"/>
          </p:cNvSpPr>
          <p:nvPr>
            <p:ph type="body"/>
          </p:nvPr>
        </p:nvSpPr>
        <p:spPr>
          <a:xfrm>
            <a:off x="631800" y="4343400"/>
            <a:ext cx="5592600" cy="4583880"/>
          </a:xfrm>
          <a:prstGeom prst="rect">
            <a:avLst/>
          </a:prstGeom>
        </p:spPr>
        <p:txBody>
          <a:bodyPr lIns="0" tIns="0" rIns="0" bIns="0"/>
          <a:lstStyle/>
          <a:p>
            <a:pPr marL="216000" indent="-215280">
              <a:lnSpc>
                <a:spcPct val="100000"/>
              </a:lnSpc>
              <a:spcBef>
                <a:spcPts val="1400"/>
              </a:spcBef>
            </a:pPr>
            <a:r>
              <a:rPr lang="en-US" sz="1200" b="1" strike="noStrike" spc="-1">
                <a:solidFill>
                  <a:srgbClr val="000000"/>
                </a:solidFill>
                <a:latin typeface="Lucida Sans"/>
                <a:ea typeface="Lucida Sans"/>
              </a:rPr>
              <a:t>Module 1 Lab Conclusion: </a:t>
            </a:r>
            <a:r>
              <a:rPr lang="en-US" sz="1200" b="0" i="1" strike="noStrike" spc="-1">
                <a:solidFill>
                  <a:srgbClr val="000000"/>
                </a:solidFill>
                <a:latin typeface="Lucida Sans"/>
                <a:ea typeface="Lucida Sans"/>
              </a:rPr>
              <a:t>1 minute</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Say: </a:t>
            </a:r>
            <a:r>
              <a:rPr lang="en-US" sz="1200" b="0" strike="noStrike" spc="-1">
                <a:solidFill>
                  <a:srgbClr val="000000"/>
                </a:solidFill>
                <a:latin typeface="Lucida Sans"/>
                <a:ea typeface="Lucida Sans"/>
              </a:rPr>
              <a:t>Remember: when you receive incoming information, you will always want to determine the level of this information and see how you can improve its relevance, timeliness, accuracy, completeness, and ingestability.</a:t>
            </a:r>
            <a:endParaRPr lang="en-US" sz="1200" b="0" strike="noStrike" spc="-1">
              <a:latin typeface="Arial"/>
            </a:endParaRPr>
          </a:p>
          <a:p>
            <a:pPr marL="216000" indent="-215280">
              <a:lnSpc>
                <a:spcPct val="100000"/>
              </a:lnSpc>
              <a:spcBef>
                <a:spcPts val="1400"/>
              </a:spcBef>
            </a:pPr>
            <a:endParaRPr lang="en-US" sz="1200" b="0" strike="noStrike" spc="-1">
              <a:latin typeface="Arial"/>
            </a:endParaRPr>
          </a:p>
          <a:p>
            <a:pPr marL="216000" indent="-215280">
              <a:lnSpc>
                <a:spcPct val="100000"/>
              </a:lnSpc>
              <a:spcBef>
                <a:spcPts val="1400"/>
              </a:spcBef>
            </a:pPr>
            <a:endParaRPr lang="en-US" sz="1200" b="0" strike="noStrike" spc="-1">
              <a:latin typeface="Arial"/>
            </a:endParaRPr>
          </a:p>
        </p:txBody>
      </p:sp>
      <p:sp>
        <p:nvSpPr>
          <p:cNvPr id="455" name="CustomShape 2"/>
          <p:cNvSpPr/>
          <p:nvPr/>
        </p:nvSpPr>
        <p:spPr>
          <a:xfrm>
            <a:off x="0" y="89305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56" name="CustomShape 3"/>
          <p:cNvSpPr/>
          <p:nvPr/>
        </p:nvSpPr>
        <p:spPr>
          <a:xfrm>
            <a:off x="6545160" y="8930520"/>
            <a:ext cx="31140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EEF2A904-C4E1-4851-BC86-13F955725143}" type="slidenum">
              <a:rPr lang="en-US" sz="800" b="0" strike="noStrike" spc="-1">
                <a:solidFill>
                  <a:srgbClr val="000000"/>
                </a:solidFill>
                <a:latin typeface="Lucida Sans"/>
                <a:ea typeface="Lucida Sans"/>
              </a:rPr>
              <a:t>20</a:t>
            </a:fld>
            <a:endParaRPr lang="en-US" sz="800" b="0" strike="noStrike" spc="-1">
              <a:latin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endParaRPr/>
          </a:p>
        </p:txBody>
      </p:sp>
      <p:sp>
        <p:nvSpPr>
          <p:cNvPr id="66" name="Shape 66"/>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79173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PlaceHolder 1"/>
          <p:cNvSpPr>
            <a:spLocks noGrp="1"/>
          </p:cNvSpPr>
          <p:nvPr>
            <p:ph type="body"/>
          </p:nvPr>
        </p:nvSpPr>
        <p:spPr>
          <a:xfrm>
            <a:off x="631800" y="4343400"/>
            <a:ext cx="5081760" cy="4113360"/>
          </a:xfrm>
          <a:prstGeom prst="rect">
            <a:avLst/>
          </a:prstGeom>
        </p:spPr>
        <p:txBody>
          <a:bodyPr lIns="0" tIns="0" rIns="0" bIns="0"/>
          <a:lstStyle/>
          <a:p>
            <a:pPr marL="216000" indent="-215280">
              <a:lnSpc>
                <a:spcPct val="100000"/>
              </a:lnSpc>
            </a:pPr>
            <a:r>
              <a:rPr lang="en-US" sz="1200" b="1" strike="noStrike" spc="-1">
                <a:solidFill>
                  <a:srgbClr val="000000"/>
                </a:solidFill>
                <a:latin typeface="Lucida Sans"/>
                <a:ea typeface="Lucida Sans"/>
              </a:rPr>
              <a:t>Questions?: </a:t>
            </a:r>
            <a:r>
              <a:rPr lang="en-US" sz="1200" b="0" i="1" strike="noStrike" spc="-1">
                <a:solidFill>
                  <a:srgbClr val="000000"/>
                </a:solidFill>
                <a:latin typeface="Lucida Sans"/>
                <a:ea typeface="Lucida Sans"/>
              </a:rPr>
              <a:t>2 minutes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Say: </a:t>
            </a:r>
            <a:r>
              <a:rPr lang="en-US" sz="1200" b="0" strike="noStrike" spc="-1">
                <a:solidFill>
                  <a:srgbClr val="000000"/>
                </a:solidFill>
                <a:latin typeface="Lucida Sans"/>
                <a:ea typeface="Lucida Sans"/>
              </a:rPr>
              <a:t>Any questions?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Ask</a:t>
            </a:r>
            <a:r>
              <a:rPr lang="en-US" sz="1200" b="0" strike="noStrike" spc="-1">
                <a:solidFill>
                  <a:srgbClr val="000000"/>
                </a:solidFill>
                <a:latin typeface="Lucida Sans"/>
                <a:ea typeface="Lucida Sans"/>
              </a:rPr>
              <a:t> for structured feedback and put any large-scale questions or questions on a particular tangent that you don’t want to address at the moment in the “Parking Lot,” to address either after class or in a follow-up session.</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Segue: </a:t>
            </a:r>
            <a:r>
              <a:rPr lang="en-US" sz="1200" b="0" strike="noStrike" spc="-1">
                <a:solidFill>
                  <a:srgbClr val="000000"/>
                </a:solidFill>
                <a:latin typeface="Lucida Sans"/>
                <a:ea typeface="Lucida Sans"/>
              </a:rPr>
              <a:t>Next you will learn about the Collection process.</a:t>
            </a:r>
            <a:endParaRPr lang="en-US" sz="1200" b="0" strike="noStrike" spc="-1">
              <a:latin typeface="Arial"/>
            </a:endParaRPr>
          </a:p>
          <a:p>
            <a:pPr marL="216000" indent="-215280">
              <a:lnSpc>
                <a:spcPct val="100000"/>
              </a:lnSpc>
              <a:spcBef>
                <a:spcPts val="1400"/>
              </a:spcBef>
            </a:pPr>
            <a:endParaRPr lang="en-US" sz="1200" b="0" strike="noStrike" spc="-1">
              <a:latin typeface="Arial"/>
            </a:endParaRPr>
          </a:p>
        </p:txBody>
      </p:sp>
      <p:sp>
        <p:nvSpPr>
          <p:cNvPr id="458" name="CustomShape 2"/>
          <p:cNvSpPr/>
          <p:nvPr/>
        </p:nvSpPr>
        <p:spPr>
          <a:xfrm>
            <a:off x="0" y="89287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59" name="CustomShape 3"/>
          <p:cNvSpPr/>
          <p:nvPr/>
        </p:nvSpPr>
        <p:spPr>
          <a:xfrm>
            <a:off x="6541920" y="8928720"/>
            <a:ext cx="31464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4324C7E0-FF08-4D52-A95C-17063C8047EA}" type="slidenum">
              <a:rPr lang="en-US" sz="800" b="0" strike="noStrike" spc="-1">
                <a:solidFill>
                  <a:srgbClr val="000000"/>
                </a:solidFill>
                <a:latin typeface="Lucida Sans"/>
                <a:ea typeface="Lucida Sans"/>
              </a:rPr>
              <a:t>21</a:t>
            </a:fld>
            <a:endParaRPr lang="en-US" sz="800" b="0" strike="noStrike" spc="-1">
              <a:latin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PlaceHolder 1"/>
          <p:cNvSpPr>
            <a:spLocks noGrp="1"/>
          </p:cNvSpPr>
          <p:nvPr>
            <p:ph type="body"/>
          </p:nvPr>
        </p:nvSpPr>
        <p:spPr>
          <a:xfrm>
            <a:off x="631800" y="4343400"/>
            <a:ext cx="5592600" cy="4583880"/>
          </a:xfrm>
          <a:prstGeom prst="rect">
            <a:avLst/>
          </a:prstGeom>
        </p:spPr>
        <p:txBody>
          <a:bodyPr lIns="0" tIns="0" rIns="0" bIns="0"/>
          <a:lstStyle/>
          <a:p>
            <a:endParaRPr lang="en-US" sz="2000" b="0" strike="noStrike" spc="-1">
              <a:latin typeface="Arial"/>
            </a:endParaRPr>
          </a:p>
        </p:txBody>
      </p:sp>
      <p:sp>
        <p:nvSpPr>
          <p:cNvPr id="461" name="CustomShape 2"/>
          <p:cNvSpPr/>
          <p:nvPr/>
        </p:nvSpPr>
        <p:spPr>
          <a:xfrm>
            <a:off x="0" y="89287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62" name="CustomShape 3"/>
          <p:cNvSpPr/>
          <p:nvPr/>
        </p:nvSpPr>
        <p:spPr>
          <a:xfrm>
            <a:off x="6541920" y="8928720"/>
            <a:ext cx="31464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EEB54DF2-DB7C-43F0-9B9A-88C95264DB27}" type="slidenum">
              <a:rPr lang="en-US" sz="800" b="0" strike="noStrike" spc="-1">
                <a:solidFill>
                  <a:srgbClr val="000000"/>
                </a:solidFill>
                <a:latin typeface="Lucida Sans"/>
                <a:ea typeface="Lucida Sans"/>
              </a:rPr>
              <a:t>22</a:t>
            </a:fld>
            <a:endParaRPr lang="en-US" sz="800" b="0" strike="noStrike" spc="-1">
              <a:latin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 name="PlaceHolder 1"/>
          <p:cNvSpPr>
            <a:spLocks noGrp="1"/>
          </p:cNvSpPr>
          <p:nvPr>
            <p:ph type="body"/>
          </p:nvPr>
        </p:nvSpPr>
        <p:spPr>
          <a:xfrm>
            <a:off x="631800" y="4343400"/>
            <a:ext cx="5249160" cy="4113360"/>
          </a:xfrm>
          <a:prstGeom prst="rect">
            <a:avLst/>
          </a:prstGeom>
        </p:spPr>
        <p:txBody>
          <a:bodyPr lIns="0" tIns="0" rIns="0" bIns="0"/>
          <a:lstStyle/>
          <a:p>
            <a:pPr marL="216000" indent="-215280">
              <a:lnSpc>
                <a:spcPct val="100000"/>
              </a:lnSpc>
            </a:pPr>
            <a:r>
              <a:rPr lang="en-US" sz="1200" b="0" strike="noStrike" spc="-1">
                <a:solidFill>
                  <a:srgbClr val="000000"/>
                </a:solidFill>
                <a:latin typeface="Arial"/>
                <a:ea typeface="Lucida Sans"/>
              </a:rPr>
              <a:t>Mention that environments that CSIRTs/SOCs operate in is very diverse, so it is not possible to provide detailed step-by-step instructions. This course will provide some general guidelines (akin do design patterns) which then can be translated for the needs of a particular environment</a:t>
            </a:r>
            <a:endParaRPr lang="en-US" sz="1200" b="0" strike="noStrike" spc="-1">
              <a:latin typeface="Arial"/>
            </a:endParaRPr>
          </a:p>
        </p:txBody>
      </p:sp>
      <p:sp>
        <p:nvSpPr>
          <p:cNvPr id="408" name="CustomShape 2"/>
          <p:cNvSpPr/>
          <p:nvPr/>
        </p:nvSpPr>
        <p:spPr>
          <a:xfrm>
            <a:off x="0" y="89305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09" name="CustomShape 3"/>
          <p:cNvSpPr/>
          <p:nvPr/>
        </p:nvSpPr>
        <p:spPr>
          <a:xfrm>
            <a:off x="6609240" y="8930520"/>
            <a:ext cx="24732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4B06497E-194E-444F-908D-084E264B80B5}" type="slidenum">
              <a:rPr lang="en-US" sz="800" b="0" strike="noStrike" spc="-1">
                <a:solidFill>
                  <a:srgbClr val="000000"/>
                </a:solidFill>
                <a:latin typeface="Lucida Sans"/>
                <a:ea typeface="Lucida Sans"/>
              </a:rPr>
              <a:t>3</a:t>
            </a:fld>
            <a:endParaRPr lang="en-US" sz="800" b="0" strike="noStrike" spc="-1">
              <a:latin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CustomShape 1"/>
          <p:cNvSpPr/>
          <p:nvPr/>
        </p:nvSpPr>
        <p:spPr>
          <a:xfrm>
            <a:off x="0" y="89305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11" name="CustomShape 2"/>
          <p:cNvSpPr/>
          <p:nvPr/>
        </p:nvSpPr>
        <p:spPr>
          <a:xfrm>
            <a:off x="6609240" y="8930520"/>
            <a:ext cx="24732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69B7F0CE-F8D6-484F-B894-7539045DD32B}" type="slidenum">
              <a:rPr lang="en-US" sz="800" b="0" strike="noStrike" spc="-1">
                <a:solidFill>
                  <a:srgbClr val="000000"/>
                </a:solidFill>
                <a:latin typeface="Lucida Sans"/>
                <a:ea typeface="Lucida Sans"/>
              </a:rPr>
              <a:t>4</a:t>
            </a:fld>
            <a:endParaRPr lang="en-US" sz="800" b="0" strike="noStrike" spc="-1">
              <a:latin typeface="Arial"/>
            </a:endParaRPr>
          </a:p>
        </p:txBody>
      </p:sp>
      <p:sp>
        <p:nvSpPr>
          <p:cNvPr id="412" name="TextShape 3"/>
          <p:cNvSpPr txBox="1"/>
          <p:nvPr/>
        </p:nvSpPr>
        <p:spPr>
          <a:xfrm>
            <a:off x="677160" y="4297680"/>
            <a:ext cx="5815080" cy="1626120"/>
          </a:xfrm>
          <a:prstGeom prst="rect">
            <a:avLst/>
          </a:prstGeom>
          <a:noFill/>
          <a:ln>
            <a:noFill/>
          </a:ln>
        </p:spPr>
        <p:txBody>
          <a:bodyPr lIns="90000" tIns="45000" rIns="90000" bIns="45000"/>
          <a:lstStyle/>
          <a:p>
            <a:r>
              <a:rPr lang="en-US" sz="1800" b="0" strike="noStrike" spc="-1">
                <a:latin typeface="Arial"/>
              </a:rPr>
              <a:t>IMPORTANT: This is a proposed training agenda,</a:t>
            </a:r>
          </a:p>
          <a:p>
            <a:r>
              <a:rPr lang="en-US" sz="1800" b="0" strike="noStrike" spc="-1">
                <a:latin typeface="Arial"/>
              </a:rPr>
              <a:t>to be adjusted. Parts in italics are referring to hands-on</a:t>
            </a:r>
          </a:p>
          <a:p>
            <a:r>
              <a:rPr lang="en-US" sz="1800" b="0" strike="noStrike" spc="-1">
                <a:latin typeface="Arial"/>
              </a:rPr>
              <a:t>parts built on the training materials created for ENISA:</a:t>
            </a:r>
          </a:p>
          <a:p>
            <a:r>
              <a:rPr lang="en-US" sz="1800" b="0" strike="noStrike" spc="-1">
                <a:latin typeface="Arial"/>
                <a:hlinkClick r:id="rId3"/>
              </a:rPr>
              <a:t>https://github.com/CERT-Polska/training-materials</a:t>
            </a:r>
            <a:endParaRPr lang="en-US" sz="1800" b="0" strike="noStrike" spc="-1">
              <a:latin typeface="Arial"/>
            </a:endParaRPr>
          </a:p>
          <a:p>
            <a:r>
              <a:rPr lang="en-US" sz="1800" b="0" strike="noStrike" spc="-1">
                <a:latin typeface="Arial"/>
              </a:rPr>
              <a:t>Slides for these parts have not been published yet!</a:t>
            </a:r>
          </a:p>
          <a:p>
            <a:r>
              <a:rPr lang="en-US" sz="1800" b="0" strike="noStrike" spc="-1">
                <a:latin typeface="Arial"/>
              </a:rPr>
              <a:t>Feel free to replace these parts with other content/tools.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 name="PlaceHolder 1"/>
          <p:cNvSpPr>
            <a:spLocks noGrp="1"/>
          </p:cNvSpPr>
          <p:nvPr>
            <p:ph type="body"/>
          </p:nvPr>
        </p:nvSpPr>
        <p:spPr>
          <a:xfrm>
            <a:off x="631800" y="4343400"/>
            <a:ext cx="5592600" cy="4583880"/>
          </a:xfrm>
          <a:prstGeom prst="rect">
            <a:avLst/>
          </a:prstGeom>
        </p:spPr>
        <p:txBody>
          <a:bodyPr lIns="0" tIns="0" rIns="0" bIns="0"/>
          <a:lstStyle/>
          <a:p>
            <a:pPr marL="216000" indent="-215280">
              <a:lnSpc>
                <a:spcPct val="100000"/>
              </a:lnSpc>
            </a:pPr>
            <a:r>
              <a:rPr lang="en-US" sz="1200" b="1" strike="noStrike" spc="-1">
                <a:solidFill>
                  <a:srgbClr val="000000"/>
                </a:solidFill>
                <a:latin typeface="Lucida Sans"/>
                <a:ea typeface="Lucida Sans"/>
              </a:rPr>
              <a:t>Module 1: Identify What Actionable Information Is</a:t>
            </a:r>
            <a:r>
              <a:rPr lang="en-US" sz="1200" b="0" strike="noStrike" spc="-1">
                <a:solidFill>
                  <a:srgbClr val="000000"/>
                </a:solidFill>
                <a:latin typeface="Lucida Sans"/>
                <a:ea typeface="Lucida Sans"/>
              </a:rPr>
              <a:t>: </a:t>
            </a:r>
            <a:r>
              <a:rPr lang="en-US" sz="1200" b="0" i="1" strike="noStrike" spc="-1">
                <a:solidFill>
                  <a:srgbClr val="000000"/>
                </a:solidFill>
                <a:latin typeface="Lucida Sans"/>
                <a:ea typeface="Lucida Sans"/>
              </a:rPr>
              <a:t>0 minutes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Total module: </a:t>
            </a:r>
            <a:r>
              <a:rPr lang="en-US" sz="1200" b="0" i="1" strike="noStrike" spc="-1">
                <a:solidFill>
                  <a:srgbClr val="000000"/>
                </a:solidFill>
                <a:latin typeface="Lucida Sans"/>
                <a:ea typeface="Lucida Sans"/>
              </a:rPr>
              <a:t>50 minutes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Say: </a:t>
            </a:r>
            <a:r>
              <a:rPr lang="en-US" sz="1200" b="0" strike="noStrike" spc="-1">
                <a:solidFill>
                  <a:srgbClr val="000000"/>
                </a:solidFill>
                <a:latin typeface="Lucida Sans"/>
                <a:ea typeface="Lucida Sans"/>
              </a:rPr>
              <a:t>Module 1 will let you identify what actionable information is.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Instructor notes</a:t>
            </a:r>
            <a:r>
              <a:rPr lang="en-US" sz="1200" b="0" strike="noStrike" spc="-1">
                <a:solidFill>
                  <a:srgbClr val="000000"/>
                </a:solidFill>
                <a:latin typeface="Lucida Sans"/>
                <a:ea typeface="Lucida Sans"/>
              </a:rPr>
              <a:t>: We have a little extra time built into this first module, because you are introducing new concepts, and there may be more up-front questions about scope and process.</a:t>
            </a:r>
            <a:endParaRPr lang="en-US" sz="1200" b="0" strike="noStrike" spc="-1">
              <a:latin typeface="Arial"/>
            </a:endParaRPr>
          </a:p>
        </p:txBody>
      </p:sp>
      <p:sp>
        <p:nvSpPr>
          <p:cNvPr id="414" name="CustomShape 2"/>
          <p:cNvSpPr/>
          <p:nvPr/>
        </p:nvSpPr>
        <p:spPr>
          <a:xfrm>
            <a:off x="0" y="89305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15" name="CustomShape 3"/>
          <p:cNvSpPr/>
          <p:nvPr/>
        </p:nvSpPr>
        <p:spPr>
          <a:xfrm>
            <a:off x="6609240" y="8930520"/>
            <a:ext cx="24732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0EF301DF-4BFF-4009-A2B9-917DEF39E5E2}" type="slidenum">
              <a:rPr lang="en-US" sz="800" b="0" strike="noStrike" spc="-1">
                <a:solidFill>
                  <a:srgbClr val="000000"/>
                </a:solidFill>
                <a:latin typeface="Lucida Sans"/>
                <a:ea typeface="Lucida Sans"/>
              </a:rPr>
              <a:t>5</a:t>
            </a:fld>
            <a:endParaRPr lang="en-US" sz="800" b="0" strike="noStrike" spc="-1">
              <a:latin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PlaceHolder 1"/>
          <p:cNvSpPr>
            <a:spLocks noGrp="1"/>
          </p:cNvSpPr>
          <p:nvPr>
            <p:ph type="body"/>
          </p:nvPr>
        </p:nvSpPr>
        <p:spPr>
          <a:xfrm>
            <a:off x="631800" y="4343400"/>
            <a:ext cx="5592600" cy="4583880"/>
          </a:xfrm>
          <a:prstGeom prst="rect">
            <a:avLst/>
          </a:prstGeom>
        </p:spPr>
        <p:txBody>
          <a:bodyPr lIns="0" tIns="0" rIns="0" bIns="0"/>
          <a:lstStyle/>
          <a:p>
            <a:pPr marL="216000" indent="-215280">
              <a:lnSpc>
                <a:spcPct val="100000"/>
              </a:lnSpc>
            </a:pPr>
            <a:r>
              <a:rPr lang="en-US" sz="1200" b="1" strike="noStrike" spc="-1">
                <a:solidFill>
                  <a:srgbClr val="000000"/>
                </a:solidFill>
                <a:latin typeface="Lucida Sans"/>
                <a:ea typeface="Lucida Sans"/>
              </a:rPr>
              <a:t>Agenda: </a:t>
            </a:r>
            <a:r>
              <a:rPr lang="en-US" sz="1200" b="0" i="1" strike="noStrike" spc="-1">
                <a:solidFill>
                  <a:srgbClr val="000000"/>
                </a:solidFill>
                <a:latin typeface="Lucida Sans"/>
                <a:ea typeface="Lucida Sans"/>
              </a:rPr>
              <a:t>1 minute</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Say: </a:t>
            </a:r>
            <a:r>
              <a:rPr lang="en-US" sz="1200" b="0" strike="noStrike" spc="-1">
                <a:solidFill>
                  <a:srgbClr val="000000"/>
                </a:solidFill>
                <a:latin typeface="Lucida Sans"/>
                <a:ea typeface="Lucida Sans"/>
              </a:rPr>
              <a:t>At the end of this module, you will be able to:</a:t>
            </a:r>
            <a:endParaRPr lang="en-US" sz="1200" b="0" strike="noStrike" spc="-1">
              <a:latin typeface="Arial"/>
            </a:endParaRPr>
          </a:p>
          <a:p>
            <a:pPr marL="181080" lvl="1" indent="-179640">
              <a:lnSpc>
                <a:spcPct val="100000"/>
              </a:lnSpc>
              <a:spcBef>
                <a:spcPts val="300"/>
              </a:spcBef>
              <a:buClr>
                <a:srgbClr val="000000"/>
              </a:buClr>
              <a:buFont typeface="Arial"/>
              <a:buChar char="•"/>
            </a:pPr>
            <a:r>
              <a:rPr lang="en-US" sz="1200" b="0" strike="noStrike" spc="-1">
                <a:solidFill>
                  <a:srgbClr val="000000"/>
                </a:solidFill>
                <a:latin typeface="Lucida Sans"/>
                <a:ea typeface="Lucida Sans"/>
              </a:rPr>
              <a:t>Explain the importance of having succinct procedures to quickly and correctly handle incoming information;</a:t>
            </a:r>
            <a:endParaRPr lang="en-US" sz="1200" b="0" strike="noStrike" spc="-1">
              <a:latin typeface="Arial"/>
            </a:endParaRPr>
          </a:p>
          <a:p>
            <a:pPr marL="181080" lvl="1" indent="-179640">
              <a:lnSpc>
                <a:spcPct val="100000"/>
              </a:lnSpc>
              <a:spcBef>
                <a:spcPts val="300"/>
              </a:spcBef>
              <a:buClr>
                <a:srgbClr val="000000"/>
              </a:buClr>
              <a:buFont typeface="Arial"/>
              <a:buChar char="•"/>
            </a:pPr>
            <a:r>
              <a:rPr lang="en-US" sz="1200" b="0" strike="noStrike" spc="-1">
                <a:solidFill>
                  <a:srgbClr val="000000"/>
                </a:solidFill>
                <a:latin typeface="Lucida Sans"/>
                <a:ea typeface="Lucida Sans"/>
              </a:rPr>
              <a:t>Define actionable information, its properties and level; and</a:t>
            </a:r>
            <a:endParaRPr lang="en-US" sz="1200" b="0" strike="noStrike" spc="-1">
              <a:latin typeface="Arial"/>
            </a:endParaRPr>
          </a:p>
          <a:p>
            <a:pPr marL="181080" lvl="1" indent="-179640">
              <a:lnSpc>
                <a:spcPct val="100000"/>
              </a:lnSpc>
              <a:spcBef>
                <a:spcPts val="300"/>
              </a:spcBef>
              <a:buClr>
                <a:srgbClr val="000000"/>
              </a:buClr>
              <a:buFont typeface="Arial"/>
              <a:buChar char="•"/>
            </a:pPr>
            <a:r>
              <a:rPr lang="en-US" sz="1200" b="0" strike="noStrike" spc="-1">
                <a:solidFill>
                  <a:srgbClr val="000000"/>
                </a:solidFill>
                <a:latin typeface="Lucida Sans"/>
                <a:ea typeface="Lucida Sans"/>
              </a:rPr>
              <a:t>At a high level, describe the 5-part process for actionable information.</a:t>
            </a:r>
            <a:endParaRPr lang="en-US" sz="1200" b="0" strike="noStrike" spc="-1">
              <a:latin typeface="Arial"/>
            </a:endParaRPr>
          </a:p>
          <a:p>
            <a:pPr>
              <a:lnSpc>
                <a:spcPct val="100000"/>
              </a:lnSpc>
              <a:spcBef>
                <a:spcPts val="1400"/>
              </a:spcBef>
            </a:pPr>
            <a:r>
              <a:rPr lang="en-US" sz="1200" b="1" strike="noStrike" spc="-1">
                <a:solidFill>
                  <a:srgbClr val="000000"/>
                </a:solidFill>
                <a:latin typeface="Lucida Sans"/>
                <a:ea typeface="Lucida Sans"/>
              </a:rPr>
              <a:t>Segue: </a:t>
            </a:r>
            <a:r>
              <a:rPr lang="en-US" sz="1200" b="0" strike="noStrike" spc="-1">
                <a:solidFill>
                  <a:srgbClr val="000000"/>
                </a:solidFill>
                <a:latin typeface="Lucida Sans"/>
                <a:ea typeface="Lucida Sans"/>
              </a:rPr>
              <a:t>Let’s start the module with imperatives for handling information, as a lead-in to the bigger themes for the module and the course.</a:t>
            </a:r>
            <a:endParaRPr lang="en-US" sz="1200" b="0" strike="noStrike" spc="-1">
              <a:latin typeface="Arial"/>
            </a:endParaRPr>
          </a:p>
        </p:txBody>
      </p:sp>
      <p:sp>
        <p:nvSpPr>
          <p:cNvPr id="417" name="CustomShape 2"/>
          <p:cNvSpPr/>
          <p:nvPr/>
        </p:nvSpPr>
        <p:spPr>
          <a:xfrm>
            <a:off x="0" y="89305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
        <p:nvSpPr>
          <p:cNvPr id="418" name="CustomShape 3"/>
          <p:cNvSpPr/>
          <p:nvPr/>
        </p:nvSpPr>
        <p:spPr>
          <a:xfrm>
            <a:off x="6609240" y="8930520"/>
            <a:ext cx="24732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EDB569DE-6DAE-4062-829B-3EDABABE4C02}" type="slidenum">
              <a:rPr lang="en-US" sz="800" b="0" strike="noStrike" spc="-1">
                <a:solidFill>
                  <a:srgbClr val="000000"/>
                </a:solidFill>
                <a:latin typeface="Lucida Sans"/>
                <a:ea typeface="Lucida Sans"/>
              </a:rPr>
              <a:t>6</a:t>
            </a:fld>
            <a:endParaRPr lang="en-US" sz="800" b="0" strike="noStrike" spc="-1">
              <a:latin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PlaceHolder 1"/>
          <p:cNvSpPr>
            <a:spLocks noGrp="1"/>
          </p:cNvSpPr>
          <p:nvPr>
            <p:ph type="body"/>
          </p:nvPr>
        </p:nvSpPr>
        <p:spPr>
          <a:xfrm>
            <a:off x="631800" y="4343400"/>
            <a:ext cx="5592600" cy="4583880"/>
          </a:xfrm>
          <a:prstGeom prst="rect">
            <a:avLst/>
          </a:prstGeom>
        </p:spPr>
        <p:txBody>
          <a:bodyPr lIns="0" tIns="91440" rIns="0" bIns="91440"/>
          <a:lstStyle/>
          <a:p>
            <a:r>
              <a:rPr lang="en-US" sz="1800" b="0" strike="noStrike" spc="-1" dirty="0">
                <a:latin typeface="Arial"/>
              </a:rPr>
              <a:t>Problem statement: </a:t>
            </a:r>
          </a:p>
          <a:p>
            <a:r>
              <a:rPr lang="en-US" sz="1800" b="0" strike="noStrike" spc="-1" dirty="0">
                <a:latin typeface="Arial"/>
              </a:rPr>
              <a:t>A CSIRT/SOC have a lot of potential data available that could support incident response / computer network defense. Challenge: get as much value from it as possible, given constraints (time &amp; cost).</a:t>
            </a:r>
          </a:p>
        </p:txBody>
      </p:sp>
      <p:sp>
        <p:nvSpPr>
          <p:cNvPr id="420" name="CustomShape 2"/>
          <p:cNvSpPr/>
          <p:nvPr/>
        </p:nvSpPr>
        <p:spPr>
          <a:xfrm>
            <a:off x="6541920" y="8928720"/>
            <a:ext cx="31464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fld id="{DC20F404-5627-4ACC-9BEC-A552FDEDA458}" type="slidenum">
              <a:rPr lang="en-US" sz="1400" b="0" strike="noStrike" spc="-1">
                <a:solidFill>
                  <a:srgbClr val="000000"/>
                </a:solidFill>
                <a:latin typeface="Times New Roman"/>
              </a:rPr>
              <a:t>7</a:t>
            </a:fld>
            <a:endParaRPr lang="en-US" sz="1400" b="0" strike="noStrike" spc="-1">
              <a:latin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 name="PlaceHolder 1"/>
          <p:cNvSpPr>
            <a:spLocks noGrp="1"/>
          </p:cNvSpPr>
          <p:nvPr>
            <p:ph type="body"/>
          </p:nvPr>
        </p:nvSpPr>
        <p:spPr>
          <a:xfrm>
            <a:off x="631800" y="4343400"/>
            <a:ext cx="5592600" cy="4583880"/>
          </a:xfrm>
          <a:prstGeom prst="rect">
            <a:avLst/>
          </a:prstGeom>
        </p:spPr>
        <p:txBody>
          <a:bodyPr lIns="0" tIns="0" rIns="0" bIns="0"/>
          <a:lstStyle/>
          <a:p>
            <a:pPr marL="216000" indent="-215280">
              <a:lnSpc>
                <a:spcPct val="100000"/>
              </a:lnSpc>
            </a:pPr>
            <a:r>
              <a:rPr lang="en-US" sz="1200" b="1" strike="noStrike" spc="-1">
                <a:solidFill>
                  <a:srgbClr val="000000"/>
                </a:solidFill>
                <a:latin typeface="Lucida Sans"/>
                <a:ea typeface="Lucida Sans"/>
              </a:rPr>
              <a:t>Types of Actionable Information: </a:t>
            </a:r>
            <a:r>
              <a:rPr lang="en-US" sz="1200" b="0" i="1" strike="noStrike" spc="-1">
                <a:solidFill>
                  <a:srgbClr val="000000"/>
                </a:solidFill>
                <a:latin typeface="Lucida Sans"/>
                <a:ea typeface="Lucida Sans"/>
              </a:rPr>
              <a:t>3 minutes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Say: </a:t>
            </a:r>
            <a:r>
              <a:rPr lang="en-US" sz="1200" b="0" strike="noStrike" spc="-1">
                <a:solidFill>
                  <a:srgbClr val="000000"/>
                </a:solidFill>
                <a:latin typeface="Lucida Sans"/>
                <a:ea typeface="Lucida Sans"/>
              </a:rPr>
              <a:t>Actionable information is simply information that can be examined, expanded, and compared, leading to solid observations and conclusions. These conclusions should lead you to notify your recipients of some actions.</a:t>
            </a:r>
            <a:endParaRPr lang="en-US" sz="1200" b="0" strike="noStrike" spc="-1">
              <a:latin typeface="Arial"/>
            </a:endParaRPr>
          </a:p>
          <a:p>
            <a:pPr marL="216000" indent="-215280">
              <a:lnSpc>
                <a:spcPct val="100000"/>
              </a:lnSpc>
              <a:spcBef>
                <a:spcPts val="1400"/>
              </a:spcBef>
            </a:pPr>
            <a:r>
              <a:rPr lang="en-US" sz="1200" b="0" strike="noStrike" spc="-1">
                <a:solidFill>
                  <a:srgbClr val="000000"/>
                </a:solidFill>
                <a:latin typeface="Lucida Sans"/>
                <a:ea typeface="Lucida Sans"/>
              </a:rPr>
              <a:t>There are a number of examples of actionable information as listed on the slide. </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Let</a:t>
            </a:r>
            <a:r>
              <a:rPr lang="en-US" sz="1200" b="0" strike="noStrike" spc="-1">
                <a:solidFill>
                  <a:srgbClr val="000000"/>
                </a:solidFill>
                <a:latin typeface="Lucida Sans"/>
                <a:ea typeface="Lucida Sans"/>
              </a:rPr>
              <a:t> learners review the types of information, repeating them as needed.</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Ask: </a:t>
            </a:r>
            <a:r>
              <a:rPr lang="en-US" sz="1200" b="0" strike="noStrike" spc="-1">
                <a:solidFill>
                  <a:srgbClr val="000000"/>
                </a:solidFill>
                <a:latin typeface="Lucida Sans"/>
                <a:ea typeface="Lucida Sans"/>
              </a:rPr>
              <a:t>Let’s come up with a number of additional items of actionable information that you have received. </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Let </a:t>
            </a:r>
            <a:r>
              <a:rPr lang="en-US" sz="1200" b="0" strike="noStrike" spc="-1">
                <a:solidFill>
                  <a:srgbClr val="000000"/>
                </a:solidFill>
                <a:latin typeface="Lucida Sans"/>
                <a:ea typeface="Lucida Sans"/>
              </a:rPr>
              <a:t>students come up with a wealth of examples and augment if any category of actionable information is not raised.</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Segue: </a:t>
            </a:r>
            <a:r>
              <a:rPr lang="en-US" sz="1200" b="0" strike="noStrike" spc="-1">
                <a:solidFill>
                  <a:srgbClr val="000000"/>
                </a:solidFill>
                <a:latin typeface="Lucida Sans"/>
                <a:ea typeface="Lucida Sans"/>
              </a:rPr>
              <a:t>As we said in the objectives, each piece of incoming information has several properties. Let’s look at those now. </a:t>
            </a:r>
            <a:endParaRPr lang="en-US" sz="1200" b="0" strike="noStrike" spc="-1">
              <a:latin typeface="Arial"/>
            </a:endParaRPr>
          </a:p>
          <a:p>
            <a:pPr marL="216000" indent="-215280">
              <a:lnSpc>
                <a:spcPct val="100000"/>
              </a:lnSpc>
              <a:spcBef>
                <a:spcPts val="1400"/>
              </a:spcBef>
            </a:pPr>
            <a:endParaRPr lang="en-US" sz="1200" b="0" strike="noStrike" spc="-1">
              <a:latin typeface="Arial"/>
            </a:endParaRPr>
          </a:p>
        </p:txBody>
      </p:sp>
      <p:sp>
        <p:nvSpPr>
          <p:cNvPr id="422" name="CustomShape 2"/>
          <p:cNvSpPr/>
          <p:nvPr/>
        </p:nvSpPr>
        <p:spPr>
          <a:xfrm>
            <a:off x="6609240" y="8928720"/>
            <a:ext cx="24732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81C07CDA-41DB-46FB-A9B8-AA172893FFBA}" type="slidenum">
              <a:rPr lang="en-US" sz="800" b="0" strike="noStrike" spc="-1">
                <a:solidFill>
                  <a:srgbClr val="000000"/>
                </a:solidFill>
                <a:latin typeface="Lucida Sans"/>
                <a:ea typeface="Lucida Sans"/>
              </a:rPr>
              <a:t>8</a:t>
            </a:fld>
            <a:endParaRPr lang="en-US" sz="800" b="0" strike="noStrike" spc="-1">
              <a:latin typeface="Arial"/>
            </a:endParaRPr>
          </a:p>
        </p:txBody>
      </p:sp>
      <p:sp>
        <p:nvSpPr>
          <p:cNvPr id="423" name="CustomShape 3"/>
          <p:cNvSpPr/>
          <p:nvPr/>
        </p:nvSpPr>
        <p:spPr>
          <a:xfrm>
            <a:off x="0" y="89287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PlaceHolder 1"/>
          <p:cNvSpPr>
            <a:spLocks noGrp="1"/>
          </p:cNvSpPr>
          <p:nvPr>
            <p:ph type="body"/>
          </p:nvPr>
        </p:nvSpPr>
        <p:spPr>
          <a:xfrm>
            <a:off x="631800" y="4343400"/>
            <a:ext cx="5592600" cy="4583880"/>
          </a:xfrm>
          <a:prstGeom prst="rect">
            <a:avLst/>
          </a:prstGeom>
        </p:spPr>
        <p:txBody>
          <a:bodyPr lIns="0" tIns="0" rIns="0" bIns="0"/>
          <a:lstStyle/>
          <a:p>
            <a:pPr marL="216000" indent="-215280">
              <a:lnSpc>
                <a:spcPct val="100000"/>
              </a:lnSpc>
              <a:spcBef>
                <a:spcPts val="1400"/>
              </a:spcBef>
            </a:pPr>
            <a:r>
              <a:rPr lang="en-US" sz="1200" b="1" strike="noStrike" spc="-1">
                <a:solidFill>
                  <a:srgbClr val="000000"/>
                </a:solidFill>
                <a:latin typeface="Lucida Sans"/>
                <a:ea typeface="Lucida Sans"/>
              </a:rPr>
              <a:t>Value of Actionable Information: </a:t>
            </a:r>
            <a:r>
              <a:rPr lang="en-US" sz="1200" b="0" i="1" strike="noStrike" spc="-1">
                <a:solidFill>
                  <a:srgbClr val="000000"/>
                </a:solidFill>
                <a:latin typeface="Lucida Sans"/>
                <a:ea typeface="Lucida Sans"/>
              </a:rPr>
              <a:t>3 minutes</a:t>
            </a:r>
            <a:endParaRPr lang="en-US" sz="1200" b="0" strike="noStrike" spc="-1">
              <a:latin typeface="Arial"/>
            </a:endParaRPr>
          </a:p>
          <a:p>
            <a:pPr marL="216000" indent="-215280">
              <a:lnSpc>
                <a:spcPct val="100000"/>
              </a:lnSpc>
              <a:spcBef>
                <a:spcPts val="1400"/>
              </a:spcBef>
            </a:pPr>
            <a:r>
              <a:rPr lang="en-US" sz="1200" b="1" strike="noStrike" spc="-1">
                <a:solidFill>
                  <a:srgbClr val="000000"/>
                </a:solidFill>
                <a:latin typeface="Lucida Sans"/>
                <a:ea typeface="Lucida Sans"/>
              </a:rPr>
              <a:t>Say: </a:t>
            </a:r>
            <a:r>
              <a:rPr lang="en-US" sz="1200" b="0" strike="noStrike" spc="-1">
                <a:solidFill>
                  <a:srgbClr val="000000"/>
                </a:solidFill>
                <a:latin typeface="Lucida Sans"/>
                <a:ea typeface="Lucida Sans"/>
              </a:rPr>
              <a:t>At a high level, your whole job revolves around collecting input data, including incident reports, for example, and turning that data into actionable recommendations. Everything else you do is in support of that goal. </a:t>
            </a:r>
            <a:endParaRPr lang="en-US" sz="1200" b="0" strike="noStrike" spc="-1">
              <a:latin typeface="Arial"/>
            </a:endParaRPr>
          </a:p>
          <a:p>
            <a:pPr marL="216000" indent="-215280">
              <a:lnSpc>
                <a:spcPct val="100000"/>
              </a:lnSpc>
              <a:spcBef>
                <a:spcPts val="1400"/>
              </a:spcBef>
            </a:pPr>
            <a:r>
              <a:rPr lang="en-US" sz="1200" b="0" strike="noStrike" spc="-1">
                <a:solidFill>
                  <a:srgbClr val="000000"/>
                </a:solidFill>
                <a:latin typeface="Lucida Sans"/>
                <a:ea typeface="Lucida Sans"/>
              </a:rPr>
              <a:t>As part of your primary responsibility, you will want to make sure the quality of your data is adequate. In addition, you need to always keep in mind two points: </a:t>
            </a:r>
            <a:endParaRPr lang="en-US" sz="1200" b="0" strike="noStrike" spc="-1">
              <a:latin typeface="Arial"/>
            </a:endParaRPr>
          </a:p>
          <a:p>
            <a:pPr marL="228600" lvl="1" indent="-227160">
              <a:lnSpc>
                <a:spcPct val="100000"/>
              </a:lnSpc>
              <a:spcBef>
                <a:spcPts val="300"/>
              </a:spcBef>
              <a:buClr>
                <a:srgbClr val="000000"/>
              </a:buClr>
              <a:buFont typeface="StarSymbol"/>
              <a:buAutoNum type="arabicPeriod"/>
            </a:pPr>
            <a:r>
              <a:rPr lang="en-US" sz="1200" b="0" strike="noStrike" spc="-1">
                <a:solidFill>
                  <a:srgbClr val="000000"/>
                </a:solidFill>
                <a:latin typeface="Lucida Sans"/>
                <a:ea typeface="Lucida Sans"/>
              </a:rPr>
              <a:t>If your constituency is being actively attacked, rapid response is critical. And that response should mitigate the attack and minimize the damage. </a:t>
            </a:r>
            <a:endParaRPr lang="en-US" sz="1200" b="0" strike="noStrike" spc="-1">
              <a:latin typeface="Arial"/>
            </a:endParaRPr>
          </a:p>
          <a:p>
            <a:pPr marL="228600" lvl="1" indent="-227160">
              <a:lnSpc>
                <a:spcPct val="100000"/>
              </a:lnSpc>
              <a:spcBef>
                <a:spcPts val="300"/>
              </a:spcBef>
              <a:buClr>
                <a:srgbClr val="000000"/>
              </a:buClr>
              <a:buFont typeface="StarSymbol"/>
              <a:buAutoNum type="arabicPeriod"/>
            </a:pPr>
            <a:r>
              <a:rPr lang="en-US" sz="1200" b="0" strike="noStrike" spc="-1">
                <a:solidFill>
                  <a:srgbClr val="000000"/>
                </a:solidFill>
                <a:latin typeface="Lucida Sans"/>
                <a:ea typeface="Lucida Sans"/>
              </a:rPr>
              <a:t>The value of security information decreases quickly over time. In general, last week’s attack is old news and mostly alleviated.</a:t>
            </a:r>
            <a:endParaRPr lang="en-US" sz="1200" b="0" strike="noStrike" spc="-1">
              <a:latin typeface="Arial"/>
            </a:endParaRPr>
          </a:p>
          <a:p>
            <a:pPr>
              <a:lnSpc>
                <a:spcPct val="100000"/>
              </a:lnSpc>
              <a:spcBef>
                <a:spcPts val="1400"/>
              </a:spcBef>
            </a:pPr>
            <a:r>
              <a:rPr lang="en-US" sz="1200" b="0" strike="noStrike" spc="-1">
                <a:solidFill>
                  <a:srgbClr val="000000"/>
                </a:solidFill>
                <a:latin typeface="Lucida Sans"/>
                <a:ea typeface="Lucida Sans"/>
              </a:rPr>
              <a:t>And finally, you have awesome job security. Although your tools are getting better and more intelligent, human analysis and correlation is still absolutely imperative. </a:t>
            </a:r>
            <a:endParaRPr lang="en-US" sz="1200" b="0" strike="noStrike" spc="-1">
              <a:latin typeface="Arial"/>
            </a:endParaRPr>
          </a:p>
          <a:p>
            <a:pPr>
              <a:lnSpc>
                <a:spcPct val="100000"/>
              </a:lnSpc>
              <a:spcBef>
                <a:spcPts val="1400"/>
              </a:spcBef>
            </a:pPr>
            <a:r>
              <a:rPr lang="en-US" sz="1200" b="1" strike="noStrike" spc="-1">
                <a:solidFill>
                  <a:srgbClr val="000000"/>
                </a:solidFill>
                <a:latin typeface="Lucida Sans"/>
                <a:ea typeface="Lucida Sans"/>
              </a:rPr>
              <a:t>Segue: </a:t>
            </a:r>
            <a:r>
              <a:rPr lang="en-US" sz="1200" b="0" strike="noStrike" spc="-1">
                <a:solidFill>
                  <a:srgbClr val="000000"/>
                </a:solidFill>
                <a:latin typeface="Lucida Sans"/>
                <a:ea typeface="Lucida Sans"/>
              </a:rPr>
              <a:t>So let’s talk about what this “actionable information” really is. </a:t>
            </a:r>
            <a:endParaRPr lang="en-US" sz="1200" b="0" strike="noStrike" spc="-1">
              <a:latin typeface="Arial"/>
            </a:endParaRPr>
          </a:p>
        </p:txBody>
      </p:sp>
      <p:sp>
        <p:nvSpPr>
          <p:cNvPr id="425" name="CustomShape 2"/>
          <p:cNvSpPr/>
          <p:nvPr/>
        </p:nvSpPr>
        <p:spPr>
          <a:xfrm>
            <a:off x="6609240" y="8928720"/>
            <a:ext cx="24732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B53B8A0B-B36E-4033-ACA7-791545484847}" type="slidenum">
              <a:rPr lang="en-US" sz="800" b="0" strike="noStrike" spc="-1">
                <a:solidFill>
                  <a:srgbClr val="000000"/>
                </a:solidFill>
                <a:latin typeface="Lucida Sans"/>
                <a:ea typeface="Lucida Sans"/>
              </a:rPr>
              <a:t>9</a:t>
            </a:fld>
            <a:endParaRPr lang="en-US" sz="800" b="0" strike="noStrike" spc="-1">
              <a:latin typeface="Arial"/>
            </a:endParaRPr>
          </a:p>
        </p:txBody>
      </p:sp>
      <p:sp>
        <p:nvSpPr>
          <p:cNvPr id="426" name="CustomShape 3"/>
          <p:cNvSpPr/>
          <p:nvPr/>
        </p:nvSpPr>
        <p:spPr>
          <a:xfrm>
            <a:off x="0" y="8928720"/>
            <a:ext cx="539928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nSpc>
                <a:spcPct val="100000"/>
              </a:lnSpc>
            </a:pPr>
            <a:r>
              <a:rPr lang="en-US" sz="800" b="0" strike="noStrike" spc="-1">
                <a:solidFill>
                  <a:srgbClr val="000000"/>
                </a:solidFill>
                <a:latin typeface="Lucida Sans"/>
                <a:ea typeface="Lucida Sans"/>
              </a:rPr>
              <a:t>Incident Response Training Module 1: Identify What Actionable Information Is, version 1.0, © 2017 FIRST</a:t>
            </a:r>
            <a:endParaRPr lang="en-US" sz="800" b="0" strike="noStrike" spc="-1">
              <a:latin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Title Slide">
    <p:bg>
      <p:bgPr>
        <a:blipFill rotWithShape="1">
          <a:blip r:embed="rId2">
            <a:alphaModFix/>
          </a:blip>
          <a:stretch>
            <a:fillRect/>
          </a:stretch>
        </a:blipFill>
        <a:effectLst/>
      </p:bgPr>
    </p:bg>
    <p:spTree>
      <p:nvGrpSpPr>
        <p:cNvPr id="1" name="Shape 15"/>
        <p:cNvGrpSpPr/>
        <p:nvPr/>
      </p:nvGrpSpPr>
      <p:grpSpPr>
        <a:xfrm>
          <a:off x="0" y="0"/>
          <a:ext cx="0" cy="0"/>
          <a:chOff x="0" y="0"/>
          <a:chExt cx="0" cy="0"/>
        </a:xfrm>
      </p:grpSpPr>
      <p:pic>
        <p:nvPicPr>
          <p:cNvPr id="16" name="Shape 16" descr="ttps://www.first.org/identity/first-org.png"/>
          <p:cNvPicPr preferRelativeResize="0"/>
          <p:nvPr/>
        </p:nvPicPr>
        <p:blipFill rotWithShape="1">
          <a:blip r:embed="rId3">
            <a:alphaModFix/>
          </a:blip>
          <a:srcRect/>
          <a:stretch/>
        </p:blipFill>
        <p:spPr>
          <a:xfrm>
            <a:off x="228601" y="5177244"/>
            <a:ext cx="2590800" cy="1588682"/>
          </a:xfrm>
          <a:prstGeom prst="rect">
            <a:avLst/>
          </a:prstGeom>
          <a:noFill/>
          <a:ln>
            <a:noFill/>
          </a:ln>
        </p:spPr>
      </p:pic>
      <p:sp>
        <p:nvSpPr>
          <p:cNvPr id="17" name="Shape 17"/>
          <p:cNvSpPr txBox="1">
            <a:spLocks noGrp="1"/>
          </p:cNvSpPr>
          <p:nvPr>
            <p:ph type="ctrTitle"/>
          </p:nvPr>
        </p:nvSpPr>
        <p:spPr>
          <a:xfrm>
            <a:off x="3048000" y="3646713"/>
            <a:ext cx="5410200" cy="704851"/>
          </a:xfrm>
          <a:prstGeom prst="rect">
            <a:avLst/>
          </a:prstGeom>
          <a:noFill/>
          <a:ln>
            <a:noFill/>
          </a:ln>
        </p:spPr>
        <p:txBody>
          <a:bodyPr wrap="square" lIns="91425" tIns="91425" rIns="91425" bIns="91425" anchor="ctr" anchorCtr="0"/>
          <a:lstStyle>
            <a:lvl1pPr marL="0" marR="0" lvl="0" indent="0" algn="r" rtl="0">
              <a:lnSpc>
                <a:spcPct val="90000"/>
              </a:lnSpc>
              <a:spcBef>
                <a:spcPts val="0"/>
              </a:spcBef>
              <a:spcAft>
                <a:spcPts val="0"/>
              </a:spcAft>
              <a:buSzPts val="1400"/>
              <a:buNone/>
              <a:defRPr sz="2100" b="1" i="0" u="none" strike="noStrike" cap="none">
                <a:solidFill>
                  <a:schemeClr val="dk1"/>
                </a:solidFill>
                <a:latin typeface="Calibri" charset="0"/>
                <a:ea typeface="Calibri" charset="0"/>
                <a:cs typeface="Calibri" charset="0"/>
                <a:sym typeface="Arial"/>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r>
              <a:rPr lang="en-US"/>
              <a:t>Click to edit Master title style</a:t>
            </a:r>
            <a:endParaRPr dirty="0"/>
          </a:p>
        </p:txBody>
      </p:sp>
      <p:sp>
        <p:nvSpPr>
          <p:cNvPr id="18" name="Shape 18"/>
          <p:cNvSpPr txBox="1">
            <a:spLocks noGrp="1"/>
          </p:cNvSpPr>
          <p:nvPr>
            <p:ph type="subTitle" idx="1"/>
          </p:nvPr>
        </p:nvSpPr>
        <p:spPr>
          <a:xfrm>
            <a:off x="3581400" y="4620208"/>
            <a:ext cx="4876800" cy="914400"/>
          </a:xfrm>
          <a:prstGeom prst="rect">
            <a:avLst/>
          </a:prstGeom>
          <a:noFill/>
          <a:ln>
            <a:noFill/>
          </a:ln>
        </p:spPr>
        <p:txBody>
          <a:bodyPr wrap="square" lIns="91425" tIns="91425" rIns="91425" bIns="91425" anchor="t" anchorCtr="0"/>
          <a:lstStyle>
            <a:lvl1pPr marL="0" marR="0" lvl="0" indent="0" algn="r" rtl="0">
              <a:lnSpc>
                <a:spcPct val="90000"/>
              </a:lnSpc>
              <a:spcBef>
                <a:spcPts val="750"/>
              </a:spcBef>
              <a:spcAft>
                <a:spcPts val="0"/>
              </a:spcAft>
              <a:buClr>
                <a:srgbClr val="888888"/>
              </a:buClr>
              <a:buSzPts val="1200"/>
              <a:buFont typeface="Arial"/>
              <a:buNone/>
              <a:defRPr sz="1200" b="0" i="0" u="none" strike="noStrike" cap="none">
                <a:solidFill>
                  <a:srgbClr val="888888"/>
                </a:solidFill>
                <a:latin typeface="Calibri" charset="0"/>
                <a:ea typeface="Calibri" charset="0"/>
                <a:cs typeface="Calibri" charset="0"/>
                <a:sym typeface="Arial"/>
              </a:defRPr>
            </a:lvl1pPr>
            <a:lvl2pPr marL="342900" marR="0" lvl="1" indent="0" algn="ctr" rtl="0">
              <a:lnSpc>
                <a:spcPct val="90000"/>
              </a:lnSpc>
              <a:spcBef>
                <a:spcPts val="375"/>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2pPr>
            <a:lvl3pPr marL="685800" marR="0" lvl="2" indent="0" algn="ctr" rtl="0">
              <a:lnSpc>
                <a:spcPct val="90000"/>
              </a:lnSpc>
              <a:spcBef>
                <a:spcPts val="375"/>
              </a:spcBef>
              <a:spcAft>
                <a:spcPts val="0"/>
              </a:spcAft>
              <a:buClr>
                <a:srgbClr val="888888"/>
              </a:buClr>
              <a:buSzPts val="1500"/>
              <a:buFont typeface="Arial"/>
              <a:buNone/>
              <a:defRPr sz="1500" b="0" i="0" u="none" strike="noStrike" cap="none">
                <a:solidFill>
                  <a:srgbClr val="888888"/>
                </a:solidFill>
                <a:latin typeface="Arial"/>
                <a:ea typeface="Arial"/>
                <a:cs typeface="Arial"/>
                <a:sym typeface="Arial"/>
              </a:defRPr>
            </a:lvl3pPr>
            <a:lvl4pPr marL="1028700" marR="0" lvl="3" indent="0" algn="ctr" rtl="0">
              <a:lnSpc>
                <a:spcPct val="90000"/>
              </a:lnSpc>
              <a:spcBef>
                <a:spcPts val="375"/>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4pPr>
            <a:lvl5pPr marL="1371600" marR="0" lvl="4" indent="0" algn="ctr" rtl="0">
              <a:lnSpc>
                <a:spcPct val="90000"/>
              </a:lnSpc>
              <a:spcBef>
                <a:spcPts val="375"/>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5pPr>
            <a:lvl6pPr marL="1714500" marR="0" lvl="5" indent="0" algn="ctr" rtl="0">
              <a:lnSpc>
                <a:spcPct val="90000"/>
              </a:lnSpc>
              <a:spcBef>
                <a:spcPts val="375"/>
              </a:spcBef>
              <a:buClr>
                <a:srgbClr val="888888"/>
              </a:buClr>
              <a:buSzPts val="1350"/>
              <a:buFont typeface="Arial"/>
              <a:buNone/>
              <a:defRPr sz="1350" b="0" i="0" u="none" strike="noStrike" cap="none">
                <a:solidFill>
                  <a:srgbClr val="888888"/>
                </a:solidFill>
                <a:latin typeface="Arial"/>
                <a:ea typeface="Arial"/>
                <a:cs typeface="Arial"/>
                <a:sym typeface="Arial"/>
              </a:defRPr>
            </a:lvl6pPr>
            <a:lvl7pPr marL="2057400" marR="0" lvl="6" indent="0" algn="ctr" rtl="0">
              <a:lnSpc>
                <a:spcPct val="90000"/>
              </a:lnSpc>
              <a:spcBef>
                <a:spcPts val="375"/>
              </a:spcBef>
              <a:buClr>
                <a:srgbClr val="888888"/>
              </a:buClr>
              <a:buSzPts val="1350"/>
              <a:buFont typeface="Arial"/>
              <a:buNone/>
              <a:defRPr sz="1350" b="0" i="0" u="none" strike="noStrike" cap="none">
                <a:solidFill>
                  <a:srgbClr val="888888"/>
                </a:solidFill>
                <a:latin typeface="Arial"/>
                <a:ea typeface="Arial"/>
                <a:cs typeface="Arial"/>
                <a:sym typeface="Arial"/>
              </a:defRPr>
            </a:lvl7pPr>
            <a:lvl8pPr marL="2400300" marR="0" lvl="7" indent="0" algn="ctr" rtl="0">
              <a:lnSpc>
                <a:spcPct val="90000"/>
              </a:lnSpc>
              <a:spcBef>
                <a:spcPts val="375"/>
              </a:spcBef>
              <a:buClr>
                <a:srgbClr val="888888"/>
              </a:buClr>
              <a:buSzPts val="1350"/>
              <a:buFont typeface="Arial"/>
              <a:buNone/>
              <a:defRPr sz="1350" b="0" i="0" u="none" strike="noStrike" cap="none">
                <a:solidFill>
                  <a:srgbClr val="888888"/>
                </a:solidFill>
                <a:latin typeface="Arial"/>
                <a:ea typeface="Arial"/>
                <a:cs typeface="Arial"/>
                <a:sym typeface="Arial"/>
              </a:defRPr>
            </a:lvl8pPr>
            <a:lvl9pPr marL="2743200" marR="0" lvl="8" indent="0" algn="ctr" rtl="0">
              <a:lnSpc>
                <a:spcPct val="90000"/>
              </a:lnSpc>
              <a:spcBef>
                <a:spcPts val="375"/>
              </a:spcBef>
              <a:buClr>
                <a:srgbClr val="888888"/>
              </a:buClr>
              <a:buSzPts val="1350"/>
              <a:buFont typeface="Arial"/>
              <a:buNone/>
              <a:defRPr sz="1350" b="0" i="0" u="none" strike="noStrike" cap="none">
                <a:solidFill>
                  <a:srgbClr val="888888"/>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38794702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he End, My Friend">
    <p:spTree>
      <p:nvGrpSpPr>
        <p:cNvPr id="1" name="Shape 50"/>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7000" y="1524000"/>
            <a:ext cx="6350000" cy="3810000"/>
          </a:xfrm>
          <a:prstGeom prst="rect">
            <a:avLst/>
          </a:prstGeom>
        </p:spPr>
      </p:pic>
    </p:spTree>
    <p:extLst>
      <p:ext uri="{BB962C8B-B14F-4D97-AF65-F5344CB8AC3E}">
        <p14:creationId xmlns:p14="http://schemas.microsoft.com/office/powerpoint/2010/main" val="1087820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F0B8B-A103-2E46-B4E5-886A95D19ADD}"/>
              </a:ext>
            </a:extLst>
          </p:cNvPr>
          <p:cNvSpPr>
            <a:spLocks noGrp="1"/>
          </p:cNvSpPr>
          <p:nvPr>
            <p:ph type="title"/>
          </p:nvPr>
        </p:nvSpPr>
        <p:spPr>
          <a:xfrm>
            <a:off x="457200" y="273050"/>
            <a:ext cx="8228013" cy="1143000"/>
          </a:xfrm>
        </p:spPr>
        <p:txBody>
          <a:bodyPr/>
          <a:lstStyle/>
          <a:p>
            <a:r>
              <a:rPr lang="en-US"/>
              <a:t>Click to edit Master title style</a:t>
            </a:r>
            <a:endParaRPr lang="en-GB"/>
          </a:p>
        </p:txBody>
      </p:sp>
    </p:spTree>
    <p:extLst>
      <p:ext uri="{BB962C8B-B14F-4D97-AF65-F5344CB8AC3E}">
        <p14:creationId xmlns:p14="http://schemas.microsoft.com/office/powerpoint/2010/main" val="40372109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3600"/>
            <a:ext cx="8229240" cy="1144800"/>
          </a:xfrm>
          <a:prstGeom prst="rect">
            <a:avLst/>
          </a:prstGeom>
        </p:spPr>
        <p:txBody>
          <a:bodyPr lIns="0" tIns="0" rIns="0" bIns="0" anchor="ctr"/>
          <a:lstStyle/>
          <a:p>
            <a:pPr algn="ctr"/>
            <a:r>
              <a:rPr lang="en-US" sz="4400" b="0" strike="noStrike" spc="-1">
                <a:latin typeface="Arial"/>
              </a:rPr>
              <a:t>Click to edit Master title style</a:t>
            </a:r>
          </a:p>
        </p:txBody>
      </p:sp>
      <p:sp>
        <p:nvSpPr>
          <p:cNvPr id="6" name="PlaceHolder 2"/>
          <p:cNvSpPr>
            <a:spLocks noGrp="1"/>
          </p:cNvSpPr>
          <p:nvPr>
            <p:ph type="subTitle"/>
          </p:nvPr>
        </p:nvSpPr>
        <p:spPr>
          <a:xfrm>
            <a:off x="457200" y="1604520"/>
            <a:ext cx="8229240" cy="3977280"/>
          </a:xfrm>
          <a:prstGeom prst="rect">
            <a:avLst/>
          </a:prstGeom>
        </p:spPr>
        <p:txBody>
          <a:bodyPr lIns="0" tIns="0" rIns="0" bIns="0" anchor="ctr"/>
          <a:lstStyle/>
          <a:p>
            <a:pPr algn="ctr"/>
            <a:r>
              <a:rPr lang="en-US" sz="3200" b="0" strike="noStrike" spc="-1">
                <a:latin typeface="Arial"/>
              </a:rPr>
              <a:t>Click to edit Master subtitle style</a:t>
            </a:r>
          </a:p>
        </p:txBody>
      </p:sp>
    </p:spTree>
    <p:extLst>
      <p:ext uri="{BB962C8B-B14F-4D97-AF65-F5344CB8AC3E}">
        <p14:creationId xmlns:p14="http://schemas.microsoft.com/office/powerpoint/2010/main" val="5935218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OverTx">
  <p:cSld name="Title, 2 Content over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US" sz="4400" b="0" strike="noStrike" spc="-1">
              <a:latin typeface="Arial"/>
            </a:endParaRPr>
          </a:p>
        </p:txBody>
      </p:sp>
      <p:sp>
        <p:nvSpPr>
          <p:cNvPr id="63"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en-US" sz="3200" b="0" strike="noStrike" spc="-1">
              <a:latin typeface="Arial"/>
            </a:endParaRPr>
          </a:p>
        </p:txBody>
      </p:sp>
      <p:sp>
        <p:nvSpPr>
          <p:cNvPr id="64"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en-US" sz="3200" b="0" strike="noStrike" spc="-1">
              <a:latin typeface="Arial"/>
            </a:endParaRPr>
          </a:p>
        </p:txBody>
      </p:sp>
      <p:sp>
        <p:nvSpPr>
          <p:cNvPr id="65" name="PlaceHolder 4"/>
          <p:cNvSpPr>
            <a:spLocks noGrp="1"/>
          </p:cNvSpPr>
          <p:nvPr>
            <p:ph type="body"/>
          </p:nvPr>
        </p:nvSpPr>
        <p:spPr>
          <a:xfrm>
            <a:off x="457200" y="3682080"/>
            <a:ext cx="8229240" cy="1896840"/>
          </a:xfrm>
          <a:prstGeom prst="rect">
            <a:avLst/>
          </a:prstGeom>
        </p:spPr>
        <p:txBody>
          <a:bodyPr lIns="0" tIns="0" rIns="0" bIns="0">
            <a:normAutofit/>
          </a:bodyPr>
          <a:lstStyle/>
          <a:p>
            <a:endParaRPr lang="en-US" sz="3200" b="0" strike="noStrike" spc="-1">
              <a:latin typeface="Arial"/>
            </a:endParaRPr>
          </a:p>
        </p:txBody>
      </p:sp>
    </p:spTree>
    <p:extLst>
      <p:ext uri="{BB962C8B-B14F-4D97-AF65-F5344CB8AC3E}">
        <p14:creationId xmlns:p14="http://schemas.microsoft.com/office/powerpoint/2010/main" val="3310817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1479551"/>
            <a:ext cx="8292704" cy="4703763"/>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spcAft>
                <a:spcPts val="0"/>
              </a:spcAft>
              <a:buClr>
                <a:schemeClr val="dk1"/>
              </a:buClr>
              <a:buSzPts val="2100"/>
              <a:buFont typeface="Arial"/>
              <a:buChar char="•"/>
              <a:defRPr sz="2400" b="0" i="0" u="none" strike="noStrike" cap="none">
                <a:solidFill>
                  <a:schemeClr val="dk1"/>
                </a:solidFill>
                <a:latin typeface="Calibri" charset="0"/>
                <a:ea typeface="Calibri" charset="0"/>
                <a:cs typeface="Calibri" charset="0"/>
                <a:sym typeface="Arial"/>
              </a:defRPr>
            </a:lvl1pPr>
            <a:lvl2pPr marL="514350" marR="0" lvl="1"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857250" marR="0" lvl="2" indent="-7620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200150" marR="0" lvl="3"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1543050" marR="0" lvl="4"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pPr lvl="0"/>
            <a:r>
              <a:rPr lang="en-US"/>
              <a:t>Edit Master text styles</a:t>
            </a:r>
          </a:p>
        </p:txBody>
      </p:sp>
      <p:sp>
        <p:nvSpPr>
          <p:cNvPr id="21" name="Shape 21"/>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800" b="1" i="0" u="none" strike="noStrike" cap="none">
                <a:solidFill>
                  <a:schemeClr val="dk1"/>
                </a:solidFill>
                <a:latin typeface="Calibri" charset="0"/>
                <a:ea typeface="Calibri" charset="0"/>
                <a:cs typeface="Calibri" charset="0"/>
                <a:sym typeface="Arial"/>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r>
              <a:rPr lang="en-US"/>
              <a:t>Click to edit Master title style</a:t>
            </a:r>
            <a:endParaRPr dirty="0"/>
          </a:p>
        </p:txBody>
      </p:sp>
      <p:sp>
        <p:nvSpPr>
          <p:cNvPr id="22" name="Shape 22"/>
          <p:cNvSpPr txBox="1">
            <a:spLocks noGrp="1"/>
          </p:cNvSpPr>
          <p:nvPr>
            <p:ph type="sldNum" idx="12"/>
          </p:nvPr>
        </p:nvSpPr>
        <p:spPr>
          <a:xfrm>
            <a:off x="3461148" y="6416676"/>
            <a:ext cx="1758553" cy="288925"/>
          </a:xfrm>
          <a:prstGeom prst="rect">
            <a:avLst/>
          </a:prstGeom>
          <a:noFill/>
          <a:ln>
            <a:noFill/>
          </a:ln>
        </p:spPr>
        <p:txBody>
          <a:bodyPr wrap="square" lIns="91425" tIns="45700" rIns="91425" bIns="45700" anchor="ctr" anchorCtr="0">
            <a:noAutofit/>
          </a:bodyPr>
          <a:lstStyle>
            <a:lvl1pPr>
              <a:defRPr>
                <a:latin typeface="Calibri" charset="0"/>
                <a:ea typeface="Calibri" charset="0"/>
                <a:cs typeface="Calibri" charset="0"/>
              </a:defRPr>
            </a:lvl1pPr>
          </a:lstStyle>
          <a:p>
            <a:pPr algn="ctr"/>
            <a:fld id="{00000000-1234-1234-1234-123412341234}" type="slidenum">
              <a:rPr lang="en-US" sz="900" smtClean="0">
                <a:solidFill>
                  <a:srgbClr val="888888"/>
                </a:solidFill>
                <a:sym typeface="Calibri"/>
              </a:rPr>
              <a:pPr algn="ctr"/>
              <a:t>‹#›</a:t>
            </a:fld>
            <a:endParaRPr lang="en-US" sz="900">
              <a:solidFill>
                <a:srgbClr val="888888"/>
              </a:solidFill>
              <a:sym typeface="Calibri"/>
            </a:endParaRPr>
          </a:p>
        </p:txBody>
      </p:sp>
    </p:spTree>
    <p:extLst>
      <p:ext uri="{BB962C8B-B14F-4D97-AF65-F5344CB8AC3E}">
        <p14:creationId xmlns:p14="http://schemas.microsoft.com/office/powerpoint/2010/main" val="2693206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3"/>
        <p:cNvGrpSpPr/>
        <p:nvPr/>
      </p:nvGrpSpPr>
      <p:grpSpPr>
        <a:xfrm>
          <a:off x="0" y="0"/>
          <a:ext cx="0" cy="0"/>
          <a:chOff x="0" y="0"/>
          <a:chExt cx="0" cy="0"/>
        </a:xfrm>
      </p:grpSpPr>
      <p:sp>
        <p:nvSpPr>
          <p:cNvPr id="24" name="Shape 24"/>
          <p:cNvSpPr txBox="1">
            <a:spLocks noGrp="1"/>
          </p:cNvSpPr>
          <p:nvPr>
            <p:ph type="sldNum" idx="12"/>
          </p:nvPr>
        </p:nvSpPr>
        <p:spPr>
          <a:xfrm>
            <a:off x="3461148" y="6416676"/>
            <a:ext cx="1758553" cy="288925"/>
          </a:xfrm>
          <a:prstGeom prst="rect">
            <a:avLst/>
          </a:prstGeom>
          <a:noFill/>
          <a:ln>
            <a:noFill/>
          </a:ln>
        </p:spPr>
        <p:txBody>
          <a:bodyPr wrap="square" lIns="91425" tIns="45700" rIns="91425" bIns="45700" anchor="ctr" anchorCtr="0">
            <a:noAutofit/>
          </a:bodyPr>
          <a:lstStyle/>
          <a:p>
            <a:pPr marL="0" marR="0" lvl="0" indent="0" algn="ctr" rtl="0">
              <a:spcBef>
                <a:spcPts val="0"/>
              </a:spcBef>
              <a:spcAft>
                <a:spcPts val="0"/>
              </a:spcAft>
              <a:buNone/>
            </a:pPr>
            <a:fld id="{00000000-1234-1234-1234-123412341234}" type="slidenum">
              <a:rPr lang="en-US" sz="900" b="0" i="0" u="none" strike="noStrike" cap="none">
                <a:solidFill>
                  <a:srgbClr val="888888"/>
                </a:solidFill>
                <a:latin typeface="Calibri"/>
                <a:ea typeface="Calibri"/>
                <a:cs typeface="Calibri"/>
                <a:sym typeface="Calibri"/>
              </a:rPr>
              <a:t>‹#›</a:t>
            </a:fld>
            <a:endParaRPr lang="en-US" sz="9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458659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Section">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2317750" y="2257428"/>
            <a:ext cx="4349750" cy="2416175"/>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700" b="1" i="0" u="none" strike="noStrike" cap="none">
                <a:solidFill>
                  <a:schemeClr val="dk1"/>
                </a:solidFill>
                <a:latin typeface="Calibri" charset="0"/>
                <a:ea typeface="Calibri" charset="0"/>
                <a:cs typeface="Calibri" charset="0"/>
                <a:sym typeface="Arial"/>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87234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Bullets (Numbered) with Lead-i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369888"/>
            <a:ext cx="8229600" cy="411162"/>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Clr>
                <a:schemeClr val="dk1"/>
              </a:buClr>
              <a:buSzPts val="1400"/>
              <a:buFont typeface="Lucida Sans"/>
              <a:buNone/>
              <a:defRPr sz="2400" b="1" i="0" u="none" strike="noStrike" cap="none">
                <a:solidFill>
                  <a:schemeClr val="dk1"/>
                </a:solidFill>
                <a:latin typeface="Calibri" charset="0"/>
                <a:ea typeface="Calibri" charset="0"/>
                <a:cs typeface="Calibri" charset="0"/>
                <a:sym typeface="Lucida Sans"/>
              </a:defRPr>
            </a:lvl1pPr>
            <a:lvl2pPr marL="0" marR="0" lvl="1"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9pPr>
          </a:lstStyle>
          <a:p>
            <a:r>
              <a:rPr lang="en-US"/>
              <a:t>Click to edit Master title style</a:t>
            </a:r>
            <a:endParaRPr/>
          </a:p>
        </p:txBody>
      </p:sp>
      <p:sp>
        <p:nvSpPr>
          <p:cNvPr id="30" name="Shape 30"/>
          <p:cNvSpPr txBox="1">
            <a:spLocks noGrp="1"/>
          </p:cNvSpPr>
          <p:nvPr>
            <p:ph type="body" idx="1"/>
          </p:nvPr>
        </p:nvSpPr>
        <p:spPr>
          <a:xfrm>
            <a:off x="457201" y="1114427"/>
            <a:ext cx="8258175" cy="4305935"/>
          </a:xfrm>
          <a:prstGeom prst="rect">
            <a:avLst/>
          </a:prstGeom>
          <a:noFill/>
          <a:ln>
            <a:noFill/>
          </a:ln>
        </p:spPr>
        <p:txBody>
          <a:bodyPr wrap="square" lIns="91425" tIns="91425" rIns="91425" bIns="91425" anchor="t" anchorCtr="0"/>
          <a:lstStyle>
            <a:lvl1pPr marL="0" marR="0" lvl="0" indent="0" algn="l" rtl="0">
              <a:lnSpc>
                <a:spcPct val="114000"/>
              </a:lnSpc>
              <a:spcBef>
                <a:spcPts val="750"/>
              </a:spcBef>
              <a:spcAft>
                <a:spcPts val="0"/>
              </a:spcAft>
              <a:buClr>
                <a:srgbClr val="F38127"/>
              </a:buClr>
              <a:buSzPts val="2800"/>
              <a:buFont typeface="Arial"/>
              <a:buNone/>
              <a:defRPr sz="1500" b="0" i="0" u="none" strike="noStrike" cap="none">
                <a:solidFill>
                  <a:schemeClr val="dk1"/>
                </a:solidFill>
                <a:latin typeface="Calibri" charset="0"/>
                <a:ea typeface="Calibri" charset="0"/>
                <a:cs typeface="Calibri" charset="0"/>
                <a:sym typeface="Lucida Sans"/>
              </a:defRPr>
            </a:lvl1pPr>
            <a:lvl2pPr marL="342900" marR="0" lvl="1" indent="-34925" algn="l" rtl="0">
              <a:lnSpc>
                <a:spcPct val="114000"/>
              </a:lnSpc>
              <a:spcBef>
                <a:spcPts val="375"/>
              </a:spcBef>
              <a:spcAft>
                <a:spcPts val="0"/>
              </a:spcAft>
              <a:buClr>
                <a:schemeClr val="dk1"/>
              </a:buClr>
              <a:buSzPts val="2000"/>
              <a:buFont typeface="Arial"/>
              <a:buAutoNum type="arabicPeriod"/>
              <a:defRPr sz="1500" b="0" i="0" u="none" strike="noStrike" cap="none">
                <a:solidFill>
                  <a:schemeClr val="dk1"/>
                </a:solidFill>
                <a:latin typeface="Lucida Sans"/>
                <a:ea typeface="Lucida Sans"/>
                <a:cs typeface="Lucida Sans"/>
                <a:sym typeface="Lucida Sans"/>
              </a:defRPr>
            </a:lvl2pPr>
            <a:lvl3pPr marL="639366" marR="0" lvl="2" indent="-36114" algn="l" rtl="0">
              <a:lnSpc>
                <a:spcPct val="114000"/>
              </a:lnSpc>
              <a:spcBef>
                <a:spcPts val="375"/>
              </a:spcBef>
              <a:spcAft>
                <a:spcPts val="0"/>
              </a:spcAft>
              <a:buClr>
                <a:schemeClr val="dk1"/>
              </a:buClr>
              <a:buSzPts val="2000"/>
              <a:buFont typeface="Arial"/>
              <a:buAutoNum type="alphaLcPeriod"/>
              <a:defRPr sz="1500" b="0" i="0" u="none" strike="noStrike" cap="none">
                <a:solidFill>
                  <a:schemeClr val="dk1"/>
                </a:solidFill>
                <a:latin typeface="Lucida Sans"/>
                <a:ea typeface="Lucida Sans"/>
                <a:cs typeface="Lucida Sans"/>
                <a:sym typeface="Lucida Sans"/>
              </a:defRPr>
            </a:lvl3pPr>
            <a:lvl4pPr marL="901304" marR="0" lvl="3" indent="-40878" algn="l" rtl="0">
              <a:lnSpc>
                <a:spcPct val="114000"/>
              </a:lnSpc>
              <a:spcBef>
                <a:spcPts val="375"/>
              </a:spcBef>
              <a:spcAft>
                <a:spcPts val="0"/>
              </a:spcAft>
              <a:buClr>
                <a:schemeClr val="dk1"/>
              </a:buClr>
              <a:buSzPts val="2000"/>
              <a:buFont typeface="Arial"/>
              <a:buAutoNum type="arabicPeriod"/>
              <a:defRPr sz="1500" b="0" i="0" u="none" strike="noStrike" cap="none">
                <a:solidFill>
                  <a:schemeClr val="dk1"/>
                </a:solidFill>
                <a:latin typeface="Lucida Sans"/>
                <a:ea typeface="Lucida Sans"/>
                <a:cs typeface="Lucida Sans"/>
                <a:sym typeface="Lucida Sans"/>
              </a:defRPr>
            </a:lvl4pPr>
            <a:lvl5pPr marL="1156097" marR="0" lvl="4" indent="-38496" algn="l" rtl="0">
              <a:lnSpc>
                <a:spcPct val="114000"/>
              </a:lnSpc>
              <a:spcBef>
                <a:spcPts val="375"/>
              </a:spcBef>
              <a:spcAft>
                <a:spcPts val="0"/>
              </a:spcAft>
              <a:buClr>
                <a:schemeClr val="dk1"/>
              </a:buClr>
              <a:buSzPts val="2000"/>
              <a:buFont typeface="Arial"/>
              <a:buAutoNum type="alphaLcPeriod"/>
              <a:defRPr sz="1500" b="0" i="0" u="none" strike="noStrike" cap="none">
                <a:solidFill>
                  <a:schemeClr val="dk1"/>
                </a:solidFill>
                <a:latin typeface="Lucida Sans"/>
                <a:ea typeface="Lucida Sans"/>
                <a:cs typeface="Lucida Sans"/>
                <a:sym typeface="Lucida Sans"/>
              </a:defRPr>
            </a:lvl5pPr>
            <a:lvl6pPr marL="1885950" marR="0" lvl="5" indent="28575" algn="l" rtl="0">
              <a:lnSpc>
                <a:spcPct val="90000"/>
              </a:lnSpc>
              <a:spcBef>
                <a:spcPts val="375"/>
              </a:spcBef>
              <a:buClr>
                <a:schemeClr val="dk1"/>
              </a:buClr>
              <a:buSzPts val="1800"/>
              <a:buFont typeface="Arial"/>
              <a:buChar char="•"/>
              <a:defRPr sz="1350" b="0" i="0" u="none" strike="noStrike" cap="none">
                <a:solidFill>
                  <a:schemeClr val="dk1"/>
                </a:solidFill>
                <a:latin typeface="Arial"/>
                <a:ea typeface="Arial"/>
                <a:cs typeface="Arial"/>
                <a:sym typeface="Arial"/>
              </a:defRPr>
            </a:lvl6pPr>
            <a:lvl7pPr marL="2228850" marR="0" lvl="6" indent="28575" algn="l" rtl="0">
              <a:lnSpc>
                <a:spcPct val="90000"/>
              </a:lnSpc>
              <a:spcBef>
                <a:spcPts val="375"/>
              </a:spcBef>
              <a:buClr>
                <a:schemeClr val="dk1"/>
              </a:buClr>
              <a:buSzPts val="1800"/>
              <a:buFont typeface="Arial"/>
              <a:buChar char="•"/>
              <a:defRPr sz="1350" b="0" i="0" u="none" strike="noStrike" cap="none">
                <a:solidFill>
                  <a:schemeClr val="dk1"/>
                </a:solidFill>
                <a:latin typeface="Arial"/>
                <a:ea typeface="Arial"/>
                <a:cs typeface="Arial"/>
                <a:sym typeface="Arial"/>
              </a:defRPr>
            </a:lvl7pPr>
            <a:lvl8pPr marL="2571750" marR="0" lvl="7" indent="28575" algn="l" rtl="0">
              <a:lnSpc>
                <a:spcPct val="90000"/>
              </a:lnSpc>
              <a:spcBef>
                <a:spcPts val="375"/>
              </a:spcBef>
              <a:buClr>
                <a:schemeClr val="dk1"/>
              </a:buClr>
              <a:buSzPts val="1800"/>
              <a:buFont typeface="Arial"/>
              <a:buChar char="•"/>
              <a:defRPr sz="1350" b="0" i="0" u="none" strike="noStrike" cap="none">
                <a:solidFill>
                  <a:schemeClr val="dk1"/>
                </a:solidFill>
                <a:latin typeface="Arial"/>
                <a:ea typeface="Arial"/>
                <a:cs typeface="Arial"/>
                <a:sym typeface="Arial"/>
              </a:defRPr>
            </a:lvl8pPr>
            <a:lvl9pPr marL="2914650" marR="0" lvl="8" indent="28575" algn="l" rtl="0">
              <a:lnSpc>
                <a:spcPct val="90000"/>
              </a:lnSpc>
              <a:spcBef>
                <a:spcPts val="375"/>
              </a:spcBef>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lvl="0"/>
            <a:r>
              <a:rPr lang="en-US"/>
              <a:t>Edit Master text styles</a:t>
            </a:r>
          </a:p>
        </p:txBody>
      </p:sp>
    </p:spTree>
    <p:extLst>
      <p:ext uri="{BB962C8B-B14F-4D97-AF65-F5344CB8AC3E}">
        <p14:creationId xmlns:p14="http://schemas.microsoft.com/office/powerpoint/2010/main" val="2199650331"/>
      </p:ext>
    </p:extLst>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Only">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val="541095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Lab Title">
    <p:spTree>
      <p:nvGrpSpPr>
        <p:cNvPr id="1" name="Shape 39"/>
        <p:cNvGrpSpPr/>
        <p:nvPr/>
      </p:nvGrpSpPr>
      <p:grpSpPr>
        <a:xfrm>
          <a:off x="0" y="0"/>
          <a:ext cx="0" cy="0"/>
          <a:chOff x="0" y="0"/>
          <a:chExt cx="0" cy="0"/>
        </a:xfrm>
      </p:grpSpPr>
      <p:pic>
        <p:nvPicPr>
          <p:cNvPr id="40" name="Shape 40"/>
          <p:cNvPicPr preferRelativeResize="0"/>
          <p:nvPr/>
        </p:nvPicPr>
        <p:blipFill rotWithShape="1">
          <a:blip r:embed="rId2">
            <a:alphaModFix/>
          </a:blip>
          <a:srcRect/>
          <a:stretch/>
        </p:blipFill>
        <p:spPr>
          <a:xfrm>
            <a:off x="6502003" y="1579564"/>
            <a:ext cx="2641997" cy="5278437"/>
          </a:xfrm>
          <a:prstGeom prst="rect">
            <a:avLst/>
          </a:prstGeom>
          <a:noFill/>
          <a:ln>
            <a:noFill/>
          </a:ln>
        </p:spPr>
      </p:pic>
      <p:sp>
        <p:nvSpPr>
          <p:cNvPr id="41" name="Shape 41"/>
          <p:cNvSpPr txBox="1">
            <a:spLocks noGrp="1"/>
          </p:cNvSpPr>
          <p:nvPr>
            <p:ph type="title"/>
          </p:nvPr>
        </p:nvSpPr>
        <p:spPr>
          <a:xfrm>
            <a:off x="449264" y="1138992"/>
            <a:ext cx="8229600" cy="792791"/>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400" b="1" i="0" u="none" strike="noStrike" cap="none">
                <a:solidFill>
                  <a:schemeClr val="dk1"/>
                </a:solidFill>
                <a:latin typeface="Calibri" charset="0"/>
                <a:ea typeface="Calibri" charset="0"/>
                <a:cs typeface="Calibri" charset="0"/>
                <a:sym typeface="Merriweather Sans"/>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r>
              <a:rPr lang="en-US"/>
              <a:t>Click to edit Master title style</a:t>
            </a:r>
            <a:endParaRPr/>
          </a:p>
        </p:txBody>
      </p:sp>
      <p:sp>
        <p:nvSpPr>
          <p:cNvPr id="42" name="Shape 42"/>
          <p:cNvSpPr txBox="1">
            <a:spLocks noGrp="1"/>
          </p:cNvSpPr>
          <p:nvPr>
            <p:ph type="body" idx="1"/>
          </p:nvPr>
        </p:nvSpPr>
        <p:spPr>
          <a:xfrm>
            <a:off x="449264" y="2093495"/>
            <a:ext cx="5229642" cy="3418940"/>
          </a:xfrm>
          <a:prstGeom prst="rect">
            <a:avLst/>
          </a:prstGeom>
          <a:noFill/>
          <a:ln>
            <a:noFill/>
          </a:ln>
        </p:spPr>
        <p:txBody>
          <a:bodyPr wrap="square" lIns="91425" tIns="91425" rIns="91425" bIns="91425" anchor="t" anchorCtr="0"/>
          <a:lstStyle>
            <a:lvl1pPr marL="0" marR="0" lvl="0" indent="0" algn="l" rtl="0">
              <a:lnSpc>
                <a:spcPct val="114000"/>
              </a:lnSpc>
              <a:spcBef>
                <a:spcPts val="750"/>
              </a:spcBef>
              <a:spcAft>
                <a:spcPts val="0"/>
              </a:spcAft>
              <a:buClr>
                <a:srgbClr val="F38127"/>
              </a:buClr>
              <a:buSzPts val="1800"/>
              <a:buFont typeface="Arial"/>
              <a:buNone/>
              <a:defRPr sz="1800" b="0" i="0" u="none" strike="noStrike" cap="none">
                <a:solidFill>
                  <a:schemeClr val="dk1"/>
                </a:solidFill>
                <a:latin typeface="Calibri" charset="0"/>
                <a:ea typeface="Calibri" charset="0"/>
                <a:cs typeface="Calibri" charset="0"/>
                <a:sym typeface="Merriweather Sans"/>
              </a:defRPr>
            </a:lvl1pPr>
            <a:lvl2pPr marL="220265" marR="0" lvl="1" indent="-105965"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2pPr>
            <a:lvl3pPr marL="603647" marR="0" lvl="2" indent="-226219"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3pPr>
            <a:lvl4pPr marL="815579" marR="0" lvl="3" indent="-97631"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4pPr>
            <a:lvl5pPr marL="1543050" marR="0" lvl="4" indent="-57150" algn="l" rtl="0">
              <a:lnSpc>
                <a:spcPct val="114000"/>
              </a:lnSpc>
              <a:spcBef>
                <a:spcPts val="375"/>
              </a:spcBef>
              <a:spcAft>
                <a:spcPts val="0"/>
              </a:spcAft>
              <a:buClr>
                <a:srgbClr val="595959"/>
              </a:buClr>
              <a:buSzPts val="1800"/>
              <a:buFont typeface="Arial"/>
              <a:buChar char="•"/>
              <a:defRPr sz="1800" b="0" i="0" u="none" strike="noStrike" cap="none">
                <a:solidFill>
                  <a:schemeClr val="dk1"/>
                </a:solidFill>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pPr lvl="0"/>
            <a:r>
              <a:rPr lang="en-US"/>
              <a:t>Edit Master text styles</a:t>
            </a:r>
          </a:p>
        </p:txBody>
      </p:sp>
    </p:spTree>
    <p:extLst>
      <p:ext uri="{BB962C8B-B14F-4D97-AF65-F5344CB8AC3E}">
        <p14:creationId xmlns:p14="http://schemas.microsoft.com/office/powerpoint/2010/main" val="858718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Lab Contents">
    <p:spTree>
      <p:nvGrpSpPr>
        <p:cNvPr id="1" name="Shape 43"/>
        <p:cNvGrpSpPr/>
        <p:nvPr/>
      </p:nvGrpSpPr>
      <p:grpSpPr>
        <a:xfrm>
          <a:off x="0" y="0"/>
          <a:ext cx="0" cy="0"/>
          <a:chOff x="0" y="0"/>
          <a:chExt cx="0" cy="0"/>
        </a:xfrm>
      </p:grpSpPr>
      <p:pic>
        <p:nvPicPr>
          <p:cNvPr id="44" name="Shape 44"/>
          <p:cNvPicPr preferRelativeResize="0"/>
          <p:nvPr/>
        </p:nvPicPr>
        <p:blipFill rotWithShape="1">
          <a:blip r:embed="rId2">
            <a:alphaModFix amt="24000"/>
          </a:blip>
          <a:srcRect/>
          <a:stretch/>
        </p:blipFill>
        <p:spPr>
          <a:xfrm>
            <a:off x="6502003" y="1579564"/>
            <a:ext cx="2641997" cy="5278437"/>
          </a:xfrm>
          <a:prstGeom prst="rect">
            <a:avLst/>
          </a:prstGeom>
          <a:noFill/>
          <a:ln>
            <a:noFill/>
          </a:ln>
        </p:spPr>
      </p:pic>
      <p:sp>
        <p:nvSpPr>
          <p:cNvPr id="45" name="Shape 45"/>
          <p:cNvSpPr txBox="1">
            <a:spLocks noGrp="1"/>
          </p:cNvSpPr>
          <p:nvPr>
            <p:ph type="title"/>
          </p:nvPr>
        </p:nvSpPr>
        <p:spPr>
          <a:xfrm>
            <a:off x="457200" y="350839"/>
            <a:ext cx="8229600" cy="411163"/>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400" b="1" i="0" u="none" strike="noStrike" cap="none">
                <a:solidFill>
                  <a:schemeClr val="dk1"/>
                </a:solidFill>
                <a:latin typeface="Calibri" charset="0"/>
                <a:ea typeface="Calibri" charset="0"/>
                <a:cs typeface="Calibri" charset="0"/>
                <a:sym typeface="Merriweather Sans"/>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r>
              <a:rPr lang="en-US"/>
              <a:t>Click to edit Master title style</a:t>
            </a:r>
            <a:endParaRPr/>
          </a:p>
        </p:txBody>
      </p:sp>
      <p:sp>
        <p:nvSpPr>
          <p:cNvPr id="46" name="Shape 46"/>
          <p:cNvSpPr txBox="1">
            <a:spLocks noGrp="1"/>
          </p:cNvSpPr>
          <p:nvPr>
            <p:ph type="body" idx="1"/>
          </p:nvPr>
        </p:nvSpPr>
        <p:spPr>
          <a:xfrm>
            <a:off x="449266" y="1206504"/>
            <a:ext cx="8258175" cy="4305935"/>
          </a:xfrm>
          <a:prstGeom prst="rect">
            <a:avLst/>
          </a:prstGeom>
          <a:noFill/>
          <a:ln>
            <a:noFill/>
          </a:ln>
        </p:spPr>
        <p:txBody>
          <a:bodyPr wrap="square" lIns="91425" tIns="91425" rIns="91425" bIns="91425" anchor="t" anchorCtr="0"/>
          <a:lstStyle>
            <a:lvl1pPr marL="0" marR="0" lvl="0" indent="0" algn="l" rtl="0">
              <a:lnSpc>
                <a:spcPct val="114000"/>
              </a:lnSpc>
              <a:spcBef>
                <a:spcPts val="750"/>
              </a:spcBef>
              <a:spcAft>
                <a:spcPts val="0"/>
              </a:spcAft>
              <a:buClr>
                <a:srgbClr val="F38127"/>
              </a:buClr>
              <a:buSzPts val="1800"/>
              <a:buFont typeface="Arial"/>
              <a:buNone/>
              <a:defRPr sz="1800" b="0" i="0" u="none" strike="noStrike" cap="none">
                <a:solidFill>
                  <a:schemeClr val="dk1"/>
                </a:solidFill>
                <a:latin typeface="Calibri" charset="0"/>
                <a:ea typeface="Calibri" charset="0"/>
                <a:cs typeface="Calibri" charset="0"/>
                <a:sym typeface="Merriweather Sans"/>
              </a:defRPr>
            </a:lvl1pPr>
            <a:lvl2pPr marL="220265" marR="0" lvl="1" indent="-105965"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2pPr>
            <a:lvl3pPr marL="603647" marR="0" lvl="2" indent="-226219"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3pPr>
            <a:lvl4pPr marL="815579" marR="0" lvl="3" indent="-97631"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4pPr>
            <a:lvl5pPr marL="1543050" marR="0" lvl="4" indent="-57150" algn="l" rtl="0">
              <a:lnSpc>
                <a:spcPct val="114000"/>
              </a:lnSpc>
              <a:spcBef>
                <a:spcPts val="375"/>
              </a:spcBef>
              <a:spcAft>
                <a:spcPts val="0"/>
              </a:spcAft>
              <a:buClr>
                <a:srgbClr val="595959"/>
              </a:buClr>
              <a:buSzPts val="1800"/>
              <a:buFont typeface="Arial"/>
              <a:buChar char="•"/>
              <a:defRPr sz="1800" b="0" i="0" u="none" strike="noStrike" cap="none">
                <a:solidFill>
                  <a:schemeClr val="dk1"/>
                </a:solidFill>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pPr lvl="0"/>
            <a:r>
              <a:rPr lang="en-US"/>
              <a:t>Edit Master text styles</a:t>
            </a:r>
          </a:p>
        </p:txBody>
      </p:sp>
    </p:spTree>
    <p:extLst>
      <p:ext uri="{BB962C8B-B14F-4D97-AF65-F5344CB8AC3E}">
        <p14:creationId xmlns:p14="http://schemas.microsoft.com/office/powerpoint/2010/main" val="2437319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Questions">
    <p:spTree>
      <p:nvGrpSpPr>
        <p:cNvPr id="1" name="Shape 47"/>
        <p:cNvGrpSpPr/>
        <p:nvPr/>
      </p:nvGrpSpPr>
      <p:grpSpPr>
        <a:xfrm>
          <a:off x="0" y="0"/>
          <a:ext cx="0" cy="0"/>
          <a:chOff x="0" y="0"/>
          <a:chExt cx="0" cy="0"/>
        </a:xfrm>
      </p:grpSpPr>
      <p:sp>
        <p:nvSpPr>
          <p:cNvPr id="48" name="Shape 48"/>
          <p:cNvSpPr txBox="1"/>
          <p:nvPr/>
        </p:nvSpPr>
        <p:spPr>
          <a:xfrm>
            <a:off x="476250" y="336551"/>
            <a:ext cx="1473288" cy="461665"/>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None/>
            </a:pPr>
            <a:r>
              <a:rPr lang="en-US" sz="2400" b="1">
                <a:solidFill>
                  <a:schemeClr val="lt1"/>
                </a:solidFill>
                <a:latin typeface="Calibri"/>
                <a:ea typeface="Calibri"/>
                <a:cs typeface="Calibri"/>
                <a:sym typeface="Calibri"/>
              </a:rPr>
              <a:t>Questions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4413" y="1118294"/>
            <a:ext cx="5460709" cy="4737165"/>
          </a:xfrm>
          <a:prstGeom prst="rect">
            <a:avLst/>
          </a:prstGeom>
        </p:spPr>
      </p:pic>
    </p:spTree>
    <p:extLst>
      <p:ext uri="{BB962C8B-B14F-4D97-AF65-F5344CB8AC3E}">
        <p14:creationId xmlns:p14="http://schemas.microsoft.com/office/powerpoint/2010/main" val="3356728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a:alphaModFix/>
          </a:blip>
          <a:stretch>
            <a:fillRect/>
          </a:stretch>
        </a:blipFill>
        <a:effectLst/>
      </p:bgPr>
    </p:bg>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endParaRPr dirty="0"/>
          </a:p>
        </p:txBody>
      </p:sp>
      <p:sp>
        <p:nvSpPr>
          <p:cNvPr id="12" name="Shape 12"/>
          <p:cNvSpPr txBox="1">
            <a:spLocks noGrp="1"/>
          </p:cNvSpPr>
          <p:nvPr>
            <p:ph type="body" idx="1"/>
          </p:nvPr>
        </p:nvSpPr>
        <p:spPr>
          <a:xfrm>
            <a:off x="457200" y="1479551"/>
            <a:ext cx="8292704" cy="4703763"/>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514350" marR="0" lvl="1"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857250" marR="0" lvl="2" indent="-7620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200150" marR="0" lvl="3"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1543050" marR="0" lvl="4"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dirty="0"/>
          </a:p>
        </p:txBody>
      </p:sp>
      <p:pic>
        <p:nvPicPr>
          <p:cNvPr id="14" name="Shape 14"/>
          <p:cNvPicPr preferRelativeResize="0"/>
          <p:nvPr/>
        </p:nvPicPr>
        <p:blipFill rotWithShape="1">
          <a:blip r:embed="rId16">
            <a:alphaModFix/>
          </a:blip>
          <a:srcRect/>
          <a:stretch/>
        </p:blipFill>
        <p:spPr>
          <a:xfrm>
            <a:off x="7619999" y="6070974"/>
            <a:ext cx="1282305" cy="737813"/>
          </a:xfrm>
          <a:prstGeom prst="rect">
            <a:avLst/>
          </a:prstGeom>
          <a:noFill/>
          <a:ln>
            <a:noFill/>
          </a:ln>
        </p:spPr>
      </p:pic>
      <p:sp>
        <p:nvSpPr>
          <p:cNvPr id="7" name="CustomShape 1">
            <a:extLst>
              <a:ext uri="{FF2B5EF4-FFF2-40B4-BE49-F238E27FC236}">
                <a16:creationId xmlns:a16="http://schemas.microsoft.com/office/drawing/2014/main" id="{E5B605E0-69EC-F745-BAE3-FC69E4C30BB5}"/>
              </a:ext>
            </a:extLst>
          </p:cNvPr>
          <p:cNvSpPr/>
          <p:nvPr/>
        </p:nvSpPr>
        <p:spPr>
          <a:xfrm>
            <a:off x="0" y="6624720"/>
            <a:ext cx="5112000" cy="214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800" b="0" strike="noStrike" spc="-1" dirty="0">
                <a:solidFill>
                  <a:srgbClr val="595959"/>
                </a:solidFill>
                <a:latin typeface="Calibri" panose="020F0502020204030204" pitchFamily="34" charset="0"/>
                <a:ea typeface="Merriweather Sans"/>
                <a:cs typeface="Calibri" panose="020F0502020204030204" pitchFamily="34" charset="0"/>
              </a:rPr>
              <a:t>Fusion Module 2: Investigate the Collection Process, Version 1.5</a:t>
            </a:r>
            <a:r>
              <a:rPr lang="en-US" sz="800" b="0" strike="noStrike" spc="-1" dirty="0">
                <a:solidFill>
                  <a:srgbClr val="595959"/>
                </a:solidFill>
                <a:latin typeface="Calibri" panose="020F0502020204030204" pitchFamily="34" charset="0"/>
                <a:ea typeface="Arial"/>
                <a:cs typeface="Calibri" panose="020F0502020204030204" pitchFamily="34" charset="0"/>
              </a:rPr>
              <a:t>, © FIRST Inc.</a:t>
            </a:r>
            <a:endParaRPr lang="en-US" sz="800" b="0" strike="noStrike" spc="-1" dirty="0">
              <a:latin typeface="Calibri" panose="020F0502020204030204" pitchFamily="34" charset="0"/>
              <a:cs typeface="Calibri" panose="020F0502020204030204" pitchFamily="34" charset="0"/>
            </a:endParaRPr>
          </a:p>
        </p:txBody>
      </p:sp>
      <p:sp>
        <p:nvSpPr>
          <p:cNvPr id="6" name="CustomShape 1">
            <a:extLst>
              <a:ext uri="{FF2B5EF4-FFF2-40B4-BE49-F238E27FC236}">
                <a16:creationId xmlns:a16="http://schemas.microsoft.com/office/drawing/2014/main" id="{ADCB34A7-3972-2E41-B667-2047A150C7D2}"/>
              </a:ext>
            </a:extLst>
          </p:cNvPr>
          <p:cNvSpPr/>
          <p:nvPr userDrawn="1"/>
        </p:nvSpPr>
        <p:spPr>
          <a:xfrm>
            <a:off x="0" y="6606720"/>
            <a:ext cx="4396320" cy="21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800" b="0" strike="noStrike" spc="-1" dirty="0">
                <a:solidFill>
                  <a:srgbClr val="595959"/>
                </a:solidFill>
                <a:latin typeface="Arial"/>
                <a:ea typeface="Arial"/>
              </a:rPr>
              <a:t>Fusion </a:t>
            </a:r>
            <a:r>
              <a:rPr lang="en-US" sz="800" b="0" strike="noStrike" spc="-1" dirty="0">
                <a:solidFill>
                  <a:srgbClr val="595959"/>
                </a:solidFill>
                <a:latin typeface="Lucida Sans"/>
                <a:ea typeface="Lucida Sans"/>
              </a:rPr>
              <a:t>Module 1: Identify What Actionable Information Is, Version 1.5  </a:t>
            </a:r>
            <a:r>
              <a:rPr lang="en-US" sz="800" b="0" strike="noStrike" spc="-1" dirty="0">
                <a:solidFill>
                  <a:srgbClr val="595959"/>
                </a:solidFill>
                <a:latin typeface="Arial"/>
                <a:ea typeface="Arial"/>
              </a:rPr>
              <a:t>© FIRST Inc.</a:t>
            </a:r>
            <a:endParaRPr lang="en-US" sz="800" b="0" strike="noStrike" spc="-1" dirty="0">
              <a:latin typeface="Arial"/>
            </a:endParaRPr>
          </a:p>
        </p:txBody>
      </p:sp>
    </p:spTree>
    <p:extLst>
      <p:ext uri="{BB962C8B-B14F-4D97-AF65-F5344CB8AC3E}">
        <p14:creationId xmlns:p14="http://schemas.microsoft.com/office/powerpoint/2010/main" val="2346249538"/>
      </p:ext>
    </p:extLst>
  </p:cSld>
  <p:clrMap bg1="lt1" tx1="dk1" bg2="dk2"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None/>
        <a:defRPr sz="2800" b="1" i="0" u="none" strike="noStrike" cap="none">
          <a:solidFill>
            <a:srgbClr val="000000"/>
          </a:solidFill>
          <a:latin typeface="Calibri" charset="0"/>
          <a:ea typeface="Calibri" charset="0"/>
          <a:cs typeface="Calibri" charset="0"/>
          <a:sym typeface="Arial"/>
        </a:defRPr>
      </a:lvl1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None/>
        <a:defRPr sz="2400" b="0" i="0" u="none" strike="noStrike" cap="none">
          <a:solidFill>
            <a:srgbClr val="000000"/>
          </a:solidFill>
          <a:latin typeface="Calibri" charset="0"/>
          <a:ea typeface="Calibri" charset="0"/>
          <a:cs typeface="Calibri" charset="0"/>
          <a:sym typeface="Arial"/>
        </a:defRPr>
      </a:lvl1pPr>
      <a:lvl2pPr marR="0" lvl="1"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CustomShape 1"/>
          <p:cNvSpPr/>
          <p:nvPr/>
        </p:nvSpPr>
        <p:spPr>
          <a:xfrm>
            <a:off x="1737360" y="3646800"/>
            <a:ext cx="6719400" cy="703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r">
              <a:lnSpc>
                <a:spcPct val="90000"/>
              </a:lnSpc>
            </a:pPr>
            <a:r>
              <a:rPr lang="en-US" sz="2520" b="1" strike="noStrike" spc="-1" dirty="0">
                <a:solidFill>
                  <a:srgbClr val="000000"/>
                </a:solidFill>
                <a:latin typeface="Calibri" panose="020F0502020204030204" pitchFamily="34" charset="0"/>
                <a:ea typeface="Arial"/>
                <a:cs typeface="Calibri" panose="020F0502020204030204" pitchFamily="34" charset="0"/>
              </a:rPr>
              <a:t>Building Threat Intel</a:t>
            </a:r>
            <a:r>
              <a:rPr lang="en-US" sz="1800" b="0" strike="noStrike" spc="-1" dirty="0">
                <a:solidFill>
                  <a:srgbClr val="000000"/>
                </a:solidFill>
                <a:latin typeface="Calibri" panose="020F0502020204030204" pitchFamily="34" charset="0"/>
                <a:ea typeface="DejaVu Sans"/>
                <a:cs typeface="Calibri" panose="020F0502020204030204" pitchFamily="34" charset="0"/>
              </a:rPr>
              <a:t> </a:t>
            </a:r>
            <a:r>
              <a:rPr lang="en-US" sz="2520" b="1" strike="noStrike" spc="-1" dirty="0">
                <a:solidFill>
                  <a:srgbClr val="000000"/>
                </a:solidFill>
                <a:latin typeface="Calibri" panose="020F0502020204030204" pitchFamily="34" charset="0"/>
                <a:ea typeface="Arial"/>
                <a:cs typeface="Calibri" panose="020F0502020204030204" pitchFamily="34" charset="0"/>
              </a:rPr>
              <a:t>Pipelines</a:t>
            </a:r>
            <a:endParaRPr lang="en-US" sz="2520" b="0" strike="noStrike" spc="-1" dirty="0">
              <a:latin typeface="Calibri" panose="020F0502020204030204" pitchFamily="34" charset="0"/>
              <a:cs typeface="Calibri" panose="020F0502020204030204" pitchFamily="34" charset="0"/>
            </a:endParaRPr>
          </a:p>
        </p:txBody>
      </p:sp>
      <p:sp>
        <p:nvSpPr>
          <p:cNvPr id="331" name="CustomShape 2"/>
          <p:cNvSpPr/>
          <p:nvPr/>
        </p:nvSpPr>
        <p:spPr>
          <a:xfrm>
            <a:off x="3581280" y="4620240"/>
            <a:ext cx="4875480" cy="912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r">
              <a:lnSpc>
                <a:spcPct val="100000"/>
              </a:lnSpc>
            </a:pPr>
            <a:r>
              <a:rPr lang="en-US" sz="1600" b="0" strike="noStrike" spc="-1">
                <a:solidFill>
                  <a:srgbClr val="888888"/>
                </a:solidFill>
                <a:latin typeface="Calibri" panose="020F0502020204030204" pitchFamily="34" charset="0"/>
                <a:ea typeface="Arial"/>
                <a:cs typeface="Calibri" panose="020F0502020204030204" pitchFamily="34" charset="0"/>
              </a:rPr>
              <a:t>[name]</a:t>
            </a:r>
            <a:endParaRPr lang="en-US" sz="1600" b="0" strike="noStrike" spc="-1">
              <a:latin typeface="Calibri" panose="020F0502020204030204" pitchFamily="34" charset="0"/>
              <a:cs typeface="Calibri" panose="020F0502020204030204" pitchFamily="34" charset="0"/>
            </a:endParaRPr>
          </a:p>
          <a:p>
            <a:pPr algn="r">
              <a:lnSpc>
                <a:spcPct val="100000"/>
              </a:lnSpc>
            </a:pPr>
            <a:r>
              <a:rPr lang="en-US" sz="1600" b="0" strike="noStrike" spc="-1">
                <a:solidFill>
                  <a:srgbClr val="888888"/>
                </a:solidFill>
                <a:latin typeface="Calibri" panose="020F0502020204030204" pitchFamily="34" charset="0"/>
                <a:ea typeface="Arial"/>
                <a:cs typeface="Calibri" panose="020F0502020204030204" pitchFamily="34" charset="0"/>
              </a:rPr>
              <a:t>[date]</a:t>
            </a:r>
            <a:endParaRPr lang="en-US" sz="1600" b="0" strike="noStrike" spc="-1">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CustomShape 1"/>
          <p:cNvSpPr/>
          <p:nvPr/>
        </p:nvSpPr>
        <p:spPr>
          <a:xfrm>
            <a:off x="457200" y="365040"/>
            <a:ext cx="8291520" cy="87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3600" b="1" strike="noStrike" spc="-1">
                <a:solidFill>
                  <a:srgbClr val="000000"/>
                </a:solidFill>
                <a:latin typeface="Calibri" panose="020F0502020204030204" pitchFamily="34" charset="0"/>
                <a:ea typeface="Arial"/>
                <a:cs typeface="Calibri" panose="020F0502020204030204" pitchFamily="34" charset="0"/>
              </a:rPr>
              <a:t>Information Levels </a:t>
            </a:r>
            <a:endParaRPr lang="en-US" sz="3600" b="0" strike="noStrike" spc="-1">
              <a:latin typeface="Calibri" panose="020F0502020204030204" pitchFamily="34" charset="0"/>
              <a:cs typeface="Calibri" panose="020F0502020204030204" pitchFamily="34" charset="0"/>
            </a:endParaRPr>
          </a:p>
        </p:txBody>
      </p:sp>
      <p:sp>
        <p:nvSpPr>
          <p:cNvPr id="351" name="CustomShape 2"/>
          <p:cNvSpPr/>
          <p:nvPr/>
        </p:nvSpPr>
        <p:spPr>
          <a:xfrm>
            <a:off x="489600" y="3940920"/>
            <a:ext cx="4354560" cy="735840"/>
          </a:xfrm>
          <a:prstGeom prst="rect">
            <a:avLst/>
          </a:prstGeom>
          <a:solidFill>
            <a:srgbClr val="00AE1D"/>
          </a:solid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b="0" strike="noStrike" spc="-1">
                <a:solidFill>
                  <a:srgbClr val="FFFFFF"/>
                </a:solidFill>
                <a:latin typeface="Calibri" panose="020F0502020204030204" pitchFamily="34" charset="0"/>
                <a:ea typeface="Lucida Sans"/>
                <a:cs typeface="Calibri" panose="020F0502020204030204" pitchFamily="34" charset="0"/>
              </a:rPr>
              <a:t>Low-level data </a:t>
            </a:r>
            <a:endParaRPr lang="en-US" b="0" strike="noStrike" spc="-1">
              <a:latin typeface="Calibri" panose="020F0502020204030204" pitchFamily="34" charset="0"/>
              <a:cs typeface="Calibri" panose="020F0502020204030204" pitchFamily="34" charset="0"/>
            </a:endParaRPr>
          </a:p>
        </p:txBody>
      </p:sp>
      <p:sp>
        <p:nvSpPr>
          <p:cNvPr id="352" name="CustomShape 3"/>
          <p:cNvSpPr/>
          <p:nvPr/>
        </p:nvSpPr>
        <p:spPr>
          <a:xfrm>
            <a:off x="842760" y="3212640"/>
            <a:ext cx="3647880" cy="735840"/>
          </a:xfrm>
          <a:prstGeom prst="rect">
            <a:avLst/>
          </a:prstGeom>
          <a:solidFill>
            <a:srgbClr val="308F00"/>
          </a:solid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b="0" strike="noStrike" spc="-1">
                <a:solidFill>
                  <a:srgbClr val="FFFFFF"/>
                </a:solidFill>
                <a:latin typeface="Calibri" panose="020F0502020204030204" pitchFamily="34" charset="0"/>
                <a:ea typeface="Lucida Sans"/>
                <a:cs typeface="Calibri" panose="020F0502020204030204" pitchFamily="34" charset="0"/>
              </a:rPr>
              <a:t>Detection indicators </a:t>
            </a:r>
            <a:endParaRPr lang="en-US" b="0" strike="noStrike" spc="-1">
              <a:latin typeface="Calibri" panose="020F0502020204030204" pitchFamily="34" charset="0"/>
              <a:cs typeface="Calibri" panose="020F0502020204030204" pitchFamily="34" charset="0"/>
            </a:endParaRPr>
          </a:p>
        </p:txBody>
      </p:sp>
      <p:sp>
        <p:nvSpPr>
          <p:cNvPr id="353" name="CustomShape 4"/>
          <p:cNvSpPr/>
          <p:nvPr/>
        </p:nvSpPr>
        <p:spPr>
          <a:xfrm>
            <a:off x="1247040" y="2484720"/>
            <a:ext cx="2839320" cy="735840"/>
          </a:xfrm>
          <a:prstGeom prst="rect">
            <a:avLst/>
          </a:prstGeom>
          <a:solidFill>
            <a:srgbClr val="005F10"/>
          </a:solidFill>
          <a:ln w="12600">
            <a:solidFill>
              <a:srgbClr val="005F10"/>
            </a:solidFill>
            <a:miter/>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b="0" strike="noStrike" spc="-1">
                <a:solidFill>
                  <a:srgbClr val="FFFFFF"/>
                </a:solidFill>
                <a:latin typeface="Calibri" panose="020F0502020204030204" pitchFamily="34" charset="0"/>
                <a:ea typeface="Lucida Sans"/>
                <a:cs typeface="Calibri" panose="020F0502020204030204" pitchFamily="34" charset="0"/>
              </a:rPr>
              <a:t>Advisories</a:t>
            </a:r>
            <a:endParaRPr lang="en-US" b="0" strike="noStrike" spc="-1">
              <a:latin typeface="Calibri" panose="020F0502020204030204" pitchFamily="34" charset="0"/>
              <a:cs typeface="Calibri" panose="020F0502020204030204" pitchFamily="34" charset="0"/>
            </a:endParaRPr>
          </a:p>
        </p:txBody>
      </p:sp>
      <p:sp>
        <p:nvSpPr>
          <p:cNvPr id="354" name="CustomShape 5"/>
          <p:cNvSpPr/>
          <p:nvPr/>
        </p:nvSpPr>
        <p:spPr>
          <a:xfrm>
            <a:off x="1668600" y="1756440"/>
            <a:ext cx="1996200" cy="735840"/>
          </a:xfrm>
          <a:prstGeom prst="rect">
            <a:avLst/>
          </a:prstGeom>
          <a:solidFill>
            <a:srgbClr val="003F0A"/>
          </a:solid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b="0" strike="noStrike" spc="-1">
                <a:solidFill>
                  <a:srgbClr val="FFFFFF"/>
                </a:solidFill>
                <a:latin typeface="Calibri" panose="020F0502020204030204" pitchFamily="34" charset="0"/>
                <a:ea typeface="Lucida Sans"/>
                <a:cs typeface="Calibri" panose="020F0502020204030204" pitchFamily="34" charset="0"/>
              </a:rPr>
              <a:t>Strategic Reports</a:t>
            </a:r>
            <a:endParaRPr lang="en-US" b="0" strike="noStrike" spc="-1">
              <a:latin typeface="Calibri" panose="020F0502020204030204" pitchFamily="34" charset="0"/>
              <a:cs typeface="Calibri" panose="020F0502020204030204" pitchFamily="34" charset="0"/>
            </a:endParaRPr>
          </a:p>
        </p:txBody>
      </p:sp>
      <p:sp>
        <p:nvSpPr>
          <p:cNvPr id="355" name="CustomShape 6"/>
          <p:cNvSpPr/>
          <p:nvPr/>
        </p:nvSpPr>
        <p:spPr>
          <a:xfrm>
            <a:off x="4845600" y="4147560"/>
            <a:ext cx="3685680" cy="466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b="0" strike="noStrike" spc="-1">
                <a:solidFill>
                  <a:srgbClr val="000000"/>
                </a:solidFill>
                <a:latin typeface="Calibri" panose="020F0502020204030204" pitchFamily="34" charset="0"/>
                <a:ea typeface="Lucida Sans"/>
                <a:cs typeface="Calibri" panose="020F0502020204030204" pitchFamily="34" charset="0"/>
              </a:rPr>
              <a:t>Network traffic, server logs, etc.</a:t>
            </a:r>
            <a:endParaRPr lang="en-US" b="0" strike="noStrike" spc="-1">
              <a:latin typeface="Calibri" panose="020F0502020204030204" pitchFamily="34" charset="0"/>
              <a:cs typeface="Calibri" panose="020F0502020204030204" pitchFamily="34" charset="0"/>
            </a:endParaRPr>
          </a:p>
        </p:txBody>
      </p:sp>
      <p:sp>
        <p:nvSpPr>
          <p:cNvPr id="356" name="CustomShape 7"/>
          <p:cNvSpPr/>
          <p:nvPr/>
        </p:nvSpPr>
        <p:spPr>
          <a:xfrm>
            <a:off x="4532760" y="3419280"/>
            <a:ext cx="4336920" cy="466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b="0" strike="noStrike" spc="-1">
                <a:solidFill>
                  <a:srgbClr val="000000"/>
                </a:solidFill>
                <a:latin typeface="Calibri" panose="020F0502020204030204" pitchFamily="34" charset="0"/>
                <a:ea typeface="Lucida Sans"/>
                <a:cs typeface="Calibri" panose="020F0502020204030204" pitchFamily="34" charset="0"/>
              </a:rPr>
              <a:t>IP addresses, URLs, DNS of C&amp;C servers</a:t>
            </a:r>
            <a:endParaRPr lang="en-US" b="0" strike="noStrike" spc="-1">
              <a:latin typeface="Calibri" panose="020F0502020204030204" pitchFamily="34" charset="0"/>
              <a:cs typeface="Calibri" panose="020F0502020204030204" pitchFamily="34" charset="0"/>
            </a:endParaRPr>
          </a:p>
        </p:txBody>
      </p:sp>
      <p:sp>
        <p:nvSpPr>
          <p:cNvPr id="357" name="CustomShape 8"/>
          <p:cNvSpPr/>
          <p:nvPr/>
        </p:nvSpPr>
        <p:spPr>
          <a:xfrm>
            <a:off x="4088160" y="2727360"/>
            <a:ext cx="4232880" cy="466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b="0" strike="noStrike" spc="-1">
                <a:solidFill>
                  <a:srgbClr val="000000"/>
                </a:solidFill>
                <a:latin typeface="Calibri" panose="020F0502020204030204" pitchFamily="34" charset="0"/>
                <a:ea typeface="Lucida Sans"/>
                <a:cs typeface="Calibri" panose="020F0502020204030204" pitchFamily="34" charset="0"/>
              </a:rPr>
              <a:t>Vulnerability, TTP, high-level alerts</a:t>
            </a:r>
            <a:endParaRPr lang="en-US" b="0" strike="noStrike" spc="-1">
              <a:latin typeface="Calibri" panose="020F0502020204030204" pitchFamily="34" charset="0"/>
              <a:cs typeface="Calibri" panose="020F0502020204030204" pitchFamily="34" charset="0"/>
            </a:endParaRPr>
          </a:p>
        </p:txBody>
      </p:sp>
      <p:sp>
        <p:nvSpPr>
          <p:cNvPr id="358" name="CustomShape 9"/>
          <p:cNvSpPr/>
          <p:nvPr/>
        </p:nvSpPr>
        <p:spPr>
          <a:xfrm>
            <a:off x="3708720" y="1963440"/>
            <a:ext cx="2052000" cy="466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b="0" strike="noStrike" spc="-1">
                <a:solidFill>
                  <a:srgbClr val="000000"/>
                </a:solidFill>
                <a:latin typeface="Calibri" panose="020F0502020204030204" pitchFamily="34" charset="0"/>
                <a:ea typeface="Lucida Sans"/>
                <a:cs typeface="Calibri" panose="020F0502020204030204" pitchFamily="34" charset="0"/>
              </a:rPr>
              <a:t>Very high level</a:t>
            </a:r>
            <a:endParaRPr lang="en-US" b="0" strike="noStrike" spc="-1">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CustomShape 1"/>
          <p:cNvSpPr/>
          <p:nvPr/>
        </p:nvSpPr>
        <p:spPr>
          <a:xfrm>
            <a:off x="457200" y="351000"/>
            <a:ext cx="8228160" cy="4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3200" b="1" strike="noStrike" spc="-1">
                <a:solidFill>
                  <a:srgbClr val="000000"/>
                </a:solidFill>
                <a:latin typeface="Calibri" panose="020F0502020204030204" pitchFamily="34" charset="0"/>
                <a:ea typeface="Lucida Sans"/>
                <a:cs typeface="Calibri" panose="020F0502020204030204" pitchFamily="34" charset="0"/>
              </a:rPr>
              <a:t>Properties of Actionable Information</a:t>
            </a:r>
            <a:endParaRPr lang="en-US" sz="3200" b="0" strike="noStrike" spc="-1">
              <a:latin typeface="Calibri" panose="020F0502020204030204" pitchFamily="34" charset="0"/>
              <a:cs typeface="Calibri" panose="020F0502020204030204" pitchFamily="34" charset="0"/>
            </a:endParaRPr>
          </a:p>
        </p:txBody>
      </p:sp>
      <p:sp>
        <p:nvSpPr>
          <p:cNvPr id="360" name="CustomShape 2"/>
          <p:cNvSpPr/>
          <p:nvPr/>
        </p:nvSpPr>
        <p:spPr>
          <a:xfrm>
            <a:off x="1928160" y="2072160"/>
            <a:ext cx="4570560" cy="2772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685800" lvl="1" indent="-341640">
              <a:lnSpc>
                <a:spcPct val="114000"/>
              </a:lnSpc>
              <a:buClr>
                <a:srgbClr val="000000"/>
              </a:buClr>
              <a:buFont typeface="Arial"/>
              <a:buChar char="❏"/>
            </a:pPr>
            <a:r>
              <a:rPr lang="en-US" sz="2800" b="0" strike="noStrike" spc="-1">
                <a:solidFill>
                  <a:srgbClr val="000000"/>
                </a:solidFill>
                <a:latin typeface="Calibri" panose="020F0502020204030204" pitchFamily="34" charset="0"/>
                <a:ea typeface="Lucida Sans"/>
                <a:cs typeface="Calibri" panose="020F0502020204030204" pitchFamily="34" charset="0"/>
              </a:rPr>
              <a:t>Relevance</a:t>
            </a:r>
            <a:endParaRPr lang="en-US" sz="2800" b="0" strike="noStrike" spc="-1">
              <a:latin typeface="Calibri" panose="020F0502020204030204" pitchFamily="34" charset="0"/>
              <a:cs typeface="Calibri" panose="020F0502020204030204" pitchFamily="34" charset="0"/>
            </a:endParaRPr>
          </a:p>
          <a:p>
            <a:pPr marL="685800" lvl="1" indent="-341640">
              <a:lnSpc>
                <a:spcPct val="114000"/>
              </a:lnSpc>
              <a:spcBef>
                <a:spcPts val="1176"/>
              </a:spcBef>
              <a:buClr>
                <a:srgbClr val="000000"/>
              </a:buClr>
              <a:buFont typeface="Arial"/>
              <a:buChar char="❏"/>
            </a:pPr>
            <a:r>
              <a:rPr lang="en-US" sz="2800" b="0" strike="noStrike" spc="-1">
                <a:solidFill>
                  <a:srgbClr val="000000"/>
                </a:solidFill>
                <a:latin typeface="Calibri" panose="020F0502020204030204" pitchFamily="34" charset="0"/>
                <a:ea typeface="Lucida Sans"/>
                <a:cs typeface="Calibri" panose="020F0502020204030204" pitchFamily="34" charset="0"/>
              </a:rPr>
              <a:t>Timeliness</a:t>
            </a:r>
            <a:endParaRPr lang="en-US" sz="2800" b="0" strike="noStrike" spc="-1">
              <a:latin typeface="Calibri" panose="020F0502020204030204" pitchFamily="34" charset="0"/>
              <a:cs typeface="Calibri" panose="020F0502020204030204" pitchFamily="34" charset="0"/>
            </a:endParaRPr>
          </a:p>
          <a:p>
            <a:pPr marL="685800" lvl="1" indent="-341640">
              <a:lnSpc>
                <a:spcPct val="114000"/>
              </a:lnSpc>
              <a:spcBef>
                <a:spcPts val="1176"/>
              </a:spcBef>
              <a:buClr>
                <a:srgbClr val="000000"/>
              </a:buClr>
              <a:buFont typeface="Arial"/>
              <a:buChar char="❏"/>
            </a:pPr>
            <a:r>
              <a:rPr lang="en-US" sz="2800" b="0" strike="noStrike" spc="-1">
                <a:solidFill>
                  <a:srgbClr val="000000"/>
                </a:solidFill>
                <a:latin typeface="Calibri" panose="020F0502020204030204" pitchFamily="34" charset="0"/>
                <a:ea typeface="Lucida Sans"/>
                <a:cs typeface="Calibri" panose="020F0502020204030204" pitchFamily="34" charset="0"/>
              </a:rPr>
              <a:t>Accuracy</a:t>
            </a:r>
            <a:endParaRPr lang="en-US" sz="2800" b="0" strike="noStrike" spc="-1">
              <a:latin typeface="Calibri" panose="020F0502020204030204" pitchFamily="34" charset="0"/>
              <a:cs typeface="Calibri" panose="020F0502020204030204" pitchFamily="34" charset="0"/>
            </a:endParaRPr>
          </a:p>
          <a:p>
            <a:pPr marL="685800" lvl="1" indent="-341640">
              <a:lnSpc>
                <a:spcPct val="114000"/>
              </a:lnSpc>
              <a:spcBef>
                <a:spcPts val="1176"/>
              </a:spcBef>
              <a:buClr>
                <a:srgbClr val="000000"/>
              </a:buClr>
              <a:buFont typeface="Arial"/>
              <a:buChar char="❏"/>
            </a:pPr>
            <a:r>
              <a:rPr lang="en-US" sz="2800" b="0" strike="noStrike" spc="-1">
                <a:solidFill>
                  <a:srgbClr val="000000"/>
                </a:solidFill>
                <a:latin typeface="Calibri" panose="020F0502020204030204" pitchFamily="34" charset="0"/>
                <a:ea typeface="Lucida Sans"/>
                <a:cs typeface="Calibri" panose="020F0502020204030204" pitchFamily="34" charset="0"/>
              </a:rPr>
              <a:t>Completeness</a:t>
            </a:r>
            <a:endParaRPr lang="en-US" sz="2800" b="0" strike="noStrike" spc="-1">
              <a:latin typeface="Calibri" panose="020F0502020204030204" pitchFamily="34" charset="0"/>
              <a:cs typeface="Calibri" panose="020F0502020204030204" pitchFamily="34" charset="0"/>
            </a:endParaRPr>
          </a:p>
          <a:p>
            <a:pPr marL="685800" lvl="1" indent="-341640">
              <a:lnSpc>
                <a:spcPct val="114000"/>
              </a:lnSpc>
              <a:spcBef>
                <a:spcPts val="1176"/>
              </a:spcBef>
              <a:buClr>
                <a:srgbClr val="000000"/>
              </a:buClr>
              <a:buFont typeface="Arial"/>
              <a:buChar char="❏"/>
            </a:pPr>
            <a:r>
              <a:rPr lang="en-US" sz="2800" b="0" strike="noStrike" spc="-1">
                <a:solidFill>
                  <a:srgbClr val="000000"/>
                </a:solidFill>
                <a:latin typeface="Calibri" panose="020F0502020204030204" pitchFamily="34" charset="0"/>
                <a:ea typeface="Lucida Sans"/>
                <a:cs typeface="Calibri" panose="020F0502020204030204" pitchFamily="34" charset="0"/>
              </a:rPr>
              <a:t>Ingestability</a:t>
            </a:r>
            <a:endParaRPr lang="en-US" sz="2800" b="0" strike="noStrike" spc="-1">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1" name="CustomShape 1"/>
          <p:cNvSpPr/>
          <p:nvPr/>
        </p:nvSpPr>
        <p:spPr>
          <a:xfrm>
            <a:off x="457200" y="365040"/>
            <a:ext cx="8291520" cy="87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3200" b="1" strike="noStrike" spc="-1">
                <a:solidFill>
                  <a:srgbClr val="000000"/>
                </a:solidFill>
                <a:latin typeface="Calibri" panose="020F0502020204030204" pitchFamily="34" charset="0"/>
                <a:ea typeface="Arial"/>
                <a:cs typeface="Calibri" panose="020F0502020204030204" pitchFamily="34" charset="0"/>
              </a:rPr>
              <a:t>Classifying Actionable Information</a:t>
            </a:r>
            <a:endParaRPr lang="en-US" sz="3200" b="0" strike="noStrike" spc="-1">
              <a:latin typeface="Calibri" panose="020F0502020204030204" pitchFamily="34" charset="0"/>
              <a:cs typeface="Calibri" panose="020F0502020204030204" pitchFamily="34" charset="0"/>
            </a:endParaRPr>
          </a:p>
        </p:txBody>
      </p:sp>
      <p:graphicFrame>
        <p:nvGraphicFramePr>
          <p:cNvPr id="362" name="Table 2"/>
          <p:cNvGraphicFramePr/>
          <p:nvPr>
            <p:extLst>
              <p:ext uri="{D42A27DB-BD31-4B8C-83A1-F6EECF244321}">
                <p14:modId xmlns:p14="http://schemas.microsoft.com/office/powerpoint/2010/main" val="3360362064"/>
              </p:ext>
            </p:extLst>
          </p:nvPr>
        </p:nvGraphicFramePr>
        <p:xfrm>
          <a:off x="457200" y="1132920"/>
          <a:ext cx="8292600" cy="4972800"/>
        </p:xfrm>
        <a:graphic>
          <a:graphicData uri="http://schemas.openxmlformats.org/drawingml/2006/table">
            <a:tbl>
              <a:tblPr/>
              <a:tblGrid>
                <a:gridCol w="1296000">
                  <a:extLst>
                    <a:ext uri="{9D8B030D-6E8A-4147-A177-3AD203B41FA5}">
                      <a16:colId xmlns:a16="http://schemas.microsoft.com/office/drawing/2014/main" val="20000"/>
                    </a:ext>
                  </a:extLst>
                </a:gridCol>
                <a:gridCol w="2549160">
                  <a:extLst>
                    <a:ext uri="{9D8B030D-6E8A-4147-A177-3AD203B41FA5}">
                      <a16:colId xmlns:a16="http://schemas.microsoft.com/office/drawing/2014/main" val="20001"/>
                    </a:ext>
                  </a:extLst>
                </a:gridCol>
                <a:gridCol w="4447440">
                  <a:extLst>
                    <a:ext uri="{9D8B030D-6E8A-4147-A177-3AD203B41FA5}">
                      <a16:colId xmlns:a16="http://schemas.microsoft.com/office/drawing/2014/main" val="20002"/>
                    </a:ext>
                  </a:extLst>
                </a:gridCol>
              </a:tblGrid>
              <a:tr h="270360">
                <a:tc>
                  <a:txBody>
                    <a:bodyPr/>
                    <a:lstStyle/>
                    <a:p>
                      <a:pPr algn="ctr">
                        <a:lnSpc>
                          <a:spcPct val="100000"/>
                        </a:lnSpc>
                      </a:pPr>
                      <a:r>
                        <a:rPr lang="en-US" sz="1200" b="1" strike="noStrike" spc="-1">
                          <a:solidFill>
                            <a:srgbClr val="FFFFFF"/>
                          </a:solidFill>
                          <a:latin typeface="Calibri" panose="020F0502020204030204" pitchFamily="34" charset="0"/>
                          <a:ea typeface="Lucida Sans"/>
                          <a:cs typeface="Calibri" panose="020F0502020204030204" pitchFamily="34" charset="0"/>
                        </a:rPr>
                        <a:t>Property</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38160">
                      <a:solidFill>
                        <a:srgbClr val="FFFFFF"/>
                      </a:solidFill>
                    </a:lnB>
                    <a:solidFill>
                      <a:srgbClr val="003F0B"/>
                    </a:solidFill>
                  </a:tcPr>
                </a:tc>
                <a:tc>
                  <a:txBody>
                    <a:bodyPr/>
                    <a:lstStyle/>
                    <a:p>
                      <a:pPr algn="ctr">
                        <a:lnSpc>
                          <a:spcPct val="100000"/>
                        </a:lnSpc>
                      </a:pPr>
                      <a:r>
                        <a:rPr lang="en-US" sz="1200" b="1" strike="noStrike" spc="-1">
                          <a:solidFill>
                            <a:srgbClr val="FFFFFF"/>
                          </a:solidFill>
                          <a:latin typeface="Calibri" panose="020F0502020204030204" pitchFamily="34" charset="0"/>
                          <a:ea typeface="Lucida Sans"/>
                          <a:cs typeface="Calibri" panose="020F0502020204030204" pitchFamily="34" charset="0"/>
                        </a:rPr>
                        <a:t>Description</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38160">
                      <a:solidFill>
                        <a:srgbClr val="FFFFFF"/>
                      </a:solidFill>
                    </a:lnB>
                    <a:solidFill>
                      <a:srgbClr val="003F0B"/>
                    </a:solidFill>
                  </a:tcPr>
                </a:tc>
                <a:tc>
                  <a:txBody>
                    <a:bodyPr/>
                    <a:lstStyle/>
                    <a:p>
                      <a:pPr algn="ctr">
                        <a:lnSpc>
                          <a:spcPct val="100000"/>
                        </a:lnSpc>
                      </a:pPr>
                      <a:r>
                        <a:rPr lang="en-US" sz="1200" b="1" strike="noStrike" spc="-1">
                          <a:solidFill>
                            <a:srgbClr val="FFFFFF"/>
                          </a:solidFill>
                          <a:latin typeface="Calibri" panose="020F0502020204030204" pitchFamily="34" charset="0"/>
                          <a:ea typeface="Lucida Sans"/>
                          <a:cs typeface="Calibri" panose="020F0502020204030204" pitchFamily="34" charset="0"/>
                        </a:rPr>
                        <a:t>Recommendations</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38160">
                      <a:solidFill>
                        <a:srgbClr val="FFFFFF"/>
                      </a:solidFill>
                    </a:lnB>
                    <a:solidFill>
                      <a:srgbClr val="003F0B"/>
                    </a:solidFill>
                  </a:tcPr>
                </a:tc>
                <a:extLst>
                  <a:ext uri="{0D108BD9-81ED-4DB2-BD59-A6C34878D82A}">
                    <a16:rowId xmlns:a16="http://schemas.microsoft.com/office/drawing/2014/main" val="10000"/>
                  </a:ext>
                </a:extLst>
              </a:tr>
              <a:tr h="907560">
                <a:tc>
                  <a:txBody>
                    <a:bodyPr/>
                    <a:lstStyle/>
                    <a:p>
                      <a:pPr>
                        <a:lnSpc>
                          <a:spcPct val="100000"/>
                        </a:lnSpc>
                      </a:pPr>
                      <a:r>
                        <a:rPr lang="en-US" sz="1200" b="0" strike="noStrike" spc="-1" dirty="0">
                          <a:solidFill>
                            <a:srgbClr val="FFFFFF"/>
                          </a:solidFill>
                          <a:latin typeface="Calibri" panose="020F0502020204030204" pitchFamily="34" charset="0"/>
                          <a:ea typeface="Lucida Sans"/>
                          <a:cs typeface="Calibri" panose="020F0502020204030204" pitchFamily="34" charset="0"/>
                        </a:rPr>
                        <a:t>Relevant</a:t>
                      </a:r>
                      <a:endParaRPr lang="en-US" sz="1200" b="0" strike="noStrike" spc="-1" dirty="0">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003F0B"/>
                    </a:solidFill>
                  </a:tcPr>
                </a:tc>
                <a:tc>
                  <a:txBody>
                    <a:bodyPr/>
                    <a:lstStyle/>
                    <a:p>
                      <a:pPr marL="171360" indent="-169920">
                        <a:lnSpc>
                          <a:spcPct val="100000"/>
                        </a:lnSpc>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In your area of responsibility</a:t>
                      </a:r>
                      <a:endParaRPr lang="en-US" sz="1200" b="0" strike="noStrike" spc="-1">
                        <a:latin typeface="Calibri" panose="020F0502020204030204" pitchFamily="34" charset="0"/>
                        <a:cs typeface="Calibri" panose="020F0502020204030204" pitchFamily="34" charset="0"/>
                      </a:endParaRPr>
                    </a:p>
                    <a:p>
                      <a:pPr marL="171360" indent="-169920">
                        <a:lnSpc>
                          <a:spcPct val="100000"/>
                        </a:lnSpc>
                        <a:spcBef>
                          <a:spcPts val="400"/>
                        </a:spcBef>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Applicable to your organization </a:t>
                      </a:r>
                      <a:endParaRPr lang="en-US" sz="1200" b="0" strike="noStrike" spc="-1">
                        <a:latin typeface="Calibri" panose="020F0502020204030204" pitchFamily="34" charset="0"/>
                        <a:cs typeface="Calibri" panose="020F0502020204030204" pitchFamily="34" charset="0"/>
                      </a:endParaRPr>
                    </a:p>
                    <a:p>
                      <a:pPr marL="171360" indent="-169920">
                        <a:lnSpc>
                          <a:spcPct val="100000"/>
                        </a:lnSpc>
                        <a:spcBef>
                          <a:spcPts val="400"/>
                        </a:spcBef>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Affects your constituency</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CACDCA"/>
                    </a:solidFill>
                  </a:tcPr>
                </a:tc>
                <a:tc>
                  <a:txBody>
                    <a:bodyPr/>
                    <a:lstStyle/>
                    <a:p>
                      <a:pPr marL="171360" indent="-169920">
                        <a:lnSpc>
                          <a:spcPct val="100000"/>
                        </a:lnSpc>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Consider all networks, software versions and hardware platforms</a:t>
                      </a:r>
                      <a:endParaRPr lang="en-US" sz="1200" b="0" strike="noStrike" spc="-1">
                        <a:latin typeface="Calibri" panose="020F0502020204030204" pitchFamily="34" charset="0"/>
                        <a:cs typeface="Calibri" panose="020F0502020204030204" pitchFamily="34" charset="0"/>
                      </a:endParaRPr>
                    </a:p>
                    <a:p>
                      <a:pPr marL="171360" indent="-169920">
                        <a:lnSpc>
                          <a:spcPct val="100000"/>
                        </a:lnSpc>
                        <a:spcBef>
                          <a:spcPts val="400"/>
                        </a:spcBef>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Scrutinize ASNs, CIDRs and domain names </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CACDCA"/>
                    </a:solidFill>
                  </a:tcPr>
                </a:tc>
                <a:extLst>
                  <a:ext uri="{0D108BD9-81ED-4DB2-BD59-A6C34878D82A}">
                    <a16:rowId xmlns:a16="http://schemas.microsoft.com/office/drawing/2014/main" val="10001"/>
                  </a:ext>
                </a:extLst>
              </a:tr>
              <a:tr h="907560">
                <a:tc>
                  <a:txBody>
                    <a:bodyPr/>
                    <a:lstStyle/>
                    <a:p>
                      <a:pPr>
                        <a:lnSpc>
                          <a:spcPct val="100000"/>
                        </a:lnSpc>
                      </a:pPr>
                      <a:r>
                        <a:rPr lang="en-US" sz="1200" b="0" strike="noStrike" spc="-1">
                          <a:solidFill>
                            <a:srgbClr val="FFFFFF"/>
                          </a:solidFill>
                          <a:latin typeface="Calibri" panose="020F0502020204030204" pitchFamily="34" charset="0"/>
                          <a:ea typeface="Lucida Sans"/>
                          <a:cs typeface="Calibri" panose="020F0502020204030204" pitchFamily="34" charset="0"/>
                        </a:rPr>
                        <a:t>Timely</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a:txBody>
                    <a:bodyPr/>
                    <a:lstStyle/>
                    <a:p>
                      <a:pPr marL="171360" indent="-169920">
                        <a:lnSpc>
                          <a:spcPct val="100000"/>
                        </a:lnSpc>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Germane when received, </a:t>
                      </a:r>
                      <a:br>
                        <a:rPr>
                          <a:latin typeface="Calibri" panose="020F0502020204030204" pitchFamily="34" charset="0"/>
                          <a:cs typeface="Calibri" panose="020F0502020204030204" pitchFamily="34" charset="0"/>
                        </a:rPr>
                      </a:br>
                      <a:r>
                        <a:rPr lang="en-US" sz="1200" b="0" strike="noStrike" spc="-1">
                          <a:solidFill>
                            <a:srgbClr val="000000"/>
                          </a:solidFill>
                          <a:latin typeface="Calibri" panose="020F0502020204030204" pitchFamily="34" charset="0"/>
                          <a:ea typeface="Lucida Sans"/>
                          <a:cs typeface="Calibri" panose="020F0502020204030204" pitchFamily="34" charset="0"/>
                        </a:rPr>
                        <a:t>from minutes to months</a:t>
                      </a:r>
                      <a:endParaRPr lang="en-US" sz="1200" b="0" strike="noStrike" spc="-1">
                        <a:latin typeface="Calibri" panose="020F0502020204030204" pitchFamily="34" charset="0"/>
                        <a:cs typeface="Calibri" panose="020F0502020204030204" pitchFamily="34" charset="0"/>
                      </a:endParaRPr>
                    </a:p>
                    <a:p>
                      <a:pPr marL="171360" indent="-169920">
                        <a:lnSpc>
                          <a:spcPct val="100000"/>
                        </a:lnSpc>
                        <a:spcBef>
                          <a:spcPts val="400"/>
                        </a:spcBef>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Adequacy of timeliness </a:t>
                      </a:r>
                      <a:br>
                        <a:rPr>
                          <a:latin typeface="Calibri" panose="020F0502020204030204" pitchFamily="34" charset="0"/>
                          <a:cs typeface="Calibri" panose="020F0502020204030204" pitchFamily="34" charset="0"/>
                        </a:rPr>
                      </a:br>
                      <a:r>
                        <a:rPr lang="en-US" sz="1200" b="0" strike="noStrike" spc="-1">
                          <a:solidFill>
                            <a:srgbClr val="000000"/>
                          </a:solidFill>
                          <a:latin typeface="Calibri" panose="020F0502020204030204" pitchFamily="34" charset="0"/>
                          <a:ea typeface="Lucida Sans"/>
                          <a:cs typeface="Calibri" panose="020F0502020204030204" pitchFamily="34" charset="0"/>
                        </a:rPr>
                        <a:t>will vary </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marL="171360" indent="-169920">
                        <a:lnSpc>
                          <a:spcPct val="100000"/>
                        </a:lnSpc>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If no longer actionable, save and move on</a:t>
                      </a:r>
                      <a:endParaRPr lang="en-US" sz="1200" b="0" strike="noStrike" spc="-1">
                        <a:latin typeface="Calibri" panose="020F0502020204030204" pitchFamily="34" charset="0"/>
                        <a:cs typeface="Calibri" panose="020F0502020204030204" pitchFamily="34" charset="0"/>
                      </a:endParaRPr>
                    </a:p>
                    <a:p>
                      <a:pPr marL="171360" indent="-169920">
                        <a:lnSpc>
                          <a:spcPct val="100000"/>
                        </a:lnSpc>
                        <a:spcBef>
                          <a:spcPts val="400"/>
                        </a:spcBef>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Strive to reduce delays in the information flow</a:t>
                      </a:r>
                      <a:endParaRPr lang="en-US" sz="1200" b="0" strike="noStrike" spc="-1">
                        <a:latin typeface="Calibri" panose="020F0502020204030204" pitchFamily="34" charset="0"/>
                        <a:cs typeface="Calibri" panose="020F0502020204030204" pitchFamily="34" charset="0"/>
                      </a:endParaRPr>
                    </a:p>
                    <a:p>
                      <a:pPr marL="171360" indent="-169920">
                        <a:lnSpc>
                          <a:spcPct val="100000"/>
                        </a:lnSpc>
                        <a:spcBef>
                          <a:spcPts val="400"/>
                        </a:spcBef>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Determine timeliness requirements based on type of data</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2"/>
                  </a:ext>
                </a:extLst>
              </a:tr>
              <a:tr h="1085040">
                <a:tc>
                  <a:txBody>
                    <a:bodyPr/>
                    <a:lstStyle/>
                    <a:p>
                      <a:pPr>
                        <a:lnSpc>
                          <a:spcPct val="100000"/>
                        </a:lnSpc>
                      </a:pPr>
                      <a:r>
                        <a:rPr lang="en-US" sz="1200" b="0" strike="noStrike" spc="-1">
                          <a:solidFill>
                            <a:srgbClr val="FFFFFF"/>
                          </a:solidFill>
                          <a:latin typeface="Calibri" panose="020F0502020204030204" pitchFamily="34" charset="0"/>
                          <a:ea typeface="Lucida Sans"/>
                          <a:cs typeface="Calibri" panose="020F0502020204030204" pitchFamily="34" charset="0"/>
                        </a:rPr>
                        <a:t>Accurate</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a:txBody>
                    <a:bodyPr/>
                    <a:lstStyle/>
                    <a:p>
                      <a:pPr marL="171360" indent="-169920">
                        <a:lnSpc>
                          <a:spcPct val="100000"/>
                        </a:lnSpc>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Confidence it is verified and error-free when received </a:t>
                      </a:r>
                      <a:endParaRPr lang="en-US" sz="1200" b="0" strike="noStrike" spc="-1">
                        <a:latin typeface="Calibri" panose="020F0502020204030204" pitchFamily="34" charset="0"/>
                        <a:cs typeface="Calibri" panose="020F0502020204030204" pitchFamily="34" charset="0"/>
                      </a:endParaRPr>
                    </a:p>
                    <a:p>
                      <a:pPr marL="171360" indent="-169920">
                        <a:lnSpc>
                          <a:spcPct val="100000"/>
                        </a:lnSpc>
                        <a:spcBef>
                          <a:spcPts val="400"/>
                        </a:spcBef>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Implies capable of </a:t>
                      </a:r>
                      <a:br>
                        <a:rPr>
                          <a:latin typeface="Calibri" panose="020F0502020204030204" pitchFamily="34" charset="0"/>
                          <a:cs typeface="Calibri" panose="020F0502020204030204" pitchFamily="34" charset="0"/>
                        </a:rPr>
                      </a:br>
                      <a:r>
                        <a:rPr lang="en-US" sz="1200" b="0" strike="noStrike" spc="-1">
                          <a:solidFill>
                            <a:srgbClr val="000000"/>
                          </a:solidFill>
                          <a:latin typeface="Calibri" panose="020F0502020204030204" pitchFamily="34" charset="0"/>
                          <a:ea typeface="Lucida Sans"/>
                          <a:cs typeface="Calibri" panose="020F0502020204030204" pitchFamily="34" charset="0"/>
                        </a:rPr>
                        <a:t>immediate consumption</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marL="171360" indent="-169920">
                        <a:lnSpc>
                          <a:spcPct val="100000"/>
                        </a:lnSpc>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Requires exposure of sources and collection means as much as possible</a:t>
                      </a:r>
                      <a:endParaRPr lang="en-US" sz="1200" b="0" strike="noStrike" spc="-1">
                        <a:latin typeface="Calibri" panose="020F0502020204030204" pitchFamily="34" charset="0"/>
                        <a:cs typeface="Calibri" panose="020F0502020204030204" pitchFamily="34" charset="0"/>
                      </a:endParaRPr>
                    </a:p>
                    <a:p>
                      <a:pPr marL="171360" indent="-169920">
                        <a:lnSpc>
                          <a:spcPct val="100000"/>
                        </a:lnSpc>
                        <a:spcBef>
                          <a:spcPts val="400"/>
                        </a:spcBef>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Monitor others’ track record and maintain yours</a:t>
                      </a:r>
                      <a:endParaRPr lang="en-US" sz="1200" b="0" strike="noStrike" spc="-1">
                        <a:latin typeface="Calibri" panose="020F0502020204030204" pitchFamily="34" charset="0"/>
                        <a:cs typeface="Calibri" panose="020F0502020204030204" pitchFamily="34" charset="0"/>
                      </a:endParaRPr>
                    </a:p>
                    <a:p>
                      <a:pPr marL="171360" indent="-169920">
                        <a:lnSpc>
                          <a:spcPct val="100000"/>
                        </a:lnSpc>
                        <a:spcBef>
                          <a:spcPts val="400"/>
                        </a:spcBef>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Accuracy can be improved in the handling process</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extLst>
                  <a:ext uri="{0D108BD9-81ED-4DB2-BD59-A6C34878D82A}">
                    <a16:rowId xmlns:a16="http://schemas.microsoft.com/office/drawing/2014/main" val="10003"/>
                  </a:ext>
                </a:extLst>
              </a:tr>
              <a:tr h="907560">
                <a:tc>
                  <a:txBody>
                    <a:bodyPr/>
                    <a:lstStyle/>
                    <a:p>
                      <a:pPr>
                        <a:lnSpc>
                          <a:spcPct val="100000"/>
                        </a:lnSpc>
                      </a:pPr>
                      <a:r>
                        <a:rPr lang="en-US" sz="1200" b="0" strike="noStrike" spc="-1">
                          <a:solidFill>
                            <a:srgbClr val="FFFFFF"/>
                          </a:solidFill>
                          <a:latin typeface="Calibri" panose="020F0502020204030204" pitchFamily="34" charset="0"/>
                          <a:ea typeface="Lucida Sans"/>
                          <a:cs typeface="Calibri" panose="020F0502020204030204" pitchFamily="34" charset="0"/>
                        </a:rPr>
                        <a:t>Complete</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a:txBody>
                    <a:bodyPr/>
                    <a:lstStyle/>
                    <a:p>
                      <a:pPr marL="171360" indent="-169920">
                        <a:lnSpc>
                          <a:spcPct val="100000"/>
                        </a:lnSpc>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Sufficient context for recipient to act without further investigation</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marL="171360" indent="-169920">
                        <a:lnSpc>
                          <a:spcPct val="100000"/>
                        </a:lnSpc>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Recognize usage needs of recipients</a:t>
                      </a:r>
                      <a:endParaRPr lang="en-US" sz="1200" b="0" strike="noStrike" spc="-1">
                        <a:latin typeface="Calibri" panose="020F0502020204030204" pitchFamily="34" charset="0"/>
                        <a:cs typeface="Calibri" panose="020F0502020204030204" pitchFamily="34" charset="0"/>
                      </a:endParaRPr>
                    </a:p>
                    <a:p>
                      <a:pPr marL="171360" indent="-169920">
                        <a:lnSpc>
                          <a:spcPct val="100000"/>
                        </a:lnSpc>
                        <a:spcBef>
                          <a:spcPts val="400"/>
                        </a:spcBef>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Give feedback to providers to improve completeness for your environment</a:t>
                      </a:r>
                      <a:endParaRPr lang="en-US" sz="1200" b="0" strike="noStrike" spc="-1">
                        <a:latin typeface="Calibri" panose="020F0502020204030204" pitchFamily="34" charset="0"/>
                        <a:cs typeface="Calibri" panose="020F0502020204030204" pitchFamily="34" charset="0"/>
                      </a:endParaRPr>
                    </a:p>
                    <a:p>
                      <a:pPr marL="171360" indent="-169920">
                        <a:lnSpc>
                          <a:spcPct val="100000"/>
                        </a:lnSpc>
                        <a:spcBef>
                          <a:spcPts val="400"/>
                        </a:spcBef>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Consider privacy and legal constraints</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4"/>
                  </a:ext>
                </a:extLst>
              </a:tr>
              <a:tr h="856800">
                <a:tc>
                  <a:txBody>
                    <a:bodyPr/>
                    <a:lstStyle/>
                    <a:p>
                      <a:pPr>
                        <a:lnSpc>
                          <a:spcPct val="100000"/>
                        </a:lnSpc>
                      </a:pPr>
                      <a:r>
                        <a:rPr lang="en-US" sz="1200" b="0" strike="noStrike" spc="-1">
                          <a:solidFill>
                            <a:srgbClr val="FFFFFF"/>
                          </a:solidFill>
                          <a:latin typeface="Calibri" panose="020F0502020204030204" pitchFamily="34" charset="0"/>
                          <a:ea typeface="Lucida Sans"/>
                          <a:cs typeface="Calibri" panose="020F0502020204030204" pitchFamily="34" charset="0"/>
                        </a:rPr>
                        <a:t>Ingestible</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a:txBody>
                    <a:bodyPr/>
                    <a:lstStyle/>
                    <a:p>
                      <a:pPr marL="171360" indent="-169920">
                        <a:lnSpc>
                          <a:spcPct val="100000"/>
                        </a:lnSpc>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Permits straightforward import by recipient</a:t>
                      </a:r>
                      <a:endParaRPr lang="en-US" sz="1200" b="0" strike="noStrike" spc="-1">
                        <a:latin typeface="Calibri" panose="020F0502020204030204" pitchFamily="34" charset="0"/>
                        <a:cs typeface="Calibri" panose="020F0502020204030204" pitchFamily="34" charset="0"/>
                      </a:endParaRPr>
                    </a:p>
                    <a:p>
                      <a:pPr marL="171360" indent="-169920">
                        <a:lnSpc>
                          <a:spcPct val="100000"/>
                        </a:lnSpc>
                        <a:spcBef>
                          <a:spcPts val="400"/>
                        </a:spcBef>
                        <a:buClr>
                          <a:srgbClr val="000000"/>
                        </a:buClr>
                        <a:buFont typeface="Arial"/>
                        <a:buChar char="•"/>
                      </a:pPr>
                      <a:r>
                        <a:rPr lang="en-US" sz="1200" b="0" strike="noStrike" spc="-1">
                          <a:solidFill>
                            <a:srgbClr val="000000"/>
                          </a:solidFill>
                          <a:latin typeface="Calibri" panose="020F0502020204030204" pitchFamily="34" charset="0"/>
                          <a:ea typeface="Lucida Sans"/>
                          <a:cs typeface="Calibri" panose="020F0502020204030204" pitchFamily="34" charset="0"/>
                        </a:rPr>
                        <a:t>Allows immediate extraction of important indicators</a:t>
                      </a:r>
                      <a:endParaRPr lang="en-US" sz="1200" b="0" strike="noStrike" spc="-1">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marL="171360" indent="-169920">
                        <a:lnSpc>
                          <a:spcPct val="100000"/>
                        </a:lnSpc>
                        <a:buClr>
                          <a:srgbClr val="000000"/>
                        </a:buClr>
                        <a:buFont typeface="Arial"/>
                        <a:buChar char="•"/>
                      </a:pPr>
                      <a:r>
                        <a:rPr lang="en-US" sz="1200" b="0" strike="noStrike" spc="-1" dirty="0">
                          <a:solidFill>
                            <a:srgbClr val="000000"/>
                          </a:solidFill>
                          <a:latin typeface="Calibri" panose="020F0502020204030204" pitchFamily="34" charset="0"/>
                          <a:ea typeface="Lucida Sans"/>
                          <a:cs typeface="Calibri" panose="020F0502020204030204" pitchFamily="34" charset="0"/>
                        </a:rPr>
                        <a:t>Crucial for machine-to-machine sharing</a:t>
                      </a:r>
                      <a:endParaRPr lang="en-US" sz="1200" b="0" strike="noStrike" spc="-1" dirty="0">
                        <a:latin typeface="Calibri" panose="020F0502020204030204" pitchFamily="34" charset="0"/>
                        <a:cs typeface="Calibri" panose="020F0502020204030204" pitchFamily="34" charset="0"/>
                      </a:endParaRPr>
                    </a:p>
                    <a:p>
                      <a:pPr marL="171360" indent="-169920">
                        <a:lnSpc>
                          <a:spcPct val="100000"/>
                        </a:lnSpc>
                        <a:spcBef>
                          <a:spcPts val="400"/>
                        </a:spcBef>
                        <a:buClr>
                          <a:srgbClr val="000000"/>
                        </a:buClr>
                        <a:buFont typeface="Arial"/>
                        <a:buChar char="•"/>
                      </a:pPr>
                      <a:r>
                        <a:rPr lang="en-US" sz="1200" b="0" strike="noStrike" spc="-1" dirty="0">
                          <a:solidFill>
                            <a:srgbClr val="000000"/>
                          </a:solidFill>
                          <a:latin typeface="Calibri" panose="020F0502020204030204" pitchFamily="34" charset="0"/>
                          <a:ea typeface="Lucida Sans"/>
                          <a:cs typeface="Calibri" panose="020F0502020204030204" pitchFamily="34" charset="0"/>
                        </a:rPr>
                        <a:t>Might require standardized formats</a:t>
                      </a:r>
                      <a:endParaRPr lang="en-US" sz="1200" b="0" strike="noStrike" spc="-1" dirty="0">
                        <a:latin typeface="Calibri" panose="020F0502020204030204" pitchFamily="34" charset="0"/>
                        <a:cs typeface="Calibri" panose="020F0502020204030204" pitchFamily="34" charset="0"/>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CustomShape 1"/>
          <p:cNvSpPr/>
          <p:nvPr/>
        </p:nvSpPr>
        <p:spPr>
          <a:xfrm>
            <a:off x="457200" y="365040"/>
            <a:ext cx="8291880" cy="87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2880" b="1" strike="noStrike" spc="-1" dirty="0">
                <a:solidFill>
                  <a:srgbClr val="000000"/>
                </a:solidFill>
                <a:latin typeface="Calibri" panose="020F0502020204030204" pitchFamily="34" charset="0"/>
                <a:ea typeface="Arial"/>
                <a:cs typeface="Calibri" panose="020F0502020204030204" pitchFamily="34" charset="0"/>
              </a:rPr>
              <a:t>5-Part Process for Actionable Information</a:t>
            </a:r>
            <a:endParaRPr lang="en-US" sz="2880" b="0" strike="noStrike" spc="-1" dirty="0">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00B480DB-7D64-044D-8FC0-6FFB011A6099}"/>
              </a:ext>
            </a:extLst>
          </p:cNvPr>
          <p:cNvGrpSpPr/>
          <p:nvPr/>
        </p:nvGrpSpPr>
        <p:grpSpPr>
          <a:xfrm>
            <a:off x="126360" y="2546332"/>
            <a:ext cx="8889840" cy="1899360"/>
            <a:chOff x="126360" y="2546332"/>
            <a:chExt cx="8889840" cy="1899360"/>
          </a:xfrm>
        </p:grpSpPr>
        <p:sp>
          <p:nvSpPr>
            <p:cNvPr id="364" name="CustomShape 2"/>
            <p:cNvSpPr/>
            <p:nvPr/>
          </p:nvSpPr>
          <p:spPr>
            <a:xfrm rot="16200000">
              <a:off x="3678840" y="3308338"/>
              <a:ext cx="1532160" cy="414720"/>
            </a:xfrm>
            <a:prstGeom prst="rect">
              <a:avLst/>
            </a:prstGeom>
            <a:solidFill>
              <a:srgbClr val="009900"/>
            </a:solid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1600" b="0" strike="noStrike" spc="-1">
                  <a:solidFill>
                    <a:srgbClr val="FFFFFF"/>
                  </a:solidFill>
                  <a:latin typeface="Calibri" panose="020F0502020204030204" pitchFamily="34" charset="0"/>
                  <a:ea typeface="Merriweather Sans"/>
                  <a:cs typeface="Calibri" panose="020F0502020204030204" pitchFamily="34" charset="0"/>
                </a:rPr>
                <a:t>store</a:t>
              </a:r>
              <a:endParaRPr lang="en-US" sz="1600" b="0" strike="noStrike" spc="-1">
                <a:latin typeface="Calibri" panose="020F0502020204030204" pitchFamily="34" charset="0"/>
                <a:cs typeface="Calibri" panose="020F0502020204030204" pitchFamily="34" charset="0"/>
              </a:endParaRPr>
            </a:p>
          </p:txBody>
        </p:sp>
        <p:sp>
          <p:nvSpPr>
            <p:cNvPr id="365" name="CustomShape 3"/>
            <p:cNvSpPr/>
            <p:nvPr/>
          </p:nvSpPr>
          <p:spPr>
            <a:xfrm rot="16200000">
              <a:off x="4661280" y="3308339"/>
              <a:ext cx="1532160" cy="414720"/>
            </a:xfrm>
            <a:prstGeom prst="rect">
              <a:avLst/>
            </a:prstGeom>
            <a:solidFill>
              <a:srgbClr val="009900"/>
            </a:solid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1600" b="0" strike="noStrike" spc="-1">
                  <a:solidFill>
                    <a:srgbClr val="FFFFFF"/>
                  </a:solidFill>
                  <a:latin typeface="Calibri" panose="020F0502020204030204" pitchFamily="34" charset="0"/>
                  <a:ea typeface="Merriweather Sans"/>
                  <a:cs typeface="Calibri" panose="020F0502020204030204" pitchFamily="34" charset="0"/>
                </a:rPr>
                <a:t>analyze</a:t>
              </a:r>
              <a:endParaRPr lang="en-US" sz="1600" b="0" strike="noStrike" spc="-1">
                <a:latin typeface="Calibri" panose="020F0502020204030204" pitchFamily="34" charset="0"/>
                <a:cs typeface="Calibri" panose="020F0502020204030204" pitchFamily="34" charset="0"/>
              </a:endParaRPr>
            </a:p>
          </p:txBody>
        </p:sp>
        <p:sp>
          <p:nvSpPr>
            <p:cNvPr id="366" name="CustomShape 4"/>
            <p:cNvSpPr/>
            <p:nvPr/>
          </p:nvSpPr>
          <p:spPr>
            <a:xfrm>
              <a:off x="3671640" y="3515518"/>
              <a:ext cx="564840" cy="360"/>
            </a:xfrm>
            <a:custGeom>
              <a:avLst/>
              <a:gdLst/>
              <a:ahLst/>
              <a:cxnLst/>
              <a:rect l="l" t="t" r="r" b="b"/>
              <a:pathLst>
                <a:path w="21600" h="21600">
                  <a:moveTo>
                    <a:pt x="0" y="0"/>
                  </a:moveTo>
                  <a:lnTo>
                    <a:pt x="21600" y="21600"/>
                  </a:lnTo>
                </a:path>
              </a:pathLst>
            </a:cu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367" name="CustomShape 5"/>
            <p:cNvSpPr/>
            <p:nvPr/>
          </p:nvSpPr>
          <p:spPr>
            <a:xfrm>
              <a:off x="4653720" y="3515518"/>
              <a:ext cx="564840" cy="360"/>
            </a:xfrm>
            <a:custGeom>
              <a:avLst/>
              <a:gdLst/>
              <a:ahLst/>
              <a:cxnLst/>
              <a:rect l="l" t="t" r="r" b="b"/>
              <a:pathLst>
                <a:path w="21600" h="21600">
                  <a:moveTo>
                    <a:pt x="0" y="0"/>
                  </a:moveTo>
                  <a:lnTo>
                    <a:pt x="21600" y="21600"/>
                  </a:lnTo>
                </a:path>
              </a:pathLst>
            </a:cu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368" name="CustomShape 6"/>
            <p:cNvSpPr/>
            <p:nvPr/>
          </p:nvSpPr>
          <p:spPr>
            <a:xfrm rot="16200000">
              <a:off x="1727280" y="3308339"/>
              <a:ext cx="1532160" cy="414720"/>
            </a:xfrm>
            <a:prstGeom prst="rect">
              <a:avLst/>
            </a:prstGeom>
            <a:solidFill>
              <a:srgbClr val="009900"/>
            </a:solid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1600" b="0" strike="noStrike" spc="-1">
                  <a:solidFill>
                    <a:srgbClr val="FFFFFF"/>
                  </a:solidFill>
                  <a:latin typeface="Calibri" panose="020F0502020204030204" pitchFamily="34" charset="0"/>
                  <a:ea typeface="Merriweather Sans"/>
                  <a:cs typeface="Calibri" panose="020F0502020204030204" pitchFamily="34" charset="0"/>
                </a:rPr>
                <a:t>collect</a:t>
              </a:r>
              <a:endParaRPr lang="en-US" sz="1600" b="0" strike="noStrike" spc="-1">
                <a:latin typeface="Calibri" panose="020F0502020204030204" pitchFamily="34" charset="0"/>
                <a:cs typeface="Calibri" panose="020F0502020204030204" pitchFamily="34" charset="0"/>
              </a:endParaRPr>
            </a:p>
          </p:txBody>
        </p:sp>
        <p:sp>
          <p:nvSpPr>
            <p:cNvPr id="369" name="CustomShape 7"/>
            <p:cNvSpPr/>
            <p:nvPr/>
          </p:nvSpPr>
          <p:spPr>
            <a:xfrm>
              <a:off x="126360" y="2833560"/>
              <a:ext cx="1598760" cy="33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r">
                <a:lnSpc>
                  <a:spcPct val="100000"/>
                </a:lnSpc>
              </a:pPr>
              <a:r>
                <a:rPr lang="en-US" sz="1600" b="0" strike="noStrike" spc="-1">
                  <a:solidFill>
                    <a:srgbClr val="000000"/>
                  </a:solidFill>
                  <a:latin typeface="Calibri" panose="020F0502020204030204" pitchFamily="34" charset="0"/>
                  <a:ea typeface="Merriweather Sans"/>
                  <a:cs typeface="Calibri" panose="020F0502020204030204" pitchFamily="34" charset="0"/>
                </a:rPr>
                <a:t>low-level data</a:t>
              </a:r>
              <a:endParaRPr lang="en-US" sz="1600" b="0" strike="noStrike" spc="-1">
                <a:latin typeface="Calibri" panose="020F0502020204030204" pitchFamily="34" charset="0"/>
                <a:cs typeface="Calibri" panose="020F0502020204030204" pitchFamily="34" charset="0"/>
              </a:endParaRPr>
            </a:p>
          </p:txBody>
        </p:sp>
        <p:sp>
          <p:nvSpPr>
            <p:cNvPr id="370" name="CustomShape 8"/>
            <p:cNvSpPr/>
            <p:nvPr/>
          </p:nvSpPr>
          <p:spPr>
            <a:xfrm>
              <a:off x="457200" y="3306960"/>
              <a:ext cx="1267920" cy="33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r">
                <a:lnSpc>
                  <a:spcPct val="100000"/>
                </a:lnSpc>
              </a:pPr>
              <a:r>
                <a:rPr lang="en-US" sz="1600" b="0" strike="noStrike" spc="-1">
                  <a:solidFill>
                    <a:srgbClr val="000000"/>
                  </a:solidFill>
                  <a:latin typeface="Calibri" panose="020F0502020204030204" pitchFamily="34" charset="0"/>
                  <a:ea typeface="Merriweather Sans"/>
                  <a:cs typeface="Calibri" panose="020F0502020204030204" pitchFamily="34" charset="0"/>
                </a:rPr>
                <a:t>advisories</a:t>
              </a:r>
              <a:endParaRPr lang="en-US" sz="1600" b="0" strike="noStrike" spc="-1">
                <a:latin typeface="Calibri" panose="020F0502020204030204" pitchFamily="34" charset="0"/>
                <a:cs typeface="Calibri" panose="020F0502020204030204" pitchFamily="34" charset="0"/>
              </a:endParaRPr>
            </a:p>
          </p:txBody>
        </p:sp>
        <p:sp>
          <p:nvSpPr>
            <p:cNvPr id="371" name="CustomShape 9"/>
            <p:cNvSpPr/>
            <p:nvPr/>
          </p:nvSpPr>
          <p:spPr>
            <a:xfrm>
              <a:off x="546120" y="3720240"/>
              <a:ext cx="1178640" cy="583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r">
                <a:lnSpc>
                  <a:spcPct val="100000"/>
                </a:lnSpc>
              </a:pPr>
              <a:r>
                <a:rPr lang="en-US" sz="1600" b="0" strike="noStrike" spc="-1">
                  <a:solidFill>
                    <a:srgbClr val="000000"/>
                  </a:solidFill>
                  <a:latin typeface="Calibri" panose="020F0502020204030204" pitchFamily="34" charset="0"/>
                  <a:ea typeface="Merriweather Sans"/>
                  <a:cs typeface="Calibri" panose="020F0502020204030204" pitchFamily="34" charset="0"/>
                </a:rPr>
                <a:t>detection</a:t>
              </a:r>
              <a:br>
                <a:rPr>
                  <a:latin typeface="Calibri" panose="020F0502020204030204" pitchFamily="34" charset="0"/>
                  <a:cs typeface="Calibri" panose="020F0502020204030204" pitchFamily="34" charset="0"/>
                </a:rPr>
              </a:br>
              <a:r>
                <a:rPr lang="en-US" sz="1600" b="0" strike="noStrike" spc="-1">
                  <a:solidFill>
                    <a:srgbClr val="000000"/>
                  </a:solidFill>
                  <a:latin typeface="Calibri" panose="020F0502020204030204" pitchFamily="34" charset="0"/>
                  <a:ea typeface="Merriweather Sans"/>
                  <a:cs typeface="Calibri" panose="020F0502020204030204" pitchFamily="34" charset="0"/>
                </a:rPr>
                <a:t>indicators</a:t>
              </a:r>
              <a:endParaRPr lang="en-US" sz="1600" b="0" strike="noStrike" spc="-1">
                <a:latin typeface="Calibri" panose="020F0502020204030204" pitchFamily="34" charset="0"/>
                <a:cs typeface="Calibri" panose="020F0502020204030204" pitchFamily="34" charset="0"/>
              </a:endParaRPr>
            </a:p>
          </p:txBody>
        </p:sp>
        <p:sp>
          <p:nvSpPr>
            <p:cNvPr id="372" name="CustomShape 10"/>
            <p:cNvSpPr/>
            <p:nvPr/>
          </p:nvSpPr>
          <p:spPr>
            <a:xfrm rot="16200000">
              <a:off x="2703240" y="3308339"/>
              <a:ext cx="1532160" cy="414720"/>
            </a:xfrm>
            <a:prstGeom prst="rect">
              <a:avLst/>
            </a:prstGeom>
            <a:solidFill>
              <a:srgbClr val="009900"/>
            </a:solid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1600" b="0" strike="noStrike" spc="-1">
                  <a:solidFill>
                    <a:srgbClr val="FFFFFF"/>
                  </a:solidFill>
                  <a:latin typeface="Calibri" panose="020F0502020204030204" pitchFamily="34" charset="0"/>
                  <a:ea typeface="Merriweather Sans"/>
                  <a:cs typeface="Calibri" panose="020F0502020204030204" pitchFamily="34" charset="0"/>
                </a:rPr>
                <a:t>prepare</a:t>
              </a:r>
              <a:endParaRPr lang="en-US" sz="1600" b="0" strike="noStrike" spc="-1">
                <a:latin typeface="Calibri" panose="020F0502020204030204" pitchFamily="34" charset="0"/>
                <a:cs typeface="Calibri" panose="020F0502020204030204" pitchFamily="34" charset="0"/>
              </a:endParaRPr>
            </a:p>
          </p:txBody>
        </p:sp>
        <p:sp>
          <p:nvSpPr>
            <p:cNvPr id="373" name="CustomShape 11"/>
            <p:cNvSpPr/>
            <p:nvPr/>
          </p:nvSpPr>
          <p:spPr>
            <a:xfrm rot="16200000">
              <a:off x="5650560" y="3308339"/>
              <a:ext cx="1522440" cy="414720"/>
            </a:xfrm>
            <a:prstGeom prst="rect">
              <a:avLst/>
            </a:prstGeom>
            <a:solidFill>
              <a:srgbClr val="009900"/>
            </a:solid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1600" b="0" strike="noStrike" spc="-1">
                  <a:solidFill>
                    <a:srgbClr val="FFFFFF"/>
                  </a:solidFill>
                  <a:latin typeface="Calibri" panose="020F0502020204030204" pitchFamily="34" charset="0"/>
                  <a:ea typeface="Merriweather Sans"/>
                  <a:cs typeface="Calibri" panose="020F0502020204030204" pitchFamily="34" charset="0"/>
                </a:rPr>
                <a:t>distribute</a:t>
              </a:r>
              <a:endParaRPr lang="en-US" sz="1600" b="0" strike="noStrike" spc="-1">
                <a:latin typeface="Calibri" panose="020F0502020204030204" pitchFamily="34" charset="0"/>
                <a:cs typeface="Calibri" panose="020F0502020204030204" pitchFamily="34" charset="0"/>
              </a:endParaRPr>
            </a:p>
          </p:txBody>
        </p:sp>
        <p:sp>
          <p:nvSpPr>
            <p:cNvPr id="374" name="CustomShape 12"/>
            <p:cNvSpPr/>
            <p:nvPr/>
          </p:nvSpPr>
          <p:spPr>
            <a:xfrm>
              <a:off x="7186680" y="2546332"/>
              <a:ext cx="1598400" cy="33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1600" b="0" strike="noStrike" spc="-1">
                  <a:solidFill>
                    <a:srgbClr val="000000"/>
                  </a:solidFill>
                  <a:latin typeface="Calibri" panose="020F0502020204030204" pitchFamily="34" charset="0"/>
                  <a:ea typeface="Merriweather Sans"/>
                  <a:cs typeface="Calibri" panose="020F0502020204030204" pitchFamily="34" charset="0"/>
                </a:rPr>
                <a:t>low-level data</a:t>
              </a:r>
              <a:endParaRPr lang="en-US" sz="1600" b="0" strike="noStrike" spc="-1">
                <a:latin typeface="Calibri" panose="020F0502020204030204" pitchFamily="34" charset="0"/>
                <a:cs typeface="Calibri" panose="020F0502020204030204" pitchFamily="34" charset="0"/>
              </a:endParaRPr>
            </a:p>
          </p:txBody>
        </p:sp>
        <p:sp>
          <p:nvSpPr>
            <p:cNvPr id="375" name="CustomShape 13"/>
            <p:cNvSpPr/>
            <p:nvPr/>
          </p:nvSpPr>
          <p:spPr>
            <a:xfrm>
              <a:off x="7186680" y="2984812"/>
              <a:ext cx="1316520" cy="33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1600" b="0" strike="noStrike" spc="-1">
                  <a:solidFill>
                    <a:srgbClr val="000000"/>
                  </a:solidFill>
                  <a:latin typeface="Calibri" panose="020F0502020204030204" pitchFamily="34" charset="0"/>
                  <a:ea typeface="Merriweather Sans"/>
                  <a:cs typeface="Calibri" panose="020F0502020204030204" pitchFamily="34" charset="0"/>
                </a:rPr>
                <a:t>advisories</a:t>
              </a:r>
              <a:endParaRPr lang="en-US" sz="1600" b="0" strike="noStrike" spc="-1">
                <a:latin typeface="Calibri" panose="020F0502020204030204" pitchFamily="34" charset="0"/>
                <a:cs typeface="Calibri" panose="020F0502020204030204" pitchFamily="34" charset="0"/>
              </a:endParaRPr>
            </a:p>
          </p:txBody>
        </p:sp>
        <p:sp>
          <p:nvSpPr>
            <p:cNvPr id="376" name="CustomShape 14"/>
            <p:cNvSpPr/>
            <p:nvPr/>
          </p:nvSpPr>
          <p:spPr>
            <a:xfrm>
              <a:off x="7186680" y="3423652"/>
              <a:ext cx="1178640" cy="583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1600" b="0" strike="noStrike" spc="-1">
                  <a:solidFill>
                    <a:srgbClr val="000000"/>
                  </a:solidFill>
                  <a:latin typeface="Calibri" panose="020F0502020204030204" pitchFamily="34" charset="0"/>
                  <a:ea typeface="Merriweather Sans"/>
                  <a:cs typeface="Calibri" panose="020F0502020204030204" pitchFamily="34" charset="0"/>
                </a:rPr>
                <a:t>detection indicators</a:t>
              </a:r>
              <a:endParaRPr lang="en-US" sz="1600" b="0" strike="noStrike" spc="-1">
                <a:latin typeface="Calibri" panose="020F0502020204030204" pitchFamily="34" charset="0"/>
                <a:cs typeface="Calibri" panose="020F0502020204030204" pitchFamily="34" charset="0"/>
              </a:endParaRPr>
            </a:p>
          </p:txBody>
        </p:sp>
        <p:sp>
          <p:nvSpPr>
            <p:cNvPr id="377" name="CustomShape 15"/>
            <p:cNvSpPr/>
            <p:nvPr/>
          </p:nvSpPr>
          <p:spPr>
            <a:xfrm>
              <a:off x="7186680" y="4108372"/>
              <a:ext cx="1829520" cy="33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1600" b="0" strike="noStrike" spc="-1">
                  <a:solidFill>
                    <a:srgbClr val="000000"/>
                  </a:solidFill>
                  <a:latin typeface="Calibri" panose="020F0502020204030204" pitchFamily="34" charset="0"/>
                  <a:ea typeface="Merriweather Sans"/>
                  <a:cs typeface="Calibri" panose="020F0502020204030204" pitchFamily="34" charset="0"/>
                </a:rPr>
                <a:t>strategic reports</a:t>
              </a:r>
              <a:endParaRPr lang="en-US" sz="1600" b="0" strike="noStrike" spc="-1">
                <a:latin typeface="Calibri" panose="020F0502020204030204" pitchFamily="34" charset="0"/>
                <a:cs typeface="Calibri" panose="020F0502020204030204" pitchFamily="34" charset="0"/>
              </a:endParaRPr>
            </a:p>
          </p:txBody>
        </p:sp>
        <p:sp>
          <p:nvSpPr>
            <p:cNvPr id="378" name="CustomShape 16"/>
            <p:cNvSpPr/>
            <p:nvPr/>
          </p:nvSpPr>
          <p:spPr>
            <a:xfrm>
              <a:off x="2702520" y="3515518"/>
              <a:ext cx="564840" cy="360"/>
            </a:xfrm>
            <a:custGeom>
              <a:avLst/>
              <a:gdLst/>
              <a:ahLst/>
              <a:cxnLst/>
              <a:rect l="l" t="t" r="r" b="b"/>
              <a:pathLst>
                <a:path w="21600" h="21600">
                  <a:moveTo>
                    <a:pt x="0" y="0"/>
                  </a:moveTo>
                  <a:lnTo>
                    <a:pt x="21600" y="21600"/>
                  </a:lnTo>
                </a:path>
              </a:pathLst>
            </a:custGeom>
            <a:noFill/>
            <a:ln w="28440">
              <a:solidFill>
                <a:srgbClr val="002541"/>
              </a:solidFill>
              <a:miter/>
              <a:tailEnd type="triangle" w="lg" len="lg"/>
            </a:ln>
          </p:spPr>
          <p:style>
            <a:lnRef idx="0">
              <a:scrgbClr r="0" g="0" b="0"/>
            </a:lnRef>
            <a:fillRef idx="0">
              <a:scrgbClr r="0" g="0" b="0"/>
            </a:fillRef>
            <a:effectRef idx="0">
              <a:scrgbClr r="0" g="0" b="0"/>
            </a:effectRef>
            <a:fontRef idx="minor"/>
          </p:style>
        </p:sp>
        <p:grpSp>
          <p:nvGrpSpPr>
            <p:cNvPr id="3" name="Group 2">
              <a:extLst>
                <a:ext uri="{FF2B5EF4-FFF2-40B4-BE49-F238E27FC236}">
                  <a16:creationId xmlns:a16="http://schemas.microsoft.com/office/drawing/2014/main" id="{AEEEBA7A-4BF5-5B44-A9EF-768A546CE7A2}"/>
                </a:ext>
              </a:extLst>
            </p:cNvPr>
            <p:cNvGrpSpPr/>
            <p:nvPr/>
          </p:nvGrpSpPr>
          <p:grpSpPr>
            <a:xfrm>
              <a:off x="6618714" y="2737805"/>
              <a:ext cx="576000" cy="1555787"/>
              <a:chOff x="6618714" y="2652613"/>
              <a:chExt cx="576000" cy="1555787"/>
            </a:xfrm>
          </p:grpSpPr>
          <p:sp>
            <p:nvSpPr>
              <p:cNvPr id="382" name="CustomShape 20"/>
              <p:cNvSpPr/>
              <p:nvPr/>
            </p:nvSpPr>
            <p:spPr>
              <a:xfrm rot="10800000" flipH="1">
                <a:off x="6618714" y="2652613"/>
                <a:ext cx="576000" cy="824400"/>
              </a:xfrm>
              <a:prstGeom prst="bentConnector3">
                <a:avLst>
                  <a:gd name="adj1" fmla="val 50000"/>
                </a:avLst>
              </a:pr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383" name="CustomShape 21"/>
              <p:cNvSpPr/>
              <p:nvPr/>
            </p:nvSpPr>
            <p:spPr>
              <a:xfrm rot="10800000" flipH="1">
                <a:off x="6624394" y="3106981"/>
                <a:ext cx="567360" cy="367560"/>
              </a:xfrm>
              <a:prstGeom prst="bentConnector3">
                <a:avLst>
                  <a:gd name="adj1" fmla="val 50000"/>
                </a:avLst>
              </a:pr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384" name="CustomShape 22"/>
              <p:cNvSpPr/>
              <p:nvPr/>
            </p:nvSpPr>
            <p:spPr>
              <a:xfrm>
                <a:off x="6625955" y="3476520"/>
                <a:ext cx="564840" cy="170280"/>
              </a:xfrm>
              <a:prstGeom prst="bentConnector3">
                <a:avLst>
                  <a:gd name="adj1" fmla="val 50000"/>
                </a:avLst>
              </a:pr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385" name="CustomShape 23"/>
              <p:cNvSpPr/>
              <p:nvPr/>
            </p:nvSpPr>
            <p:spPr>
              <a:xfrm>
                <a:off x="6625955" y="3476520"/>
                <a:ext cx="564840" cy="731880"/>
              </a:xfrm>
              <a:prstGeom prst="bentConnector3">
                <a:avLst>
                  <a:gd name="adj1" fmla="val 50000"/>
                </a:avLst>
              </a:prstGeom>
              <a:noFill/>
              <a:ln w="28440">
                <a:solidFill>
                  <a:srgbClr val="002541"/>
                </a:solidFill>
                <a:miter/>
                <a:tailEnd type="triangle" w="lg" len="lg"/>
              </a:ln>
            </p:spPr>
            <p:style>
              <a:lnRef idx="0">
                <a:scrgbClr r="0" g="0" b="0"/>
              </a:lnRef>
              <a:fillRef idx="0">
                <a:scrgbClr r="0" g="0" b="0"/>
              </a:fillRef>
              <a:effectRef idx="0">
                <a:scrgbClr r="0" g="0" b="0"/>
              </a:effectRef>
              <a:fontRef idx="minor"/>
            </p:style>
          </p:sp>
        </p:grpSp>
        <p:sp>
          <p:nvSpPr>
            <p:cNvPr id="386" name="CustomShape 24"/>
            <p:cNvSpPr/>
            <p:nvPr/>
          </p:nvSpPr>
          <p:spPr>
            <a:xfrm>
              <a:off x="5636160" y="3515518"/>
              <a:ext cx="564840" cy="360"/>
            </a:xfrm>
            <a:custGeom>
              <a:avLst/>
              <a:gdLst/>
              <a:ahLst/>
              <a:cxnLst/>
              <a:rect l="l" t="t" r="r" b="b"/>
              <a:pathLst>
                <a:path w="21600" h="21600">
                  <a:moveTo>
                    <a:pt x="0" y="0"/>
                  </a:moveTo>
                  <a:lnTo>
                    <a:pt x="21600" y="21600"/>
                  </a:lnTo>
                </a:path>
              </a:pathLst>
            </a:custGeom>
            <a:noFill/>
            <a:ln w="28440">
              <a:solidFill>
                <a:srgbClr val="002541"/>
              </a:solidFill>
              <a:miter/>
              <a:tailEnd type="triangle" w="lg" len="lg"/>
            </a:ln>
          </p:spPr>
          <p:style>
            <a:lnRef idx="0">
              <a:scrgbClr r="0" g="0" b="0"/>
            </a:lnRef>
            <a:fillRef idx="0">
              <a:scrgbClr r="0" g="0" b="0"/>
            </a:fillRef>
            <a:effectRef idx="0">
              <a:scrgbClr r="0" g="0" b="0"/>
            </a:effectRef>
            <a:fontRef idx="minor"/>
          </p:style>
        </p:sp>
        <p:grpSp>
          <p:nvGrpSpPr>
            <p:cNvPr id="4" name="Group 3">
              <a:extLst>
                <a:ext uri="{FF2B5EF4-FFF2-40B4-BE49-F238E27FC236}">
                  <a16:creationId xmlns:a16="http://schemas.microsoft.com/office/drawing/2014/main" id="{EEFFCAA7-8561-E74A-A3D4-7B1402FF2E1B}"/>
                </a:ext>
              </a:extLst>
            </p:cNvPr>
            <p:cNvGrpSpPr/>
            <p:nvPr/>
          </p:nvGrpSpPr>
          <p:grpSpPr>
            <a:xfrm>
              <a:off x="1709999" y="3010812"/>
              <a:ext cx="570941" cy="1009773"/>
              <a:chOff x="1709999" y="3002467"/>
              <a:chExt cx="570941" cy="1009773"/>
            </a:xfrm>
          </p:grpSpPr>
          <p:sp>
            <p:nvSpPr>
              <p:cNvPr id="379" name="CustomShape 17"/>
              <p:cNvSpPr/>
              <p:nvPr/>
            </p:nvSpPr>
            <p:spPr>
              <a:xfrm>
                <a:off x="1721359" y="3002467"/>
                <a:ext cx="559440" cy="472320"/>
              </a:xfrm>
              <a:prstGeom prst="bentConnector3">
                <a:avLst>
                  <a:gd name="adj1" fmla="val 49990"/>
                </a:avLst>
              </a:pr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381" name="CustomShape 19"/>
              <p:cNvSpPr/>
              <p:nvPr/>
            </p:nvSpPr>
            <p:spPr>
              <a:xfrm rot="10800000" flipH="1">
                <a:off x="1722580" y="3477640"/>
                <a:ext cx="558360" cy="534600"/>
              </a:xfrm>
              <a:prstGeom prst="bentConnector3">
                <a:avLst>
                  <a:gd name="adj1" fmla="val 49992"/>
                </a:avLst>
              </a:pr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27" name="CustomShape 16">
                <a:extLst>
                  <a:ext uri="{FF2B5EF4-FFF2-40B4-BE49-F238E27FC236}">
                    <a16:creationId xmlns:a16="http://schemas.microsoft.com/office/drawing/2014/main" id="{FC348C54-AD30-9B46-AA0A-7D52A5EDCA0E}"/>
                  </a:ext>
                </a:extLst>
              </p:cNvPr>
              <p:cNvSpPr/>
              <p:nvPr/>
            </p:nvSpPr>
            <p:spPr>
              <a:xfrm>
                <a:off x="1709999" y="3474541"/>
                <a:ext cx="564840" cy="360"/>
              </a:xfrm>
              <a:custGeom>
                <a:avLst/>
                <a:gdLst/>
                <a:ahLst/>
                <a:cxnLst/>
                <a:rect l="l" t="t" r="r" b="b"/>
                <a:pathLst>
                  <a:path w="21600" h="21600">
                    <a:moveTo>
                      <a:pt x="0" y="0"/>
                    </a:moveTo>
                    <a:lnTo>
                      <a:pt x="21600" y="21600"/>
                    </a:lnTo>
                  </a:path>
                </a:pathLst>
              </a:custGeom>
              <a:noFill/>
              <a:ln w="28440">
                <a:solidFill>
                  <a:srgbClr val="002541"/>
                </a:solidFill>
                <a:miter/>
                <a:tailEnd type="triangle" w="lg" len="lg"/>
              </a:ln>
            </p:spPr>
            <p:style>
              <a:lnRef idx="0">
                <a:scrgbClr r="0" g="0" b="0"/>
              </a:lnRef>
              <a:fillRef idx="0">
                <a:scrgbClr r="0" g="0" b="0"/>
              </a:fillRef>
              <a:effectRef idx="0">
                <a:scrgbClr r="0" g="0" b="0"/>
              </a:effectRef>
              <a:fontRef idx="minor"/>
            </p:style>
          </p:sp>
        </p:grpSp>
      </p:gr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7" name="CustomShape 1"/>
          <p:cNvSpPr/>
          <p:nvPr/>
        </p:nvSpPr>
        <p:spPr>
          <a:xfrm>
            <a:off x="457200" y="1459800"/>
            <a:ext cx="8228160" cy="4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2880" b="1" strike="noStrike" spc="-1">
                <a:solidFill>
                  <a:srgbClr val="000000"/>
                </a:solidFill>
                <a:latin typeface="Calibri" panose="020F0502020204030204" pitchFamily="34" charset="0"/>
                <a:ea typeface="Lucida Sans"/>
                <a:cs typeface="Calibri" panose="020F0502020204030204" pitchFamily="34" charset="0"/>
              </a:rPr>
              <a:t>Module 1 Lab</a:t>
            </a:r>
            <a:endParaRPr lang="en-US" sz="2880" b="0" strike="noStrike" spc="-1">
              <a:latin typeface="Calibri" panose="020F0502020204030204" pitchFamily="34" charset="0"/>
              <a:cs typeface="Calibri" panose="020F0502020204030204" pitchFamily="34" charset="0"/>
            </a:endParaRPr>
          </a:p>
        </p:txBody>
      </p:sp>
      <p:sp>
        <p:nvSpPr>
          <p:cNvPr id="388" name="CustomShape 2"/>
          <p:cNvSpPr/>
          <p:nvPr/>
        </p:nvSpPr>
        <p:spPr>
          <a:xfrm>
            <a:off x="457200" y="1952280"/>
            <a:ext cx="6242040" cy="4122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90000"/>
              </a:lnSpc>
            </a:pPr>
            <a:r>
              <a:rPr lang="en-US" sz="2400" b="0" strike="noStrike" spc="-1" dirty="0">
                <a:solidFill>
                  <a:srgbClr val="000000"/>
                </a:solidFill>
                <a:latin typeface="Calibri" panose="020F0502020204030204" pitchFamily="34" charset="0"/>
                <a:ea typeface="Lucida Sans"/>
                <a:cs typeface="Calibri" panose="020F0502020204030204" pitchFamily="34" charset="0"/>
              </a:rPr>
              <a:t>Levels of Information</a:t>
            </a:r>
            <a:endParaRPr lang="en-US" sz="2400" b="0" strike="noStrike" spc="-1" dirty="0">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1" name="CustomShape 1"/>
          <p:cNvSpPr/>
          <p:nvPr/>
        </p:nvSpPr>
        <p:spPr>
          <a:xfrm>
            <a:off x="457200" y="360720"/>
            <a:ext cx="8228160" cy="4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2880" b="1" strike="noStrike" spc="-1">
                <a:solidFill>
                  <a:srgbClr val="000000"/>
                </a:solidFill>
                <a:latin typeface="Calibri" panose="020F0502020204030204" pitchFamily="34" charset="0"/>
                <a:ea typeface="Lucida Sans"/>
                <a:cs typeface="Calibri" panose="020F0502020204030204" pitchFamily="34" charset="0"/>
              </a:rPr>
              <a:t>Module 1 Lab</a:t>
            </a:r>
            <a:endParaRPr lang="en-US" sz="2880" b="0" strike="noStrike" spc="-1">
              <a:latin typeface="Calibri" panose="020F0502020204030204" pitchFamily="34" charset="0"/>
              <a:cs typeface="Calibri" panose="020F0502020204030204" pitchFamily="34" charset="0"/>
            </a:endParaRPr>
          </a:p>
        </p:txBody>
      </p:sp>
      <p:sp>
        <p:nvSpPr>
          <p:cNvPr id="392" name="CustomShape 2"/>
          <p:cNvSpPr/>
          <p:nvPr/>
        </p:nvSpPr>
        <p:spPr>
          <a:xfrm>
            <a:off x="457200" y="1200240"/>
            <a:ext cx="8256600" cy="4304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293760" lvl="1" indent="-292320">
              <a:lnSpc>
                <a:spcPct val="114000"/>
              </a:lnSpc>
              <a:buClr>
                <a:srgbClr val="000000"/>
              </a:buClr>
              <a:buFont typeface="Arial"/>
              <a:buChar char="•"/>
            </a:pPr>
            <a:r>
              <a:rPr lang="en-US" sz="2400" b="0" strike="noStrike" spc="-1" dirty="0">
                <a:solidFill>
                  <a:srgbClr val="000000"/>
                </a:solidFill>
                <a:latin typeface="Calibri" panose="020F0502020204030204" pitchFamily="34" charset="0"/>
                <a:ea typeface="Lucida Sans"/>
                <a:cs typeface="Calibri" panose="020F0502020204030204" pitchFamily="34" charset="0"/>
              </a:rPr>
              <a:t>For each item on the following screens, evaluate the level of information: low-level, technical indicators, advisory, or strategic report</a:t>
            </a:r>
            <a:endParaRPr lang="en-US" sz="2400" b="0" strike="noStrike" spc="-1" dirty="0">
              <a:latin typeface="Calibri" panose="020F0502020204030204" pitchFamily="34" charset="0"/>
              <a:cs typeface="Calibri" panose="020F0502020204030204" pitchFamily="34" charset="0"/>
            </a:endParaRPr>
          </a:p>
          <a:p>
            <a:pPr marL="293760" lvl="1" indent="-292320">
              <a:lnSpc>
                <a:spcPct val="114000"/>
              </a:lnSpc>
              <a:spcBef>
                <a:spcPts val="499"/>
              </a:spcBef>
              <a:buClr>
                <a:srgbClr val="000000"/>
              </a:buClr>
              <a:buFont typeface="Arial"/>
              <a:buChar char="•"/>
            </a:pPr>
            <a:r>
              <a:rPr lang="en-US" sz="2400" b="0" strike="noStrike" spc="-1" dirty="0">
                <a:solidFill>
                  <a:srgbClr val="000000"/>
                </a:solidFill>
                <a:latin typeface="Calibri" panose="020F0502020204030204" pitchFamily="34" charset="0"/>
                <a:ea typeface="Lucida Sans"/>
                <a:cs typeface="Calibri" panose="020F0502020204030204" pitchFamily="34" charset="0"/>
              </a:rPr>
              <a:t>Next, try to evaluate its properties: relevance, timeliness, accuracy, completeness, and </a:t>
            </a:r>
            <a:r>
              <a:rPr lang="en-US" sz="2400" b="0" strike="noStrike" spc="-1" dirty="0" err="1">
                <a:solidFill>
                  <a:srgbClr val="000000"/>
                </a:solidFill>
                <a:latin typeface="Calibri" panose="020F0502020204030204" pitchFamily="34" charset="0"/>
                <a:ea typeface="Lucida Sans"/>
                <a:cs typeface="Calibri" panose="020F0502020204030204" pitchFamily="34" charset="0"/>
              </a:rPr>
              <a:t>ingestability</a:t>
            </a:r>
            <a:endParaRPr lang="en-US" sz="2400" b="0" strike="noStrike" spc="-1" dirty="0">
              <a:latin typeface="Calibri" panose="020F0502020204030204" pitchFamily="34" charset="0"/>
              <a:cs typeface="Calibri" panose="020F0502020204030204" pitchFamily="34" charset="0"/>
            </a:endParaRPr>
          </a:p>
          <a:p>
            <a:pPr marL="293760" lvl="1" indent="-292320">
              <a:lnSpc>
                <a:spcPct val="114000"/>
              </a:lnSpc>
              <a:spcBef>
                <a:spcPts val="499"/>
              </a:spcBef>
              <a:buClr>
                <a:srgbClr val="000000"/>
              </a:buClr>
              <a:buFont typeface="Arial"/>
              <a:buChar char="•"/>
            </a:pPr>
            <a:r>
              <a:rPr lang="en-US" sz="2400" b="0" strike="noStrike" spc="-1" dirty="0">
                <a:solidFill>
                  <a:srgbClr val="000000"/>
                </a:solidFill>
                <a:latin typeface="Calibri" panose="020F0502020204030204" pitchFamily="34" charset="0"/>
                <a:ea typeface="Lucida Sans"/>
                <a:cs typeface="Calibri" panose="020F0502020204030204" pitchFamily="34" charset="0"/>
              </a:rPr>
              <a:t>Indicate if you consider the information</a:t>
            </a:r>
            <a:br>
              <a:rPr dirty="0">
                <a:latin typeface="Calibri" panose="020F0502020204030204" pitchFamily="34" charset="0"/>
                <a:cs typeface="Calibri" panose="020F0502020204030204" pitchFamily="34" charset="0"/>
              </a:rPr>
            </a:br>
            <a:r>
              <a:rPr lang="en-US" sz="2400" b="0" strike="noStrike" spc="-1" dirty="0">
                <a:solidFill>
                  <a:srgbClr val="000000"/>
                </a:solidFill>
                <a:latin typeface="Calibri" panose="020F0502020204030204" pitchFamily="34" charset="0"/>
                <a:ea typeface="Lucida Sans"/>
                <a:cs typeface="Calibri" panose="020F0502020204030204" pitchFamily="34" charset="0"/>
              </a:rPr>
              <a:t>actionable and how can you use it</a:t>
            </a:r>
            <a:endParaRPr lang="en-US" sz="2400" b="0" strike="noStrike" spc="-1" dirty="0">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3" name="CustomShape 1"/>
          <p:cNvSpPr/>
          <p:nvPr/>
        </p:nvSpPr>
        <p:spPr>
          <a:xfrm>
            <a:off x="457200" y="379440"/>
            <a:ext cx="8228160" cy="4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2880" b="1" strike="noStrike" spc="-1" dirty="0">
                <a:solidFill>
                  <a:srgbClr val="000000"/>
                </a:solidFill>
                <a:latin typeface="Calibri" panose="020F0502020204030204" pitchFamily="34" charset="0"/>
                <a:ea typeface="Lucida Sans"/>
                <a:cs typeface="Calibri" panose="020F0502020204030204" pitchFamily="34" charset="0"/>
              </a:rPr>
              <a:t>Module 1 Lab: Scenario A</a:t>
            </a:r>
            <a:endParaRPr lang="en-US" sz="2880" b="0" strike="noStrike" spc="-1" dirty="0">
              <a:latin typeface="Calibri" panose="020F0502020204030204" pitchFamily="34" charset="0"/>
              <a:cs typeface="Calibri" panose="020F0502020204030204" pitchFamily="34" charset="0"/>
            </a:endParaRPr>
          </a:p>
        </p:txBody>
      </p:sp>
      <p:graphicFrame>
        <p:nvGraphicFramePr>
          <p:cNvPr id="394" name="Table 2"/>
          <p:cNvGraphicFramePr/>
          <p:nvPr>
            <p:extLst>
              <p:ext uri="{D42A27DB-BD31-4B8C-83A1-F6EECF244321}">
                <p14:modId xmlns:p14="http://schemas.microsoft.com/office/powerpoint/2010/main" val="1786498013"/>
              </p:ext>
            </p:extLst>
          </p:nvPr>
        </p:nvGraphicFramePr>
        <p:xfrm>
          <a:off x="457200" y="1197360"/>
          <a:ext cx="8206920" cy="4886280"/>
        </p:xfrm>
        <a:graphic>
          <a:graphicData uri="http://schemas.openxmlformats.org/drawingml/2006/table">
            <a:tbl>
              <a:tblPr/>
              <a:tblGrid>
                <a:gridCol w="732960">
                  <a:extLst>
                    <a:ext uri="{9D8B030D-6E8A-4147-A177-3AD203B41FA5}">
                      <a16:colId xmlns:a16="http://schemas.microsoft.com/office/drawing/2014/main" val="20000"/>
                    </a:ext>
                  </a:extLst>
                </a:gridCol>
                <a:gridCol w="1798920">
                  <a:extLst>
                    <a:ext uri="{9D8B030D-6E8A-4147-A177-3AD203B41FA5}">
                      <a16:colId xmlns:a16="http://schemas.microsoft.com/office/drawing/2014/main" val="20001"/>
                    </a:ext>
                  </a:extLst>
                </a:gridCol>
                <a:gridCol w="1252800">
                  <a:extLst>
                    <a:ext uri="{9D8B030D-6E8A-4147-A177-3AD203B41FA5}">
                      <a16:colId xmlns:a16="http://schemas.microsoft.com/office/drawing/2014/main" val="20002"/>
                    </a:ext>
                  </a:extLst>
                </a:gridCol>
                <a:gridCol w="1284840">
                  <a:extLst>
                    <a:ext uri="{9D8B030D-6E8A-4147-A177-3AD203B41FA5}">
                      <a16:colId xmlns:a16="http://schemas.microsoft.com/office/drawing/2014/main" val="20003"/>
                    </a:ext>
                  </a:extLst>
                </a:gridCol>
                <a:gridCol w="1622520">
                  <a:extLst>
                    <a:ext uri="{9D8B030D-6E8A-4147-A177-3AD203B41FA5}">
                      <a16:colId xmlns:a16="http://schemas.microsoft.com/office/drawing/2014/main" val="20004"/>
                    </a:ext>
                  </a:extLst>
                </a:gridCol>
                <a:gridCol w="1514880">
                  <a:extLst>
                    <a:ext uri="{9D8B030D-6E8A-4147-A177-3AD203B41FA5}">
                      <a16:colId xmlns:a16="http://schemas.microsoft.com/office/drawing/2014/main" val="20005"/>
                    </a:ext>
                  </a:extLst>
                </a:gridCol>
              </a:tblGrid>
              <a:tr h="636840">
                <a:tc gridSpan="6">
                  <a:txBody>
                    <a:bodyPr/>
                    <a:lstStyle/>
                    <a:p>
                      <a:pPr>
                        <a:lnSpc>
                          <a:spcPct val="115000"/>
                        </a:lnSpc>
                      </a:pPr>
                      <a:r>
                        <a:rPr lang="en-US" sz="1600" b="1" strike="noStrike" spc="-1">
                          <a:solidFill>
                            <a:srgbClr val="FFFFFF"/>
                          </a:solidFill>
                          <a:latin typeface="Calibri" panose="020F0502020204030204" pitchFamily="34" charset="0"/>
                          <a:ea typeface="Lucida Sans"/>
                          <a:cs typeface="Calibri" panose="020F0502020204030204" pitchFamily="34" charset="0"/>
                        </a:rPr>
                        <a:t>A. Your friend forwards a weekly US-CERT bulletin with an article called “Bypassing Application Whitelisting.”</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003F0B"/>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extLst>
                  <a:ext uri="{0D108BD9-81ED-4DB2-BD59-A6C34878D82A}">
                    <a16:rowId xmlns:a16="http://schemas.microsoft.com/office/drawing/2014/main" val="10000"/>
                  </a:ext>
                </a:extLst>
              </a:tr>
              <a:tr h="443520">
                <a:tc>
                  <a:txBody>
                    <a:bodyPr/>
                    <a:lstStyle/>
                    <a:p>
                      <a:endParaRPr lang="en-US">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003F0B"/>
                    </a:solidFill>
                  </a:tcPr>
                </a:tc>
                <a:tc gridSpan="5">
                  <a:txBody>
                    <a:bodyPr/>
                    <a:lstStyle/>
                    <a:p>
                      <a:pPr algn="ctr">
                        <a:lnSpc>
                          <a:spcPct val="115000"/>
                        </a:lnSpc>
                      </a:pPr>
                      <a:r>
                        <a:rPr lang="en-US" sz="1600" b="0" strike="noStrike" spc="-1">
                          <a:solidFill>
                            <a:srgbClr val="000000"/>
                          </a:solidFill>
                          <a:latin typeface="Calibri" panose="020F0502020204030204" pitchFamily="34" charset="0"/>
                          <a:ea typeface="Rambla"/>
                          <a:cs typeface="Calibri" panose="020F0502020204030204" pitchFamily="34" charset="0"/>
                        </a:rPr>
                        <a:t>Low-level, detection indicators, advisory, or strategic report?</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AEDF4"/>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extLst>
                  <a:ext uri="{0D108BD9-81ED-4DB2-BD59-A6C34878D82A}">
                    <a16:rowId xmlns:a16="http://schemas.microsoft.com/office/drawing/2014/main" val="10001"/>
                  </a:ext>
                </a:extLst>
              </a:tr>
              <a:tr h="443520">
                <a:tc gridSpan="6">
                  <a:txBody>
                    <a:bodyPr/>
                    <a:lstStyle/>
                    <a:p>
                      <a:endParaRPr lang="en-US">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extLst>
                  <a:ext uri="{0D108BD9-81ED-4DB2-BD59-A6C34878D82A}">
                    <a16:rowId xmlns:a16="http://schemas.microsoft.com/office/drawing/2014/main" val="10002"/>
                  </a:ext>
                </a:extLst>
              </a:tr>
              <a:tr h="44352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a:txBody>
                    <a:bodyPr/>
                    <a:lstStyle/>
                    <a:p>
                      <a:pPr algn="ctr">
                        <a:lnSpc>
                          <a:spcPct val="115000"/>
                        </a:lnSpc>
                      </a:pPr>
                      <a:r>
                        <a:rPr lang="en-US" sz="1600" b="0" strike="noStrike" spc="-1" dirty="0">
                          <a:solidFill>
                            <a:srgbClr val="000000"/>
                          </a:solidFill>
                          <a:latin typeface="Calibri" panose="020F0502020204030204" pitchFamily="34" charset="0"/>
                          <a:ea typeface="Lucida Sans"/>
                          <a:cs typeface="Calibri" panose="020F0502020204030204" pitchFamily="34" charset="0"/>
                        </a:rPr>
                        <a:t>Relevance</a:t>
                      </a:r>
                      <a:endParaRPr lang="en-US" sz="1600" b="0" strike="noStrike" spc="-1" dirty="0">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algn="ct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Timeliness</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algn="ct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Accuracy</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algn="ct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Completeness</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algn="ct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Ingestability</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extLst>
                  <a:ext uri="{0D108BD9-81ED-4DB2-BD59-A6C34878D82A}">
                    <a16:rowId xmlns:a16="http://schemas.microsoft.com/office/drawing/2014/main" val="10003"/>
                  </a:ext>
                </a:extLst>
              </a:tr>
              <a:tr h="50688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4"/>
                  </a:ext>
                </a:extLst>
              </a:tr>
              <a:tr h="443520">
                <a:tc gridSpan="6">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5"/>
                  </a:ext>
                </a:extLst>
              </a:tr>
              <a:tr h="443520">
                <a:tc>
                  <a:txBody>
                    <a:bodyPr/>
                    <a:lstStyle/>
                    <a:p>
                      <a:endParaRPr lang="en-US">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gridSpan="5">
                  <a:txBody>
                    <a:bodyPr/>
                    <a:lstStyle/>
                    <a:p>
                      <a:pP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Actionable? Why?</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6"/>
                  </a:ext>
                </a:extLst>
              </a:tr>
              <a:tr h="50688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gridSpan="5">
                  <a:txBody>
                    <a:bodyPr/>
                    <a:lstStyle/>
                    <a:p>
                      <a:pP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7"/>
                  </a:ext>
                </a:extLst>
              </a:tr>
              <a:tr h="50688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gridSpan="5">
                  <a:txBody>
                    <a:bodyPr/>
                    <a:lstStyle/>
                    <a:p>
                      <a:pP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Ideas for using the information?</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8"/>
                  </a:ext>
                </a:extLst>
              </a:tr>
              <a:tr h="51120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gridSpan="5">
                  <a:txBody>
                    <a:bodyPr/>
                    <a:lstStyle/>
                    <a:p>
                      <a:pPr>
                        <a:lnSpc>
                          <a:spcPct val="115000"/>
                        </a:lnSpc>
                      </a:pPr>
                      <a:r>
                        <a:rPr lang="en-US" sz="1200" b="0" strike="noStrike" spc="-1" dirty="0">
                          <a:solidFill>
                            <a:srgbClr val="000000"/>
                          </a:solidFill>
                          <a:latin typeface="Calibri" panose="020F0502020204030204" pitchFamily="34" charset="0"/>
                          <a:ea typeface="Lucida Sans"/>
                          <a:cs typeface="Calibri" panose="020F0502020204030204" pitchFamily="34" charset="0"/>
                        </a:rPr>
                        <a:t> </a:t>
                      </a:r>
                      <a:endParaRPr lang="en-US" sz="1200" b="0" strike="noStrike" spc="-1" dirty="0">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9"/>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5" name="CustomShape 1"/>
          <p:cNvSpPr/>
          <p:nvPr/>
        </p:nvSpPr>
        <p:spPr>
          <a:xfrm>
            <a:off x="457200" y="379440"/>
            <a:ext cx="8228160" cy="4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2880" b="1" strike="noStrike" spc="-1">
                <a:solidFill>
                  <a:srgbClr val="000000"/>
                </a:solidFill>
                <a:latin typeface="Calibri" panose="020F0502020204030204" pitchFamily="34" charset="0"/>
                <a:ea typeface="Lucida Sans"/>
                <a:cs typeface="Calibri" panose="020F0502020204030204" pitchFamily="34" charset="0"/>
              </a:rPr>
              <a:t>Module 1 Lab: Scenario B</a:t>
            </a:r>
            <a:endParaRPr lang="en-US" sz="2880" b="0" strike="noStrike" spc="-1">
              <a:latin typeface="Calibri" panose="020F0502020204030204" pitchFamily="34" charset="0"/>
              <a:cs typeface="Calibri" panose="020F0502020204030204" pitchFamily="34" charset="0"/>
            </a:endParaRPr>
          </a:p>
        </p:txBody>
      </p:sp>
      <p:graphicFrame>
        <p:nvGraphicFramePr>
          <p:cNvPr id="396" name="Table 2"/>
          <p:cNvGraphicFramePr/>
          <p:nvPr>
            <p:extLst>
              <p:ext uri="{D42A27DB-BD31-4B8C-83A1-F6EECF244321}">
                <p14:modId xmlns:p14="http://schemas.microsoft.com/office/powerpoint/2010/main" val="2438984671"/>
              </p:ext>
            </p:extLst>
          </p:nvPr>
        </p:nvGraphicFramePr>
        <p:xfrm>
          <a:off x="457200" y="1149120"/>
          <a:ext cx="8229240" cy="5120280"/>
        </p:xfrm>
        <a:graphic>
          <a:graphicData uri="http://schemas.openxmlformats.org/drawingml/2006/table">
            <a:tbl>
              <a:tblPr/>
              <a:tblGrid>
                <a:gridCol w="734760">
                  <a:extLst>
                    <a:ext uri="{9D8B030D-6E8A-4147-A177-3AD203B41FA5}">
                      <a16:colId xmlns:a16="http://schemas.microsoft.com/office/drawing/2014/main" val="20000"/>
                    </a:ext>
                  </a:extLst>
                </a:gridCol>
                <a:gridCol w="1803960">
                  <a:extLst>
                    <a:ext uri="{9D8B030D-6E8A-4147-A177-3AD203B41FA5}">
                      <a16:colId xmlns:a16="http://schemas.microsoft.com/office/drawing/2014/main" val="20001"/>
                    </a:ext>
                  </a:extLst>
                </a:gridCol>
                <a:gridCol w="1256400">
                  <a:extLst>
                    <a:ext uri="{9D8B030D-6E8A-4147-A177-3AD203B41FA5}">
                      <a16:colId xmlns:a16="http://schemas.microsoft.com/office/drawing/2014/main" val="20002"/>
                    </a:ext>
                  </a:extLst>
                </a:gridCol>
                <a:gridCol w="1288440">
                  <a:extLst>
                    <a:ext uri="{9D8B030D-6E8A-4147-A177-3AD203B41FA5}">
                      <a16:colId xmlns:a16="http://schemas.microsoft.com/office/drawing/2014/main" val="20003"/>
                    </a:ext>
                  </a:extLst>
                </a:gridCol>
                <a:gridCol w="1626840">
                  <a:extLst>
                    <a:ext uri="{9D8B030D-6E8A-4147-A177-3AD203B41FA5}">
                      <a16:colId xmlns:a16="http://schemas.microsoft.com/office/drawing/2014/main" val="20004"/>
                    </a:ext>
                  </a:extLst>
                </a:gridCol>
                <a:gridCol w="1518840">
                  <a:extLst>
                    <a:ext uri="{9D8B030D-6E8A-4147-A177-3AD203B41FA5}">
                      <a16:colId xmlns:a16="http://schemas.microsoft.com/office/drawing/2014/main" val="20005"/>
                    </a:ext>
                  </a:extLst>
                </a:gridCol>
              </a:tblGrid>
              <a:tr h="648000">
                <a:tc gridSpan="6">
                  <a:txBody>
                    <a:bodyPr/>
                    <a:lstStyle/>
                    <a:p>
                      <a:pPr>
                        <a:lnSpc>
                          <a:spcPct val="115000"/>
                        </a:lnSpc>
                      </a:pPr>
                      <a:r>
                        <a:rPr lang="en-US" sz="1600" b="1" strike="noStrike" spc="-1">
                          <a:solidFill>
                            <a:srgbClr val="FFFFFF"/>
                          </a:solidFill>
                          <a:latin typeface="Calibri" panose="020F0502020204030204" pitchFamily="34" charset="0"/>
                          <a:ea typeface="Lucida Sans"/>
                          <a:cs typeface="Calibri" panose="020F0502020204030204" pitchFamily="34" charset="0"/>
                        </a:rPr>
                        <a:t>B. You receive an automatic system alert indicating a possible DoS attack against your company firewall.</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003F0B"/>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extLst>
                  <a:ext uri="{0D108BD9-81ED-4DB2-BD59-A6C34878D82A}">
                    <a16:rowId xmlns:a16="http://schemas.microsoft.com/office/drawing/2014/main" val="10000"/>
                  </a:ext>
                </a:extLst>
              </a:tr>
              <a:tr h="453240">
                <a:tc>
                  <a:txBody>
                    <a:bodyPr/>
                    <a:lstStyle/>
                    <a:p>
                      <a:endParaRPr lang="en-US">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003F0B"/>
                    </a:solidFill>
                  </a:tcPr>
                </a:tc>
                <a:tc gridSpan="5">
                  <a:txBody>
                    <a:bodyPr/>
                    <a:lstStyle/>
                    <a:p>
                      <a:pPr algn="ctr">
                        <a:lnSpc>
                          <a:spcPct val="115000"/>
                        </a:lnSpc>
                      </a:pPr>
                      <a:r>
                        <a:rPr lang="en-US" sz="1600" b="0" strike="noStrike" spc="-1">
                          <a:solidFill>
                            <a:srgbClr val="000000"/>
                          </a:solidFill>
                          <a:latin typeface="Calibri" panose="020F0502020204030204" pitchFamily="34" charset="0"/>
                          <a:ea typeface="Rambla"/>
                          <a:cs typeface="Calibri" panose="020F0502020204030204" pitchFamily="34" charset="0"/>
                        </a:rPr>
                        <a:t>Low-level, detection indicators, advisory, or strategic report?</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AEDF4"/>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extLst>
                  <a:ext uri="{0D108BD9-81ED-4DB2-BD59-A6C34878D82A}">
                    <a16:rowId xmlns:a16="http://schemas.microsoft.com/office/drawing/2014/main" val="10001"/>
                  </a:ext>
                </a:extLst>
              </a:tr>
              <a:tr h="453240">
                <a:tc gridSpan="6">
                  <a:txBody>
                    <a:bodyPr/>
                    <a:lstStyle/>
                    <a:p>
                      <a:endParaRPr lang="en-US">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extLst>
                  <a:ext uri="{0D108BD9-81ED-4DB2-BD59-A6C34878D82A}">
                    <a16:rowId xmlns:a16="http://schemas.microsoft.com/office/drawing/2014/main" val="10002"/>
                  </a:ext>
                </a:extLst>
              </a:tr>
              <a:tr h="58392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a:txBody>
                    <a:bodyPr/>
                    <a:lstStyle/>
                    <a:p>
                      <a:pPr algn="ctr">
                        <a:lnSpc>
                          <a:spcPct val="115000"/>
                        </a:lnSpc>
                      </a:pPr>
                      <a:r>
                        <a:rPr lang="en-US" sz="1600" b="0" strike="noStrike" spc="-1" dirty="0">
                          <a:solidFill>
                            <a:srgbClr val="000000"/>
                          </a:solidFill>
                          <a:latin typeface="Calibri" panose="020F0502020204030204" pitchFamily="34" charset="0"/>
                          <a:ea typeface="Lucida Sans"/>
                          <a:cs typeface="Calibri" panose="020F0502020204030204" pitchFamily="34" charset="0"/>
                        </a:rPr>
                        <a:t>Relevance</a:t>
                      </a:r>
                      <a:endParaRPr lang="en-US" sz="1600" b="0" strike="noStrike" spc="-1" dirty="0">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algn="ct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Timeliness</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algn="ct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Accuracy</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algn="ct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Completeness</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algn="ct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Ingestability</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extLst>
                  <a:ext uri="{0D108BD9-81ED-4DB2-BD59-A6C34878D82A}">
                    <a16:rowId xmlns:a16="http://schemas.microsoft.com/office/drawing/2014/main" val="10003"/>
                  </a:ext>
                </a:extLst>
              </a:tr>
              <a:tr h="51588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4"/>
                  </a:ext>
                </a:extLst>
              </a:tr>
              <a:tr h="453240">
                <a:tc gridSpan="6">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5"/>
                  </a:ext>
                </a:extLst>
              </a:tr>
              <a:tr h="453240">
                <a:tc>
                  <a:txBody>
                    <a:bodyPr/>
                    <a:lstStyle/>
                    <a:p>
                      <a:endParaRPr lang="en-US">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gridSpan="5">
                  <a:txBody>
                    <a:bodyPr/>
                    <a:lstStyle/>
                    <a:p>
                      <a:pP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Actionable? Why?</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6"/>
                  </a:ext>
                </a:extLst>
              </a:tr>
              <a:tr h="51588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gridSpan="5">
                  <a:txBody>
                    <a:bodyPr/>
                    <a:lstStyle/>
                    <a:p>
                      <a:pP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7"/>
                  </a:ext>
                </a:extLst>
              </a:tr>
              <a:tr h="51588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gridSpan="5">
                  <a:txBody>
                    <a:bodyPr/>
                    <a:lstStyle/>
                    <a:p>
                      <a:pP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r>
                        <a:rPr lang="en-US" sz="1600" b="0" strike="noStrike" spc="-1">
                          <a:solidFill>
                            <a:srgbClr val="000000"/>
                          </a:solidFill>
                          <a:latin typeface="Calibri" panose="020F0502020204030204" pitchFamily="34" charset="0"/>
                          <a:ea typeface="Lucida Sans"/>
                          <a:cs typeface="Calibri" panose="020F0502020204030204" pitchFamily="34" charset="0"/>
                        </a:rPr>
                        <a:t>Ideas for using the information?</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8"/>
                  </a:ext>
                </a:extLst>
              </a:tr>
              <a:tr h="52776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gridSpan="5">
                  <a:txBody>
                    <a:bodyPr/>
                    <a:lstStyle/>
                    <a:p>
                      <a:pPr>
                        <a:lnSpc>
                          <a:spcPct val="115000"/>
                        </a:lnSpc>
                      </a:pPr>
                      <a:r>
                        <a:rPr lang="en-US" sz="1200" b="0" strike="noStrike" spc="-1" dirty="0">
                          <a:solidFill>
                            <a:srgbClr val="000000"/>
                          </a:solidFill>
                          <a:latin typeface="Calibri" panose="020F0502020204030204" pitchFamily="34" charset="0"/>
                          <a:ea typeface="Lucida Sans"/>
                          <a:cs typeface="Calibri" panose="020F0502020204030204" pitchFamily="34" charset="0"/>
                        </a:rPr>
                        <a:t> </a:t>
                      </a:r>
                      <a:endParaRPr lang="en-US" sz="1200" b="0" strike="noStrike" spc="-1" dirty="0">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9"/>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7" name="CustomShape 1"/>
          <p:cNvSpPr/>
          <p:nvPr/>
        </p:nvSpPr>
        <p:spPr>
          <a:xfrm>
            <a:off x="457200" y="1395720"/>
            <a:ext cx="8228160" cy="4462200"/>
          </a:xfrm>
          <a:prstGeom prst="rect">
            <a:avLst/>
          </a:prstGeom>
          <a:solidFill>
            <a:srgbClr val="92D050"/>
          </a:solidFill>
          <a:ln>
            <a:noFill/>
          </a:ln>
        </p:spPr>
        <p:style>
          <a:lnRef idx="0">
            <a:scrgbClr r="0" g="0" b="0"/>
          </a:lnRef>
          <a:fillRef idx="0">
            <a:scrgbClr r="0" g="0" b="0"/>
          </a:fillRef>
          <a:effectRef idx="0">
            <a:scrgbClr r="0" g="0" b="0"/>
          </a:effectRef>
          <a:fontRef idx="minor"/>
        </p:style>
        <p:txBody>
          <a:bodyPr lIns="90000" tIns="45000" rIns="90000" bIns="45000"/>
          <a:lstStyle/>
          <a:p>
            <a:pPr>
              <a:lnSpc>
                <a:spcPct val="115000"/>
              </a:lnSpc>
            </a:pPr>
            <a:r>
              <a:rPr lang="en-US" sz="1600" b="1" strike="noStrike" spc="-1">
                <a:solidFill>
                  <a:srgbClr val="000000"/>
                </a:solidFill>
                <a:latin typeface="Courier New"/>
                <a:ea typeface="Courier New"/>
              </a:rPr>
              <a:t>192.0.2.14 - - [26/Dec/2016:15:38:23 +0100] "GET /robots.txt HTTP/1.1" 304 212 "-" "Mozilla/5.0 (Windows NT 10.0; WOW64) AppleWebKit/537.36 (KHTML, like Gecko) Chrome/49.0.2623.75 Safari/537.36 OPR/36.0.2130.32"</a:t>
            </a:r>
            <a:endParaRPr lang="en-US" sz="1600" b="0" strike="noStrike" spc="-1">
              <a:latin typeface="Arial"/>
            </a:endParaRPr>
          </a:p>
          <a:p>
            <a:pPr>
              <a:lnSpc>
                <a:spcPct val="115000"/>
              </a:lnSpc>
            </a:pPr>
            <a:r>
              <a:rPr lang="en-US" sz="1600" b="1" strike="noStrike" spc="-1">
                <a:solidFill>
                  <a:srgbClr val="000000"/>
                </a:solidFill>
                <a:latin typeface="Courier New"/>
                <a:ea typeface="Courier New"/>
              </a:rPr>
              <a:t> </a:t>
            </a:r>
            <a:endParaRPr lang="en-US" sz="1600" b="0" strike="noStrike" spc="-1">
              <a:latin typeface="Arial"/>
            </a:endParaRPr>
          </a:p>
          <a:p>
            <a:pPr>
              <a:lnSpc>
                <a:spcPct val="115000"/>
              </a:lnSpc>
            </a:pPr>
            <a:r>
              <a:rPr lang="en-US" sz="1600" b="1" strike="noStrike" spc="-1">
                <a:solidFill>
                  <a:srgbClr val="000000"/>
                </a:solidFill>
                <a:latin typeface="Courier New"/>
                <a:ea typeface="Courier New"/>
              </a:rPr>
              <a:t>192.0.2.14 - - [26/Dec/2016:15:38:23 +0100] "GET /robots.txt HTTP/1.1" 304 212 "-" "Mozilla/5.0 (Windows NT 10.0; WOW64) AppleWebKit/537.36 (KHTML, like Gecko) Chrome/49.0.2623.75 Safari/537.36 OPR/36.0.2130.32"</a:t>
            </a:r>
            <a:endParaRPr lang="en-US" sz="1600" b="0" strike="noStrike" spc="-1">
              <a:latin typeface="Arial"/>
            </a:endParaRPr>
          </a:p>
          <a:p>
            <a:pPr>
              <a:lnSpc>
                <a:spcPct val="115000"/>
              </a:lnSpc>
            </a:pPr>
            <a:r>
              <a:rPr lang="en-US" sz="1600" b="1" strike="noStrike" spc="-1">
                <a:solidFill>
                  <a:srgbClr val="000000"/>
                </a:solidFill>
                <a:latin typeface="Courier New"/>
                <a:ea typeface="Courier New"/>
              </a:rPr>
              <a:t> </a:t>
            </a:r>
            <a:endParaRPr lang="en-US" sz="1600" b="0" strike="noStrike" spc="-1">
              <a:latin typeface="Arial"/>
            </a:endParaRPr>
          </a:p>
          <a:p>
            <a:pPr>
              <a:lnSpc>
                <a:spcPct val="115000"/>
              </a:lnSpc>
            </a:pPr>
            <a:r>
              <a:rPr lang="en-US" sz="1600" b="1" strike="noStrike" spc="-1">
                <a:solidFill>
                  <a:srgbClr val="000000"/>
                </a:solidFill>
                <a:latin typeface="Courier New"/>
                <a:ea typeface="Courier New"/>
              </a:rPr>
              <a:t>192.0.2.14 - - [26/Dec/2016:15:38:24 +0100] "GET / HTTP/1.1" 302 491 "-" "Mozilla/5.0 (Windows NT 10.0; WOW64) AppleWebKit/537.36 (KHTML, like Gecko) Chrome/49.0.2623.75 Safari/537.36 OPR/36.0.2130.32"</a:t>
            </a:r>
            <a:endParaRPr lang="en-US" sz="1600" b="0" strike="noStrike" spc="-1">
              <a:latin typeface="Arial"/>
            </a:endParaRPr>
          </a:p>
          <a:p>
            <a:pPr>
              <a:lnSpc>
                <a:spcPct val="115000"/>
              </a:lnSpc>
            </a:pPr>
            <a:r>
              <a:rPr lang="en-US" sz="1600" b="1" strike="noStrike" spc="-1">
                <a:solidFill>
                  <a:srgbClr val="000000"/>
                </a:solidFill>
                <a:latin typeface="Courier New"/>
                <a:ea typeface="Courier New"/>
              </a:rPr>
              <a:t>. . . </a:t>
            </a:r>
            <a:endParaRPr lang="en-US" sz="1600" b="0" strike="noStrike" spc="-1">
              <a:latin typeface="Arial"/>
            </a:endParaRPr>
          </a:p>
          <a:p>
            <a:pPr>
              <a:lnSpc>
                <a:spcPct val="115000"/>
              </a:lnSpc>
            </a:pPr>
            <a:endParaRPr lang="en-US" sz="1600" b="0" strike="noStrike" spc="-1">
              <a:latin typeface="Arial"/>
            </a:endParaRPr>
          </a:p>
        </p:txBody>
      </p:sp>
      <p:sp>
        <p:nvSpPr>
          <p:cNvPr id="398" name="CustomShape 2"/>
          <p:cNvSpPr/>
          <p:nvPr/>
        </p:nvSpPr>
        <p:spPr>
          <a:xfrm>
            <a:off x="457200" y="379440"/>
            <a:ext cx="8228160" cy="4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2880" b="1" strike="noStrike" spc="-1" dirty="0">
                <a:solidFill>
                  <a:srgbClr val="000000"/>
                </a:solidFill>
                <a:latin typeface="Calibri" panose="020F0502020204030204" pitchFamily="34" charset="0"/>
                <a:ea typeface="Lucida Sans"/>
                <a:cs typeface="Calibri" panose="020F0502020204030204" pitchFamily="34" charset="0"/>
              </a:rPr>
              <a:t>Module 1 Lab: Scenario C</a:t>
            </a:r>
            <a:endParaRPr lang="en-US" sz="2880" b="0" strike="noStrike" spc="-1" dirty="0">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9" name="CustomShape 1"/>
          <p:cNvSpPr/>
          <p:nvPr/>
        </p:nvSpPr>
        <p:spPr>
          <a:xfrm>
            <a:off x="457200" y="379440"/>
            <a:ext cx="8228160" cy="4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2880" b="1" strike="noStrike" spc="-1" dirty="0">
                <a:solidFill>
                  <a:srgbClr val="000000"/>
                </a:solidFill>
                <a:latin typeface="Calibri" panose="020F0502020204030204" pitchFamily="34" charset="0"/>
                <a:ea typeface="Lucida Sans"/>
                <a:cs typeface="Calibri" panose="020F0502020204030204" pitchFamily="34" charset="0"/>
              </a:rPr>
              <a:t>Module 1 Lab: Scenario C</a:t>
            </a:r>
            <a:endParaRPr lang="en-US" sz="2880" b="0" strike="noStrike" spc="-1" dirty="0">
              <a:latin typeface="Calibri" panose="020F0502020204030204" pitchFamily="34" charset="0"/>
              <a:cs typeface="Calibri" panose="020F0502020204030204" pitchFamily="34" charset="0"/>
            </a:endParaRPr>
          </a:p>
        </p:txBody>
      </p:sp>
      <p:graphicFrame>
        <p:nvGraphicFramePr>
          <p:cNvPr id="400" name="Table 2"/>
          <p:cNvGraphicFramePr/>
          <p:nvPr>
            <p:extLst>
              <p:ext uri="{D42A27DB-BD31-4B8C-83A1-F6EECF244321}">
                <p14:modId xmlns:p14="http://schemas.microsoft.com/office/powerpoint/2010/main" val="4142144765"/>
              </p:ext>
            </p:extLst>
          </p:nvPr>
        </p:nvGraphicFramePr>
        <p:xfrm>
          <a:off x="457200" y="1113120"/>
          <a:ext cx="8206920" cy="4843080"/>
        </p:xfrm>
        <a:graphic>
          <a:graphicData uri="http://schemas.openxmlformats.org/drawingml/2006/table">
            <a:tbl>
              <a:tblPr/>
              <a:tblGrid>
                <a:gridCol w="732960">
                  <a:extLst>
                    <a:ext uri="{9D8B030D-6E8A-4147-A177-3AD203B41FA5}">
                      <a16:colId xmlns:a16="http://schemas.microsoft.com/office/drawing/2014/main" val="20000"/>
                    </a:ext>
                  </a:extLst>
                </a:gridCol>
                <a:gridCol w="1798920">
                  <a:extLst>
                    <a:ext uri="{9D8B030D-6E8A-4147-A177-3AD203B41FA5}">
                      <a16:colId xmlns:a16="http://schemas.microsoft.com/office/drawing/2014/main" val="20001"/>
                    </a:ext>
                  </a:extLst>
                </a:gridCol>
                <a:gridCol w="1252800">
                  <a:extLst>
                    <a:ext uri="{9D8B030D-6E8A-4147-A177-3AD203B41FA5}">
                      <a16:colId xmlns:a16="http://schemas.microsoft.com/office/drawing/2014/main" val="20002"/>
                    </a:ext>
                  </a:extLst>
                </a:gridCol>
                <a:gridCol w="1284840">
                  <a:extLst>
                    <a:ext uri="{9D8B030D-6E8A-4147-A177-3AD203B41FA5}">
                      <a16:colId xmlns:a16="http://schemas.microsoft.com/office/drawing/2014/main" val="20003"/>
                    </a:ext>
                  </a:extLst>
                </a:gridCol>
                <a:gridCol w="1622520">
                  <a:extLst>
                    <a:ext uri="{9D8B030D-6E8A-4147-A177-3AD203B41FA5}">
                      <a16:colId xmlns:a16="http://schemas.microsoft.com/office/drawing/2014/main" val="20004"/>
                    </a:ext>
                  </a:extLst>
                </a:gridCol>
                <a:gridCol w="1514880">
                  <a:extLst>
                    <a:ext uri="{9D8B030D-6E8A-4147-A177-3AD203B41FA5}">
                      <a16:colId xmlns:a16="http://schemas.microsoft.com/office/drawing/2014/main" val="20005"/>
                    </a:ext>
                  </a:extLst>
                </a:gridCol>
              </a:tblGrid>
              <a:tr h="631080">
                <a:tc gridSpan="6">
                  <a:txBody>
                    <a:bodyPr/>
                    <a:lstStyle/>
                    <a:p>
                      <a:pPr>
                        <a:lnSpc>
                          <a:spcPct val="115000"/>
                        </a:lnSpc>
                      </a:pPr>
                      <a:r>
                        <a:rPr lang="en-US" sz="1600" b="1" strike="noStrike" spc="-1">
                          <a:solidFill>
                            <a:srgbClr val="FFFFFF"/>
                          </a:solidFill>
                          <a:latin typeface="Calibri" panose="020F0502020204030204" pitchFamily="34" charset="0"/>
                          <a:ea typeface="Lucida Sans"/>
                          <a:cs typeface="Calibri" panose="020F0502020204030204" pitchFamily="34" charset="0"/>
                        </a:rPr>
                        <a:t>C. You receive the unedited log file of your Apache application server for the past 2 weeks.</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003F0B"/>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extLst>
                  <a:ext uri="{0D108BD9-81ED-4DB2-BD59-A6C34878D82A}">
                    <a16:rowId xmlns:a16="http://schemas.microsoft.com/office/drawing/2014/main" val="10000"/>
                  </a:ext>
                </a:extLst>
              </a:tr>
              <a:tr h="440640">
                <a:tc>
                  <a:txBody>
                    <a:bodyPr/>
                    <a:lstStyle/>
                    <a:p>
                      <a:endParaRPr lang="en-US">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003F0B"/>
                    </a:solidFill>
                  </a:tcPr>
                </a:tc>
                <a:tc gridSpan="5">
                  <a:txBody>
                    <a:bodyPr/>
                    <a:lstStyle/>
                    <a:p>
                      <a:pPr algn="ctr">
                        <a:lnSpc>
                          <a:spcPct val="115000"/>
                        </a:lnSpc>
                      </a:pPr>
                      <a:r>
                        <a:rPr lang="en-US" sz="1600" b="0" strike="noStrike" spc="-1">
                          <a:solidFill>
                            <a:srgbClr val="000000"/>
                          </a:solidFill>
                          <a:latin typeface="Calibri" panose="020F0502020204030204" pitchFamily="34" charset="0"/>
                          <a:ea typeface="Rambla"/>
                          <a:cs typeface="Calibri" panose="020F0502020204030204" pitchFamily="34" charset="0"/>
                        </a:rPr>
                        <a:t>Low-level, technical indicators, advisory, or strategic report?</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AEDF4"/>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extLst>
                  <a:ext uri="{0D108BD9-81ED-4DB2-BD59-A6C34878D82A}">
                    <a16:rowId xmlns:a16="http://schemas.microsoft.com/office/drawing/2014/main" val="10001"/>
                  </a:ext>
                </a:extLst>
              </a:tr>
              <a:tr h="440640">
                <a:tc gridSpan="6">
                  <a:txBody>
                    <a:bodyPr/>
                    <a:lstStyle/>
                    <a:p>
                      <a:endParaRPr lang="en-US">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tc hMerge="1">
                  <a:txBody>
                    <a:bodyPr/>
                    <a:lstStyle/>
                    <a:p>
                      <a:endParaRPr lang="en-US"/>
                    </a:p>
                  </a:txBody>
                  <a:tcPr marL="90000" marR="90000">
                    <a:solidFill>
                      <a:srgbClr val="729FCF"/>
                    </a:solidFill>
                  </a:tcPr>
                </a:tc>
                <a:extLst>
                  <a:ext uri="{0D108BD9-81ED-4DB2-BD59-A6C34878D82A}">
                    <a16:rowId xmlns:a16="http://schemas.microsoft.com/office/drawing/2014/main" val="10002"/>
                  </a:ext>
                </a:extLst>
              </a:tr>
              <a:tr h="44064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a:txBody>
                    <a:bodyPr/>
                    <a:lstStyle/>
                    <a:p>
                      <a:pPr algn="ct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Relevance</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algn="ct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Timeliness</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algn="ct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Accuracy</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algn="ct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Completeness</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a:txBody>
                    <a:bodyPr/>
                    <a:lstStyle/>
                    <a:p>
                      <a:pPr algn="ct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Ingestability</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extLst>
                  <a:ext uri="{0D108BD9-81ED-4DB2-BD59-A6C34878D82A}">
                    <a16:rowId xmlns:a16="http://schemas.microsoft.com/office/drawing/2014/main" val="10003"/>
                  </a:ext>
                </a:extLst>
              </a:tr>
              <a:tr h="50220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a:txBody>
                    <a:bodyPr/>
                    <a:lstStyle/>
                    <a:p>
                      <a:pPr algn="ctr">
                        <a:lnSpc>
                          <a:spcPct val="115000"/>
                        </a:lnSpc>
                      </a:pPr>
                      <a:r>
                        <a:rPr lang="en-US" sz="1200" b="0" strike="noStrike" spc="-1" dirty="0">
                          <a:solidFill>
                            <a:srgbClr val="000000"/>
                          </a:solidFill>
                          <a:latin typeface="Calibri" panose="020F0502020204030204" pitchFamily="34" charset="0"/>
                          <a:ea typeface="Lucida Sans"/>
                          <a:cs typeface="Calibri" panose="020F0502020204030204" pitchFamily="34" charset="0"/>
                        </a:rPr>
                        <a:t> </a:t>
                      </a:r>
                      <a:endParaRPr lang="en-US" sz="1200" b="0" strike="noStrike" spc="-1" dirty="0">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a:txBody>
                    <a:bodyPr/>
                    <a:lstStyle/>
                    <a:p>
                      <a:pPr algn="ct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4"/>
                  </a:ext>
                </a:extLst>
              </a:tr>
              <a:tr h="440640">
                <a:tc gridSpan="6">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5"/>
                  </a:ext>
                </a:extLst>
              </a:tr>
              <a:tr h="440640">
                <a:tc>
                  <a:txBody>
                    <a:bodyPr/>
                    <a:lstStyle/>
                    <a:p>
                      <a:endParaRPr lang="en-US">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gridSpan="5">
                  <a:txBody>
                    <a:bodyPr/>
                    <a:lstStyle/>
                    <a:p>
                      <a:pPr>
                        <a:lnSpc>
                          <a:spcPct val="115000"/>
                        </a:lnSpc>
                      </a:pPr>
                      <a:r>
                        <a:rPr lang="en-US" sz="1600" b="0" strike="noStrike" spc="-1">
                          <a:solidFill>
                            <a:srgbClr val="000000"/>
                          </a:solidFill>
                          <a:latin typeface="Calibri" panose="020F0502020204030204" pitchFamily="34" charset="0"/>
                          <a:ea typeface="Lucida Sans"/>
                          <a:cs typeface="Calibri" panose="020F0502020204030204" pitchFamily="34" charset="0"/>
                        </a:rPr>
                        <a:t>Actionable? Why?</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6"/>
                  </a:ext>
                </a:extLst>
              </a:tr>
              <a:tr h="50220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gridSpan="5">
                  <a:txBody>
                    <a:bodyPr/>
                    <a:lstStyle/>
                    <a:p>
                      <a:pP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7"/>
                  </a:ext>
                </a:extLst>
              </a:tr>
              <a:tr h="50220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gridSpan="5">
                  <a:txBody>
                    <a:bodyPr/>
                    <a:lstStyle/>
                    <a:p>
                      <a:pPr>
                        <a:lnSpc>
                          <a:spcPct val="115000"/>
                        </a:lnSpc>
                      </a:pPr>
                      <a:r>
                        <a:rPr lang="en-US" sz="1200" b="0" strike="noStrike" spc="-1">
                          <a:solidFill>
                            <a:srgbClr val="000000"/>
                          </a:solidFill>
                          <a:latin typeface="Calibri" panose="020F0502020204030204" pitchFamily="34" charset="0"/>
                          <a:ea typeface="Lucida Sans"/>
                          <a:cs typeface="Calibri" panose="020F0502020204030204" pitchFamily="34" charset="0"/>
                        </a:rPr>
                        <a:t> </a:t>
                      </a:r>
                      <a:r>
                        <a:rPr lang="en-US" sz="1600" b="0" strike="noStrike" spc="-1">
                          <a:solidFill>
                            <a:srgbClr val="000000"/>
                          </a:solidFill>
                          <a:latin typeface="Calibri" panose="020F0502020204030204" pitchFamily="34" charset="0"/>
                          <a:ea typeface="Lucida Sans"/>
                          <a:cs typeface="Calibri" panose="020F0502020204030204" pitchFamily="34" charset="0"/>
                        </a:rPr>
                        <a:t>Ideas for using the information?</a:t>
                      </a:r>
                      <a:endParaRPr lang="en-US" sz="16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8"/>
                  </a:ext>
                </a:extLst>
              </a:tr>
              <a:tr h="502200">
                <a:tc>
                  <a:txBody>
                    <a:bodyPr/>
                    <a:lstStyle/>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p>
                      <a:pPr>
                        <a:lnSpc>
                          <a:spcPct val="115000"/>
                        </a:lnSpc>
                      </a:pPr>
                      <a:r>
                        <a:rPr lang="en-US" sz="1200" b="0" strike="noStrike" spc="-1">
                          <a:solidFill>
                            <a:srgbClr val="FFFFFF"/>
                          </a:solidFill>
                          <a:latin typeface="Calibri" panose="020F0502020204030204" pitchFamily="34" charset="0"/>
                          <a:ea typeface="Lucida Sans"/>
                          <a:cs typeface="Calibri" panose="020F0502020204030204" pitchFamily="34" charset="0"/>
                        </a:rPr>
                        <a:t> </a:t>
                      </a:r>
                      <a:endParaRPr lang="en-US" sz="1200" b="0" strike="noStrike" spc="-1">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003F0B"/>
                    </a:solidFill>
                  </a:tcPr>
                </a:tc>
                <a:tc gridSpan="5">
                  <a:txBody>
                    <a:bodyPr/>
                    <a:lstStyle/>
                    <a:p>
                      <a:pPr>
                        <a:lnSpc>
                          <a:spcPct val="115000"/>
                        </a:lnSpc>
                      </a:pPr>
                      <a:r>
                        <a:rPr lang="en-US" sz="1200" b="0" strike="noStrike" spc="-1" dirty="0">
                          <a:solidFill>
                            <a:srgbClr val="000000"/>
                          </a:solidFill>
                          <a:latin typeface="Calibri" panose="020F0502020204030204" pitchFamily="34" charset="0"/>
                          <a:ea typeface="Lucida Sans"/>
                          <a:cs typeface="Calibri" panose="020F0502020204030204" pitchFamily="34" charset="0"/>
                        </a:rPr>
                        <a:t> </a:t>
                      </a:r>
                      <a:endParaRPr lang="en-US" sz="1200" b="0" strike="noStrike" spc="-1" dirty="0">
                        <a:latin typeface="Calibri" panose="020F0502020204030204" pitchFamily="34" charset="0"/>
                        <a:cs typeface="Calibri" panose="020F0502020204030204" pitchFamily="34" charset="0"/>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CACDCA"/>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tc hMerge="1">
                  <a:txBody>
                    <a:bodyPr/>
                    <a:lstStyle/>
                    <a:p>
                      <a:endParaRPr lang="en-US"/>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6E8E6"/>
                    </a:solidFill>
                  </a:tcPr>
                </a:tc>
                <a:extLst>
                  <a:ext uri="{0D108BD9-81ED-4DB2-BD59-A6C34878D82A}">
                    <a16:rowId xmlns:a16="http://schemas.microsoft.com/office/drawing/2014/main" val="10009"/>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Shape 68"/>
          <p:cNvSpPr txBox="1">
            <a:spLocks noGrp="1"/>
          </p:cNvSpPr>
          <p:nvPr>
            <p:ph type="body" idx="1"/>
          </p:nvPr>
        </p:nvSpPr>
        <p:spPr>
          <a:prstGeom prst="rect">
            <a:avLst/>
          </a:prstGeom>
          <a:noFill/>
          <a:ln>
            <a:noFill/>
          </a:ln>
        </p:spPr>
        <p:txBody>
          <a:bodyPr wrap="square" lIns="91425" tIns="45700" rIns="91425" bIns="45700" anchor="t" anchorCtr="0">
            <a:noAutofit/>
          </a:bodyPr>
          <a:lstStyle/>
          <a:p>
            <a:pPr marL="0" marR="0" lvl="0" indent="-101600" algn="l" rtl="0">
              <a:lnSpc>
                <a:spcPct val="90000"/>
              </a:lnSpc>
              <a:spcBef>
                <a:spcPts val="0"/>
              </a:spcBef>
              <a:spcAft>
                <a:spcPts val="0"/>
              </a:spcAft>
              <a:buClr>
                <a:schemeClr val="dk1"/>
              </a:buClr>
              <a:buSzPts val="1600"/>
              <a:buFont typeface="Arial"/>
              <a:buNone/>
            </a:pPr>
            <a:r>
              <a:rPr lang="en-US" sz="1600" b="0" i="0" u="none" strike="noStrike" cap="none" dirty="0">
                <a:solidFill>
                  <a:schemeClr val="dk1"/>
                </a:solidFill>
                <a:latin typeface="Calibri"/>
                <a:ea typeface="Calibri"/>
                <a:cs typeface="Calibri"/>
                <a:sym typeface="Calibri"/>
              </a:rPr>
              <a:t>Copyright © by Forum of Incident Response and Security Teams, Inc.</a:t>
            </a:r>
          </a:p>
          <a:p>
            <a:pPr marL="0" marR="0" lvl="0" indent="-101600" algn="l" rtl="0">
              <a:lnSpc>
                <a:spcPct val="90000"/>
              </a:lnSpc>
              <a:spcBef>
                <a:spcPts val="750"/>
              </a:spcBef>
              <a:spcAft>
                <a:spcPts val="0"/>
              </a:spcAft>
              <a:buClr>
                <a:schemeClr val="dk1"/>
              </a:buClr>
              <a:buSzPts val="1600"/>
              <a:buFont typeface="Arial"/>
              <a:buNone/>
            </a:pPr>
            <a:br>
              <a:rPr lang="en-US" sz="1600" b="0" i="0" u="none" strike="noStrike" cap="none" dirty="0">
                <a:solidFill>
                  <a:schemeClr val="dk1"/>
                </a:solidFill>
                <a:latin typeface="Calibri"/>
                <a:ea typeface="Calibri"/>
                <a:cs typeface="Calibri"/>
                <a:sym typeface="Calibri"/>
              </a:rPr>
            </a:br>
            <a:r>
              <a:rPr lang="en-US" sz="1600" b="0" i="0" u="none" strike="noStrike" cap="none" dirty="0" err="1">
                <a:solidFill>
                  <a:schemeClr val="dk1"/>
                </a:solidFill>
                <a:latin typeface="Calibri"/>
                <a:ea typeface="Calibri"/>
                <a:cs typeface="Calibri"/>
                <a:sym typeface="Calibri"/>
              </a:rPr>
              <a:t>FIRST.Org</a:t>
            </a:r>
            <a:r>
              <a:rPr lang="en-US" sz="1600" b="0" i="0" u="none" strike="noStrike" cap="none" dirty="0">
                <a:solidFill>
                  <a:schemeClr val="dk1"/>
                </a:solidFill>
                <a:latin typeface="Calibri"/>
                <a:ea typeface="Calibri"/>
                <a:cs typeface="Calibri"/>
                <a:sym typeface="Calibri"/>
              </a:rPr>
              <a:t> is name under which Forum of Incident Response and Security Teams, Inc. conducts business.</a:t>
            </a:r>
          </a:p>
          <a:p>
            <a:pPr marL="0" marR="0" lvl="0" indent="-101600" algn="l" rtl="0">
              <a:lnSpc>
                <a:spcPct val="90000"/>
              </a:lnSpc>
              <a:spcBef>
                <a:spcPts val="750"/>
              </a:spcBef>
              <a:spcAft>
                <a:spcPts val="0"/>
              </a:spcAft>
              <a:buClr>
                <a:schemeClr val="dk1"/>
              </a:buClr>
              <a:buSzPts val="1600"/>
              <a:buFont typeface="Arial"/>
              <a:buNone/>
            </a:pPr>
            <a:br>
              <a:rPr lang="en-US" sz="1600" b="0" i="0" u="none" strike="noStrike" cap="none" dirty="0">
                <a:solidFill>
                  <a:schemeClr val="dk1"/>
                </a:solidFill>
                <a:latin typeface="Calibri"/>
                <a:ea typeface="Calibri"/>
                <a:cs typeface="Calibri"/>
                <a:sym typeface="Calibri"/>
              </a:rPr>
            </a:br>
            <a:r>
              <a:rPr lang="en-US" sz="1600" b="0" i="0" u="none" strike="noStrike" cap="none" dirty="0">
                <a:solidFill>
                  <a:schemeClr val="dk1"/>
                </a:solidFill>
                <a:latin typeface="Calibri"/>
                <a:ea typeface="Calibri"/>
                <a:cs typeface="Calibri"/>
                <a:sym typeface="Calibri"/>
              </a:rPr>
              <a:t>This training material is licensed under Creative Commons Attribution-Non-Commercial-Share-Alike 4.0 (CC BY-NC-SA 4.0)</a:t>
            </a:r>
          </a:p>
          <a:p>
            <a:pPr marL="0" marR="0" lvl="0" indent="-101600" algn="l" rtl="0">
              <a:lnSpc>
                <a:spcPct val="90000"/>
              </a:lnSpc>
              <a:spcBef>
                <a:spcPts val="750"/>
              </a:spcBef>
              <a:spcAft>
                <a:spcPts val="0"/>
              </a:spcAft>
              <a:buClr>
                <a:schemeClr val="dk1"/>
              </a:buClr>
              <a:buSzPts val="1600"/>
              <a:buFont typeface="Arial"/>
              <a:buNone/>
            </a:pPr>
            <a:br>
              <a:rPr lang="en-US" sz="1600" b="0" i="0" u="none" strike="noStrike" cap="none" dirty="0">
                <a:solidFill>
                  <a:schemeClr val="dk1"/>
                </a:solidFill>
                <a:latin typeface="Calibri"/>
                <a:ea typeface="Calibri"/>
                <a:cs typeface="Calibri"/>
                <a:sym typeface="Calibri"/>
              </a:rPr>
            </a:br>
            <a:r>
              <a:rPr lang="en-US" sz="1600" b="0" i="0" u="none" strike="noStrike" cap="none" dirty="0" err="1">
                <a:solidFill>
                  <a:schemeClr val="dk1"/>
                </a:solidFill>
                <a:latin typeface="Calibri"/>
                <a:ea typeface="Calibri"/>
                <a:cs typeface="Calibri"/>
                <a:sym typeface="Calibri"/>
              </a:rPr>
              <a:t>FIRST.Org</a:t>
            </a:r>
            <a:r>
              <a:rPr lang="en-US" sz="1600" b="0" i="0" u="none" strike="noStrike" cap="none" dirty="0">
                <a:solidFill>
                  <a:schemeClr val="dk1"/>
                </a:solidFill>
                <a:latin typeface="Calibri"/>
                <a:ea typeface="Calibri"/>
                <a:cs typeface="Calibri"/>
                <a:sym typeface="Calibri"/>
              </a:rPr>
              <a:t> makes no representation, express or implied, with regard to the accuracy of the information contained in this material and cannot accept any legal responsibility or liability for any errors or omissions that may be made.</a:t>
            </a:r>
          </a:p>
          <a:p>
            <a:pPr marL="0" marR="0" lvl="0" indent="-101600" algn="l" rtl="0">
              <a:lnSpc>
                <a:spcPct val="90000"/>
              </a:lnSpc>
              <a:spcBef>
                <a:spcPts val="750"/>
              </a:spcBef>
              <a:spcAft>
                <a:spcPts val="0"/>
              </a:spcAft>
              <a:buClr>
                <a:schemeClr val="dk1"/>
              </a:buClr>
              <a:buSzPts val="1600"/>
              <a:buFont typeface="Arial"/>
              <a:buNone/>
            </a:pPr>
            <a:br>
              <a:rPr lang="en-US" sz="1600" b="0" i="0" u="none" strike="noStrike" cap="none" dirty="0">
                <a:solidFill>
                  <a:schemeClr val="dk1"/>
                </a:solidFill>
                <a:latin typeface="Calibri"/>
                <a:ea typeface="Calibri"/>
                <a:cs typeface="Calibri"/>
                <a:sym typeface="Calibri"/>
              </a:rPr>
            </a:br>
            <a:r>
              <a:rPr lang="en-US" sz="1600" b="0" i="0" u="none" strike="noStrike" cap="none" dirty="0">
                <a:solidFill>
                  <a:schemeClr val="dk1"/>
                </a:solidFill>
                <a:latin typeface="Calibri"/>
                <a:ea typeface="Calibri"/>
                <a:cs typeface="Calibri"/>
                <a:sym typeface="Calibri"/>
              </a:rPr>
              <a:t>All trademarks are property of their respective owners.</a:t>
            </a:r>
          </a:p>
          <a:p>
            <a:pPr marL="0" marR="0" lvl="0" indent="-101600" algn="l" rtl="0">
              <a:lnSpc>
                <a:spcPct val="90000"/>
              </a:lnSpc>
              <a:spcBef>
                <a:spcPts val="750"/>
              </a:spcBef>
              <a:spcAft>
                <a:spcPts val="0"/>
              </a:spcAft>
              <a:buClr>
                <a:schemeClr val="dk1"/>
              </a:buClr>
              <a:buSzPts val="1600"/>
              <a:buFont typeface="Arial"/>
              <a:buNone/>
            </a:pPr>
            <a:br>
              <a:rPr lang="en-US" sz="1600" b="0" i="0" u="none" strike="noStrike" cap="none" dirty="0">
                <a:solidFill>
                  <a:schemeClr val="dk1"/>
                </a:solidFill>
                <a:latin typeface="Calibri"/>
                <a:ea typeface="Calibri"/>
                <a:cs typeface="Calibri"/>
                <a:sym typeface="Calibri"/>
              </a:rPr>
            </a:br>
            <a:r>
              <a:rPr lang="en-US" sz="1600" b="0" i="0" u="none" strike="noStrike" cap="none" dirty="0">
                <a:solidFill>
                  <a:schemeClr val="dk1"/>
                </a:solidFill>
                <a:latin typeface="Calibri"/>
                <a:ea typeface="Calibri"/>
                <a:cs typeface="Calibri"/>
                <a:sym typeface="Calibri"/>
              </a:rPr>
              <a:t>Permissions beyond the scope of this license may be available at </a:t>
            </a:r>
            <a:r>
              <a:rPr lang="en-US" sz="1600" b="0" i="0" u="none" strike="noStrike" cap="none" dirty="0" err="1">
                <a:solidFill>
                  <a:schemeClr val="dk1"/>
                </a:solidFill>
                <a:latin typeface="Calibri"/>
                <a:ea typeface="Calibri"/>
                <a:cs typeface="Calibri"/>
                <a:sym typeface="Calibri"/>
              </a:rPr>
              <a:t>first-licensing@first.org</a:t>
            </a:r>
            <a:br>
              <a:rPr lang="en-US" sz="1600" b="0" i="0" u="none" strike="noStrike" cap="none" dirty="0">
                <a:solidFill>
                  <a:schemeClr val="dk1"/>
                </a:solidFill>
                <a:latin typeface="Calibri"/>
                <a:ea typeface="Calibri"/>
                <a:cs typeface="Calibri"/>
                <a:sym typeface="Calibri"/>
              </a:rPr>
            </a:br>
            <a:endParaRPr lang="en-US" sz="1600" b="0" i="0" u="none" strike="noStrike" cap="none" dirty="0">
              <a:solidFill>
                <a:schemeClr val="dk1"/>
              </a:solidFill>
              <a:latin typeface="Calibri"/>
              <a:ea typeface="Calibri"/>
              <a:cs typeface="Calibri"/>
              <a:sym typeface="Calibri"/>
            </a:endParaRPr>
          </a:p>
        </p:txBody>
      </p:sp>
      <p:sp>
        <p:nvSpPr>
          <p:cNvPr id="69" name="Shape 6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spcAft>
                <a:spcPts val="0"/>
              </a:spcAft>
              <a:buNone/>
            </a:pPr>
            <a:r>
              <a:rPr lang="en-US" sz="2400" b="1" i="0" u="none" strike="noStrike" cap="none" dirty="0">
                <a:solidFill>
                  <a:schemeClr val="dk1"/>
                </a:solidFill>
                <a:latin typeface="Calibri" panose="020F0502020204030204" pitchFamily="34" charset="0"/>
                <a:ea typeface="Arial"/>
                <a:cs typeface="Calibri" panose="020F0502020204030204" pitchFamily="34" charset="0"/>
                <a:sym typeface="Arial"/>
              </a:rPr>
              <a:t>Copyright</a:t>
            </a:r>
          </a:p>
        </p:txBody>
      </p:sp>
    </p:spTree>
    <p:extLst>
      <p:ext uri="{BB962C8B-B14F-4D97-AF65-F5344CB8AC3E}">
        <p14:creationId xmlns:p14="http://schemas.microsoft.com/office/powerpoint/2010/main" val="5708989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1" name="CustomShape 1"/>
          <p:cNvSpPr/>
          <p:nvPr/>
        </p:nvSpPr>
        <p:spPr>
          <a:xfrm>
            <a:off x="457200" y="379440"/>
            <a:ext cx="8228160" cy="4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2880" b="1" strike="noStrike" spc="-1">
                <a:solidFill>
                  <a:srgbClr val="000000"/>
                </a:solidFill>
                <a:latin typeface="Calibri" panose="020F0502020204030204" pitchFamily="34" charset="0"/>
                <a:ea typeface="Lucida Sans"/>
                <a:cs typeface="Calibri" panose="020F0502020204030204" pitchFamily="34" charset="0"/>
              </a:rPr>
              <a:t>Module 1 Lab Conclusion</a:t>
            </a:r>
            <a:endParaRPr lang="en-US" sz="2880" b="0" strike="noStrike" spc="-1">
              <a:latin typeface="Calibri" panose="020F0502020204030204" pitchFamily="34" charset="0"/>
              <a:cs typeface="Calibri" panose="020F0502020204030204" pitchFamily="34" charset="0"/>
            </a:endParaRPr>
          </a:p>
        </p:txBody>
      </p:sp>
      <p:sp>
        <p:nvSpPr>
          <p:cNvPr id="402" name="CustomShape 2"/>
          <p:cNvSpPr/>
          <p:nvPr/>
        </p:nvSpPr>
        <p:spPr>
          <a:xfrm>
            <a:off x="457200" y="1200240"/>
            <a:ext cx="5550120" cy="4304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en-US" sz="2400" b="0" strike="noStrike" spc="-1" dirty="0">
                <a:solidFill>
                  <a:srgbClr val="000000"/>
                </a:solidFill>
                <a:latin typeface="Calibri" panose="020F0502020204030204" pitchFamily="34" charset="0"/>
                <a:ea typeface="Lucida Sans"/>
                <a:cs typeface="Calibri" panose="020F0502020204030204" pitchFamily="34" charset="0"/>
              </a:rPr>
              <a:t>When you receive incoming information, you will want to know the level of this information and its properties to understand how can you make the best use of it.</a:t>
            </a:r>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a:p>
            <a:endParaRPr lang="en-US" sz="2400" b="0" strike="noStrike" spc="-1" dirty="0">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CustomShape 1"/>
          <p:cNvSpPr/>
          <p:nvPr/>
        </p:nvSpPr>
        <p:spPr>
          <a:xfrm>
            <a:off x="457200" y="379440"/>
            <a:ext cx="8228160" cy="4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2880" b="1" strike="noStrike" spc="-1">
                <a:solidFill>
                  <a:srgbClr val="000000"/>
                </a:solidFill>
                <a:latin typeface="Calibri" panose="020F0502020204030204" pitchFamily="34" charset="0"/>
                <a:ea typeface="Lucida Sans"/>
                <a:cs typeface="Calibri" panose="020F0502020204030204" pitchFamily="34" charset="0"/>
              </a:rPr>
              <a:t>Course Goals</a:t>
            </a:r>
            <a:endParaRPr lang="en-US" sz="2880" b="0" strike="noStrike" spc="-1">
              <a:latin typeface="Calibri" panose="020F0502020204030204" pitchFamily="34" charset="0"/>
              <a:cs typeface="Calibri" panose="020F0502020204030204" pitchFamily="34" charset="0"/>
            </a:endParaRPr>
          </a:p>
        </p:txBody>
      </p:sp>
      <p:sp>
        <p:nvSpPr>
          <p:cNvPr id="333" name="CustomShape 2"/>
          <p:cNvSpPr/>
          <p:nvPr/>
        </p:nvSpPr>
        <p:spPr>
          <a:xfrm>
            <a:off x="457200" y="1200240"/>
            <a:ext cx="7626600" cy="4304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14000"/>
              </a:lnSpc>
            </a:pPr>
            <a:r>
              <a:rPr lang="en-US" sz="2400" b="1" strike="noStrike" spc="-1" dirty="0">
                <a:solidFill>
                  <a:srgbClr val="000000"/>
                </a:solidFill>
                <a:latin typeface="Calibri" panose="020F0502020204030204" pitchFamily="34" charset="0"/>
                <a:ea typeface="Lucida Sans"/>
                <a:cs typeface="Calibri" panose="020F0502020204030204" pitchFamily="34" charset="0"/>
              </a:rPr>
              <a:t>By the end of this course, you will be able to:</a:t>
            </a:r>
            <a:endParaRPr lang="en-US" sz="2400" b="0" strike="noStrike" spc="-1" dirty="0">
              <a:latin typeface="Calibri" panose="020F0502020204030204" pitchFamily="34" charset="0"/>
              <a:cs typeface="Calibri" panose="020F0502020204030204" pitchFamily="34" charset="0"/>
            </a:endParaRPr>
          </a:p>
          <a:p>
            <a:pPr marL="293760" lvl="1" indent="-292320">
              <a:lnSpc>
                <a:spcPct val="114000"/>
              </a:lnSpc>
              <a:spcBef>
                <a:spcPts val="499"/>
              </a:spcBef>
              <a:buClr>
                <a:srgbClr val="000000"/>
              </a:buClr>
              <a:buFont typeface="Arial"/>
              <a:buChar char="•"/>
            </a:pPr>
            <a:r>
              <a:rPr lang="en-US" sz="2400" b="0" strike="noStrike" spc="-1" dirty="0">
                <a:solidFill>
                  <a:srgbClr val="000000"/>
                </a:solidFill>
                <a:latin typeface="Calibri" panose="020F0502020204030204" pitchFamily="34" charset="0"/>
                <a:ea typeface="Lucida Sans"/>
                <a:cs typeface="Calibri" panose="020F0502020204030204" pitchFamily="34" charset="0"/>
              </a:rPr>
              <a:t>Find useful sources of information</a:t>
            </a:r>
            <a:endParaRPr lang="en-US" sz="2400" b="0" strike="noStrike" spc="-1" dirty="0">
              <a:latin typeface="Calibri" panose="020F0502020204030204" pitchFamily="34" charset="0"/>
              <a:cs typeface="Calibri" panose="020F0502020204030204" pitchFamily="34" charset="0"/>
            </a:endParaRPr>
          </a:p>
          <a:p>
            <a:pPr marL="293760" lvl="1" indent="-292320">
              <a:lnSpc>
                <a:spcPct val="114000"/>
              </a:lnSpc>
              <a:spcBef>
                <a:spcPts val="499"/>
              </a:spcBef>
              <a:buClr>
                <a:srgbClr val="000000"/>
              </a:buClr>
              <a:buFont typeface="Arial"/>
              <a:buChar char="•"/>
            </a:pPr>
            <a:r>
              <a:rPr lang="en-US" sz="2400" b="0" strike="noStrike" spc="-1" dirty="0">
                <a:solidFill>
                  <a:srgbClr val="000000"/>
                </a:solidFill>
                <a:latin typeface="Calibri" panose="020F0502020204030204" pitchFamily="34" charset="0"/>
                <a:ea typeface="Lucida Sans"/>
                <a:cs typeface="Calibri" panose="020F0502020204030204" pitchFamily="34" charset="0"/>
              </a:rPr>
              <a:t>Design and implement effective processes to handle information you collect</a:t>
            </a:r>
            <a:endParaRPr lang="en-US" sz="2400" b="0" strike="noStrike" spc="-1" dirty="0">
              <a:latin typeface="Calibri" panose="020F0502020204030204" pitchFamily="34" charset="0"/>
              <a:cs typeface="Calibri" panose="020F0502020204030204" pitchFamily="34" charset="0"/>
            </a:endParaRPr>
          </a:p>
          <a:p>
            <a:pPr marL="293760" lvl="1" indent="-292320">
              <a:lnSpc>
                <a:spcPct val="114000"/>
              </a:lnSpc>
              <a:spcBef>
                <a:spcPts val="499"/>
              </a:spcBef>
              <a:buClr>
                <a:srgbClr val="000000"/>
              </a:buClr>
              <a:buFont typeface="Arial"/>
              <a:buChar char="•"/>
            </a:pPr>
            <a:r>
              <a:rPr lang="en-US" sz="2400" b="0" strike="noStrike" spc="-1" dirty="0">
                <a:solidFill>
                  <a:srgbClr val="000000"/>
                </a:solidFill>
                <a:latin typeface="Calibri" panose="020F0502020204030204" pitchFamily="34" charset="0"/>
                <a:ea typeface="Lucida Sans"/>
                <a:cs typeface="Calibri" panose="020F0502020204030204" pitchFamily="34" charset="0"/>
              </a:rPr>
              <a:t>Choose best approaches to combine data</a:t>
            </a:r>
            <a:endParaRPr lang="en-US" sz="2400" b="0" strike="noStrike" spc="-1" dirty="0">
              <a:latin typeface="Calibri" panose="020F0502020204030204" pitchFamily="34" charset="0"/>
              <a:cs typeface="Calibri" panose="020F0502020204030204" pitchFamily="34" charset="0"/>
            </a:endParaRPr>
          </a:p>
          <a:p>
            <a:pPr marL="293760" lvl="1" indent="-292320">
              <a:lnSpc>
                <a:spcPct val="114000"/>
              </a:lnSpc>
              <a:spcBef>
                <a:spcPts val="499"/>
              </a:spcBef>
              <a:buClr>
                <a:srgbClr val="000000"/>
              </a:buClr>
              <a:buFont typeface="Arial"/>
              <a:buChar char="•"/>
            </a:pPr>
            <a:r>
              <a:rPr lang="en-US" sz="2400" b="0" strike="noStrike" spc="-1" dirty="0">
                <a:solidFill>
                  <a:srgbClr val="000000"/>
                </a:solidFill>
                <a:latin typeface="Calibri" panose="020F0502020204030204" pitchFamily="34" charset="0"/>
                <a:ea typeface="Lucida Sans"/>
                <a:cs typeface="Calibri" panose="020F0502020204030204" pitchFamily="34" charset="0"/>
              </a:rPr>
              <a:t>Apply automation to achieve the optimal results in your environment</a:t>
            </a: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a:p>
            <a:pPr>
              <a:lnSpc>
                <a:spcPct val="114000"/>
              </a:lnSpc>
            </a:pPr>
            <a:endParaRPr lang="en-US" sz="2400" b="0" strike="noStrike" spc="-1" dirty="0">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CustomShape 1"/>
          <p:cNvSpPr/>
          <p:nvPr/>
        </p:nvSpPr>
        <p:spPr>
          <a:xfrm>
            <a:off x="457200" y="1200240"/>
            <a:ext cx="7626600" cy="4304520"/>
          </a:xfrm>
          <a:prstGeom prst="rect">
            <a:avLst/>
          </a:prstGeom>
          <a:noFill/>
          <a:ln>
            <a:noFill/>
          </a:ln>
        </p:spPr>
        <p:style>
          <a:lnRef idx="0">
            <a:scrgbClr r="0" g="0" b="0"/>
          </a:lnRef>
          <a:fillRef idx="0">
            <a:scrgbClr r="0" g="0" b="0"/>
          </a:fillRef>
          <a:effectRef idx="0">
            <a:scrgbClr r="0" g="0" b="0"/>
          </a:effectRef>
          <a:fontRef idx="minor"/>
        </p:style>
      </p:sp>
      <p:sp>
        <p:nvSpPr>
          <p:cNvPr id="335" name="CustomShape 2"/>
          <p:cNvSpPr/>
          <p:nvPr/>
        </p:nvSpPr>
        <p:spPr>
          <a:xfrm>
            <a:off x="457200" y="379440"/>
            <a:ext cx="8228160" cy="4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2880" b="1" strike="noStrike" spc="-1">
                <a:solidFill>
                  <a:srgbClr val="000000"/>
                </a:solidFill>
                <a:latin typeface="Calibri" panose="020F0502020204030204" pitchFamily="34" charset="0"/>
                <a:ea typeface="Lucida Sans"/>
                <a:cs typeface="Calibri" panose="020F0502020204030204" pitchFamily="34" charset="0"/>
              </a:rPr>
              <a:t>Agenda</a:t>
            </a:r>
            <a:endParaRPr lang="en-US" sz="2880" b="0" strike="noStrike" spc="-1">
              <a:latin typeface="Calibri" panose="020F0502020204030204" pitchFamily="34" charset="0"/>
              <a:cs typeface="Calibri" panose="020F0502020204030204" pitchFamily="34" charset="0"/>
            </a:endParaRPr>
          </a:p>
        </p:txBody>
      </p:sp>
      <p:sp>
        <p:nvSpPr>
          <p:cNvPr id="336" name="TextShape 3"/>
          <p:cNvSpPr txBox="1"/>
          <p:nvPr/>
        </p:nvSpPr>
        <p:spPr>
          <a:xfrm>
            <a:off x="457200" y="1604520"/>
            <a:ext cx="4015800" cy="4704840"/>
          </a:xfrm>
          <a:prstGeom prst="rect">
            <a:avLst/>
          </a:prstGeom>
          <a:noFill/>
          <a:ln>
            <a:noFill/>
          </a:ln>
        </p:spPr>
        <p:txBody>
          <a:bodyPr lIns="0" tIns="0" rIns="0" bIns="0">
            <a:normAutofit/>
          </a:bodyPr>
          <a:lstStyle/>
          <a:p>
            <a:pPr marL="432000" indent="-324000">
              <a:spcBef>
                <a:spcPts val="1417"/>
              </a:spcBef>
              <a:buClr>
                <a:srgbClr val="000000"/>
              </a:buClr>
              <a:buSzPct val="45000"/>
              <a:buFont typeface="Wingdings" charset="2"/>
              <a:buChar char=""/>
            </a:pPr>
            <a:r>
              <a:rPr lang="en-US" sz="3200" b="1" u="sng" strike="noStrike" spc="-1">
                <a:uFillTx/>
                <a:latin typeface="Calibri" panose="020F0502020204030204" pitchFamily="34" charset="0"/>
                <a:cs typeface="Calibri" panose="020F0502020204030204" pitchFamily="34" charset="0"/>
              </a:rPr>
              <a:t>Day 1</a:t>
            </a:r>
            <a:endParaRPr lang="en-US" sz="3200" b="0" strike="noStrike" spc="-1">
              <a:latin typeface="Calibri" panose="020F0502020204030204" pitchFamily="34" charset="0"/>
              <a:cs typeface="Calibri" panose="020F0502020204030204" pitchFamily="34" charset="0"/>
            </a:endParaRPr>
          </a:p>
          <a:p>
            <a:pPr marL="432000" indent="-324000">
              <a:spcBef>
                <a:spcPts val="1417"/>
              </a:spcBef>
              <a:buClr>
                <a:srgbClr val="000000"/>
              </a:buClr>
              <a:buSzPct val="45000"/>
              <a:buFont typeface="Wingdings" charset="2"/>
              <a:buChar char=""/>
            </a:pPr>
            <a:r>
              <a:rPr lang="en-US" sz="3200" b="0" strike="noStrike" spc="-1">
                <a:latin typeface="Calibri" panose="020F0502020204030204" pitchFamily="34" charset="0"/>
                <a:cs typeface="Calibri" panose="020F0502020204030204" pitchFamily="34" charset="0"/>
              </a:rPr>
              <a:t>Main concepts</a:t>
            </a:r>
          </a:p>
          <a:p>
            <a:pPr marL="432000" indent="-324000">
              <a:spcBef>
                <a:spcPts val="1417"/>
              </a:spcBef>
              <a:buClr>
                <a:srgbClr val="000000"/>
              </a:buClr>
              <a:buSzPct val="45000"/>
              <a:buFont typeface="Wingdings" charset="2"/>
              <a:buChar char=""/>
            </a:pPr>
            <a:r>
              <a:rPr lang="en-US" sz="3200" b="0" strike="noStrike" spc="-1">
                <a:latin typeface="Calibri" panose="020F0502020204030204" pitchFamily="34" charset="0"/>
                <a:cs typeface="Calibri" panose="020F0502020204030204" pitchFamily="34" charset="0"/>
              </a:rPr>
              <a:t>Collection</a:t>
            </a:r>
          </a:p>
          <a:p>
            <a:pPr marL="432000" indent="-324000">
              <a:spcBef>
                <a:spcPts val="1417"/>
              </a:spcBef>
              <a:buClr>
                <a:srgbClr val="000000"/>
              </a:buClr>
              <a:buSzPct val="45000"/>
              <a:buFont typeface="Wingdings" charset="2"/>
              <a:buChar char=""/>
            </a:pPr>
            <a:r>
              <a:rPr lang="en-US" sz="3200" b="0" i="1" strike="noStrike" spc="-1">
                <a:latin typeface="Calibri" panose="020F0502020204030204" pitchFamily="34" charset="0"/>
                <a:cs typeface="Calibri" panose="020F0502020204030204" pitchFamily="34" charset="0"/>
              </a:rPr>
              <a:t>MISP pt 1</a:t>
            </a:r>
            <a:endParaRPr lang="en-US" sz="3200" b="0" strike="noStrike" spc="-1">
              <a:latin typeface="Calibri" panose="020F0502020204030204" pitchFamily="34" charset="0"/>
              <a:cs typeface="Calibri" panose="020F0502020204030204" pitchFamily="34" charset="0"/>
            </a:endParaRPr>
          </a:p>
          <a:p>
            <a:pPr marL="432000" indent="-324000">
              <a:spcBef>
                <a:spcPts val="1417"/>
              </a:spcBef>
              <a:buClr>
                <a:srgbClr val="000000"/>
              </a:buClr>
              <a:buSzPct val="45000"/>
              <a:buFont typeface="Wingdings" charset="2"/>
              <a:buChar char=""/>
            </a:pPr>
            <a:r>
              <a:rPr lang="en-US" sz="3200" b="0" strike="noStrike" spc="-1">
                <a:latin typeface="Calibri" panose="020F0502020204030204" pitchFamily="34" charset="0"/>
                <a:cs typeface="Calibri" panose="020F0502020204030204" pitchFamily="34" charset="0"/>
              </a:rPr>
              <a:t>Storage</a:t>
            </a:r>
          </a:p>
          <a:p>
            <a:pPr marL="432000" indent="-324000">
              <a:spcBef>
                <a:spcPts val="1417"/>
              </a:spcBef>
              <a:buClr>
                <a:srgbClr val="000000"/>
              </a:buClr>
              <a:buSzPct val="45000"/>
              <a:buFont typeface="Wingdings" charset="2"/>
              <a:buChar char=""/>
            </a:pPr>
            <a:r>
              <a:rPr lang="en-US" sz="3200" b="0" i="1" strike="noStrike" spc="-1">
                <a:latin typeface="Calibri" panose="020F0502020204030204" pitchFamily="34" charset="0"/>
                <a:cs typeface="Calibri" panose="020F0502020204030204" pitchFamily="34" charset="0"/>
              </a:rPr>
              <a:t>MISP pt 2</a:t>
            </a:r>
            <a:endParaRPr lang="en-US" sz="3200" b="0" strike="noStrike" spc="-1">
              <a:latin typeface="Calibri" panose="020F0502020204030204" pitchFamily="34" charset="0"/>
              <a:cs typeface="Calibri" panose="020F0502020204030204" pitchFamily="34" charset="0"/>
            </a:endParaRPr>
          </a:p>
          <a:p>
            <a:pPr marL="432000" indent="-324000">
              <a:spcBef>
                <a:spcPts val="1417"/>
              </a:spcBef>
              <a:buClr>
                <a:srgbClr val="000000"/>
              </a:buClr>
              <a:buSzPct val="45000"/>
              <a:buFont typeface="Wingdings" charset="2"/>
              <a:buChar char=""/>
            </a:pPr>
            <a:r>
              <a:rPr lang="en-US" sz="3200" b="0" strike="noStrike" spc="-1">
                <a:latin typeface="Calibri" panose="020F0502020204030204" pitchFamily="34" charset="0"/>
                <a:cs typeface="Calibri" panose="020F0502020204030204" pitchFamily="34" charset="0"/>
              </a:rPr>
              <a:t>Analysis</a:t>
            </a:r>
          </a:p>
        </p:txBody>
      </p:sp>
      <p:sp>
        <p:nvSpPr>
          <p:cNvPr id="337" name="TextShape 4"/>
          <p:cNvSpPr txBox="1"/>
          <p:nvPr/>
        </p:nvSpPr>
        <p:spPr>
          <a:xfrm>
            <a:off x="4674240" y="1604520"/>
            <a:ext cx="4015800" cy="4704840"/>
          </a:xfrm>
          <a:prstGeom prst="rect">
            <a:avLst/>
          </a:prstGeom>
          <a:noFill/>
          <a:ln>
            <a:noFill/>
          </a:ln>
        </p:spPr>
        <p:txBody>
          <a:bodyPr lIns="0" tIns="0" rIns="0" bIns="0">
            <a:normAutofit/>
          </a:bodyPr>
          <a:lstStyle/>
          <a:p>
            <a:pPr marL="432000" indent="-324000">
              <a:spcBef>
                <a:spcPts val="1417"/>
              </a:spcBef>
              <a:buClr>
                <a:srgbClr val="000000"/>
              </a:buClr>
              <a:buSzPct val="45000"/>
              <a:buFont typeface="Wingdings" charset="2"/>
              <a:buChar char=""/>
            </a:pPr>
            <a:r>
              <a:rPr lang="en-US" sz="3200" b="1" u="sng" strike="noStrike" spc="-1">
                <a:uFillTx/>
                <a:latin typeface="Calibri" panose="020F0502020204030204" pitchFamily="34" charset="0"/>
                <a:cs typeface="Calibri" panose="020F0502020204030204" pitchFamily="34" charset="0"/>
              </a:rPr>
              <a:t>Day 2</a:t>
            </a:r>
            <a:endParaRPr lang="en-US" sz="3200" b="0" strike="noStrike" spc="-1">
              <a:latin typeface="Calibri" panose="020F0502020204030204" pitchFamily="34" charset="0"/>
              <a:cs typeface="Calibri" panose="020F0502020204030204" pitchFamily="34" charset="0"/>
            </a:endParaRPr>
          </a:p>
          <a:p>
            <a:pPr marL="432000" indent="-324000">
              <a:spcBef>
                <a:spcPts val="1417"/>
              </a:spcBef>
              <a:buClr>
                <a:srgbClr val="000000"/>
              </a:buClr>
              <a:buSzPct val="45000"/>
              <a:buFont typeface="Wingdings" charset="2"/>
              <a:buChar char=""/>
            </a:pPr>
            <a:r>
              <a:rPr lang="en-US" sz="3200" b="0" i="1" strike="noStrike" spc="-1">
                <a:latin typeface="Calibri" panose="020F0502020204030204" pitchFamily="34" charset="0"/>
                <a:cs typeface="Calibri" panose="020F0502020204030204" pitchFamily="34" charset="0"/>
              </a:rPr>
              <a:t>Moloch</a:t>
            </a:r>
            <a:endParaRPr lang="en-US" sz="3200" b="0" strike="noStrike" spc="-1">
              <a:latin typeface="Calibri" panose="020F0502020204030204" pitchFamily="34" charset="0"/>
              <a:cs typeface="Calibri" panose="020F0502020204030204" pitchFamily="34" charset="0"/>
            </a:endParaRPr>
          </a:p>
          <a:p>
            <a:pPr marL="432000" indent="-324000">
              <a:spcBef>
                <a:spcPts val="1417"/>
              </a:spcBef>
              <a:buClr>
                <a:srgbClr val="000000"/>
              </a:buClr>
              <a:buSzPct val="45000"/>
              <a:buFont typeface="Wingdings" charset="2"/>
              <a:buChar char=""/>
            </a:pPr>
            <a:r>
              <a:rPr lang="en-US" sz="3200" b="0" i="1" strike="noStrike" spc="-1">
                <a:latin typeface="Calibri" panose="020F0502020204030204" pitchFamily="34" charset="0"/>
                <a:cs typeface="Calibri" panose="020F0502020204030204" pitchFamily="34" charset="0"/>
              </a:rPr>
              <a:t>The Hive</a:t>
            </a:r>
            <a:endParaRPr lang="en-US" sz="3200" b="0" strike="noStrike" spc="-1">
              <a:latin typeface="Calibri" panose="020F0502020204030204" pitchFamily="34" charset="0"/>
              <a:cs typeface="Calibri" panose="020F0502020204030204" pitchFamily="34" charset="0"/>
            </a:endParaRPr>
          </a:p>
          <a:p>
            <a:pPr marL="432000" indent="-324000">
              <a:spcBef>
                <a:spcPts val="1417"/>
              </a:spcBef>
              <a:buClr>
                <a:srgbClr val="000000"/>
              </a:buClr>
              <a:buSzPct val="45000"/>
              <a:buFont typeface="Wingdings" charset="2"/>
              <a:buChar char=""/>
            </a:pPr>
            <a:r>
              <a:rPr lang="en-US" sz="3200" b="0" strike="noStrike" spc="-1">
                <a:latin typeface="Calibri" panose="020F0502020204030204" pitchFamily="34" charset="0"/>
                <a:cs typeface="Calibri" panose="020F0502020204030204" pitchFamily="34" charset="0"/>
              </a:rPr>
              <a:t>Distribution</a:t>
            </a:r>
          </a:p>
          <a:p>
            <a:pPr marL="432000" indent="-324000">
              <a:spcBef>
                <a:spcPts val="1417"/>
              </a:spcBef>
              <a:buClr>
                <a:srgbClr val="000000"/>
              </a:buClr>
              <a:buSzPct val="45000"/>
              <a:buFont typeface="Wingdings" charset="2"/>
              <a:buChar char=""/>
            </a:pPr>
            <a:r>
              <a:rPr lang="en-US" sz="3200" b="0" i="1" strike="noStrike" spc="-1">
                <a:latin typeface="Calibri" panose="020F0502020204030204" pitchFamily="34" charset="0"/>
                <a:cs typeface="Calibri" panose="020F0502020204030204" pitchFamily="34" charset="0"/>
              </a:rPr>
              <a:t>MISP pt 3</a:t>
            </a:r>
            <a:endParaRPr lang="en-US" sz="3200" b="0" strike="noStrike" spc="-1">
              <a:latin typeface="Calibri" panose="020F0502020204030204" pitchFamily="34" charset="0"/>
              <a:cs typeface="Calibri" panose="020F0502020204030204" pitchFamily="34" charset="0"/>
            </a:endParaRPr>
          </a:p>
          <a:p>
            <a:pPr marL="432000" indent="-324000">
              <a:spcBef>
                <a:spcPts val="1417"/>
              </a:spcBef>
              <a:buClr>
                <a:srgbClr val="000000"/>
              </a:buClr>
              <a:buSzPct val="45000"/>
              <a:buFont typeface="Wingdings" charset="2"/>
              <a:buChar char=""/>
            </a:pPr>
            <a:r>
              <a:rPr lang="en-US" sz="3200" b="0" i="1" strike="noStrike" spc="-1">
                <a:latin typeface="Calibri" panose="020F0502020204030204" pitchFamily="34" charset="0"/>
                <a:cs typeface="Calibri" panose="020F0502020204030204" pitchFamily="34" charset="0"/>
              </a:rPr>
              <a:t>IntelMQ</a:t>
            </a:r>
            <a:endParaRPr lang="en-US" sz="3200" b="0" strike="noStrike" spc="-1">
              <a:latin typeface="Calibri" panose="020F0502020204030204" pitchFamily="34" charset="0"/>
              <a:cs typeface="Calibri" panose="020F0502020204030204" pitchFamily="34" charset="0"/>
            </a:endParaRPr>
          </a:p>
          <a:p>
            <a:pPr marL="432000" indent="-324000">
              <a:spcBef>
                <a:spcPts val="1417"/>
              </a:spcBef>
              <a:buClr>
                <a:srgbClr val="000000"/>
              </a:buClr>
              <a:buSzPct val="45000"/>
              <a:buFont typeface="Wingdings" charset="2"/>
              <a:buChar char=""/>
            </a:pPr>
            <a:r>
              <a:rPr lang="en-US" sz="3200" b="0" strike="noStrike" spc="-1">
                <a:latin typeface="Calibri" panose="020F0502020204030204" pitchFamily="34" charset="0"/>
                <a:cs typeface="Calibri" panose="020F0502020204030204" pitchFamily="34" charset="0"/>
              </a:rPr>
              <a:t>Evaluation</a:t>
            </a: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CustomShape 1"/>
          <p:cNvSpPr/>
          <p:nvPr/>
        </p:nvSpPr>
        <p:spPr>
          <a:xfrm>
            <a:off x="2177640" y="3646800"/>
            <a:ext cx="6279120" cy="703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r">
              <a:lnSpc>
                <a:spcPct val="90000"/>
              </a:lnSpc>
            </a:pPr>
            <a:r>
              <a:rPr lang="en-US" sz="2520" b="1" strike="noStrike" spc="-1">
                <a:solidFill>
                  <a:srgbClr val="000000"/>
                </a:solidFill>
                <a:latin typeface="Calibri" panose="020F0502020204030204" pitchFamily="34" charset="0"/>
                <a:ea typeface="Arial"/>
                <a:cs typeface="Calibri" panose="020F0502020204030204" pitchFamily="34" charset="0"/>
              </a:rPr>
              <a:t>Module 1:</a:t>
            </a:r>
            <a:br>
              <a:rPr>
                <a:latin typeface="Calibri" panose="020F0502020204030204" pitchFamily="34" charset="0"/>
                <a:cs typeface="Calibri" panose="020F0502020204030204" pitchFamily="34" charset="0"/>
              </a:rPr>
            </a:br>
            <a:r>
              <a:rPr lang="en-US" sz="2520" b="1" strike="noStrike" spc="-1">
                <a:solidFill>
                  <a:srgbClr val="000000"/>
                </a:solidFill>
                <a:latin typeface="Calibri" panose="020F0502020204030204" pitchFamily="34" charset="0"/>
                <a:ea typeface="Arial"/>
                <a:cs typeface="Calibri" panose="020F0502020204030204" pitchFamily="34" charset="0"/>
              </a:rPr>
              <a:t>Main concepts</a:t>
            </a:r>
            <a:endParaRPr lang="en-US" sz="2520" b="0" strike="noStrike" spc="-1">
              <a:latin typeface="Calibri" panose="020F0502020204030204" pitchFamily="34" charset="0"/>
              <a:cs typeface="Calibri" panose="020F0502020204030204" pitchFamily="34" charset="0"/>
            </a:endParaRPr>
          </a:p>
        </p:txBody>
      </p:sp>
      <p:sp>
        <p:nvSpPr>
          <p:cNvPr id="339" name="CustomShape 2"/>
          <p:cNvSpPr/>
          <p:nvPr/>
        </p:nvSpPr>
        <p:spPr>
          <a:xfrm>
            <a:off x="3581280" y="4620240"/>
            <a:ext cx="4875480" cy="912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r">
              <a:lnSpc>
                <a:spcPct val="100000"/>
              </a:lnSpc>
            </a:pPr>
            <a:r>
              <a:rPr lang="en-US" sz="1600" b="0" strike="noStrike" spc="-1">
                <a:solidFill>
                  <a:srgbClr val="888888"/>
                </a:solidFill>
                <a:latin typeface="Calibri" panose="020F0502020204030204" pitchFamily="34" charset="0"/>
                <a:ea typeface="Arial"/>
                <a:cs typeface="Calibri" panose="020F0502020204030204" pitchFamily="34" charset="0"/>
              </a:rPr>
              <a:t>Paweł Pawliński (CERT.PL / NASK)</a:t>
            </a:r>
            <a:endParaRPr lang="en-US" sz="1600" b="0" strike="noStrike" spc="-1">
              <a:latin typeface="Calibri" panose="020F0502020204030204" pitchFamily="34" charset="0"/>
              <a:cs typeface="Calibri" panose="020F0502020204030204" pitchFamily="34" charset="0"/>
            </a:endParaRPr>
          </a:p>
          <a:p>
            <a:pPr algn="r">
              <a:lnSpc>
                <a:spcPct val="90000"/>
              </a:lnSpc>
              <a:spcBef>
                <a:spcPts val="1001"/>
              </a:spcBef>
            </a:pPr>
            <a:r>
              <a:rPr lang="en-US" sz="1600" b="0" strike="noStrike" spc="-1">
                <a:solidFill>
                  <a:srgbClr val="888888"/>
                </a:solidFill>
                <a:latin typeface="Calibri" panose="020F0502020204030204" pitchFamily="34" charset="0"/>
                <a:ea typeface="Arial"/>
                <a:cs typeface="Calibri" panose="020F0502020204030204" pitchFamily="34" charset="0"/>
              </a:rPr>
              <a:t>2018-10-01</a:t>
            </a:r>
            <a:endParaRPr lang="en-US" sz="1600" b="0" strike="noStrike" spc="-1">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CustomShape 1"/>
          <p:cNvSpPr/>
          <p:nvPr/>
        </p:nvSpPr>
        <p:spPr>
          <a:xfrm>
            <a:off x="457200" y="379440"/>
            <a:ext cx="8228160" cy="4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2880" b="1" strike="noStrike" spc="-1">
                <a:solidFill>
                  <a:srgbClr val="000000"/>
                </a:solidFill>
                <a:latin typeface="Calibri" panose="020F0502020204030204" pitchFamily="34" charset="0"/>
                <a:ea typeface="Lucida Sans"/>
                <a:cs typeface="Calibri" panose="020F0502020204030204" pitchFamily="34" charset="0"/>
              </a:rPr>
              <a:t>Agenda</a:t>
            </a:r>
            <a:endParaRPr lang="en-US" sz="2880" b="0" strike="noStrike" spc="-1">
              <a:latin typeface="Calibri" panose="020F0502020204030204" pitchFamily="34" charset="0"/>
              <a:cs typeface="Calibri" panose="020F0502020204030204" pitchFamily="34" charset="0"/>
            </a:endParaRPr>
          </a:p>
        </p:txBody>
      </p:sp>
      <p:sp>
        <p:nvSpPr>
          <p:cNvPr id="341" name="CustomShape 2"/>
          <p:cNvSpPr/>
          <p:nvPr/>
        </p:nvSpPr>
        <p:spPr>
          <a:xfrm>
            <a:off x="457200" y="1200240"/>
            <a:ext cx="7386120" cy="4304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14000"/>
              </a:lnSpc>
            </a:pPr>
            <a:r>
              <a:rPr lang="en-US" sz="2400" b="1" strike="noStrike" spc="-1">
                <a:solidFill>
                  <a:srgbClr val="000000"/>
                </a:solidFill>
                <a:latin typeface="Calibri" panose="020F0502020204030204" pitchFamily="34" charset="0"/>
                <a:ea typeface="Lucida Sans"/>
                <a:cs typeface="Calibri" panose="020F0502020204030204" pitchFamily="34" charset="0"/>
              </a:rPr>
              <a:t>By the end of this module, you will be able to:</a:t>
            </a:r>
            <a:endParaRPr lang="en-US" sz="2400" b="0" strike="noStrike" spc="-1">
              <a:latin typeface="Calibri" panose="020F0502020204030204" pitchFamily="34" charset="0"/>
              <a:cs typeface="Calibri" panose="020F0502020204030204" pitchFamily="34" charset="0"/>
            </a:endParaRPr>
          </a:p>
          <a:p>
            <a:pPr marL="293760" lvl="1" indent="-292320">
              <a:lnSpc>
                <a:spcPct val="114000"/>
              </a:lnSpc>
              <a:spcBef>
                <a:spcPts val="499"/>
              </a:spcBef>
              <a:buClr>
                <a:srgbClr val="000000"/>
              </a:buClr>
              <a:buFont typeface="Arial"/>
              <a:buChar char="•"/>
            </a:pPr>
            <a:r>
              <a:rPr lang="en-US" sz="2400" b="0" strike="noStrike" spc="-1">
                <a:solidFill>
                  <a:srgbClr val="000000"/>
                </a:solidFill>
                <a:latin typeface="Calibri" panose="020F0502020204030204" pitchFamily="34" charset="0"/>
                <a:ea typeface="Lucida Sans"/>
                <a:cs typeface="Calibri" panose="020F0502020204030204" pitchFamily="34" charset="0"/>
              </a:rPr>
              <a:t>Explain the importance of having well-designed processes to effectively handle incoming information</a:t>
            </a:r>
            <a:endParaRPr lang="en-US" sz="2400" b="0" strike="noStrike" spc="-1">
              <a:latin typeface="Calibri" panose="020F0502020204030204" pitchFamily="34" charset="0"/>
              <a:cs typeface="Calibri" panose="020F0502020204030204" pitchFamily="34" charset="0"/>
            </a:endParaRPr>
          </a:p>
          <a:p>
            <a:pPr marL="293760" lvl="1" indent="-292320">
              <a:lnSpc>
                <a:spcPct val="114000"/>
              </a:lnSpc>
              <a:spcBef>
                <a:spcPts val="499"/>
              </a:spcBef>
              <a:buClr>
                <a:srgbClr val="000000"/>
              </a:buClr>
              <a:buFont typeface="Arial"/>
              <a:buChar char="•"/>
            </a:pPr>
            <a:r>
              <a:rPr lang="en-US" sz="2400" b="0" strike="noStrike" spc="-1">
                <a:solidFill>
                  <a:srgbClr val="000000"/>
                </a:solidFill>
                <a:latin typeface="Calibri" panose="020F0502020204030204" pitchFamily="34" charset="0"/>
                <a:ea typeface="Lucida Sans"/>
                <a:cs typeface="Calibri" panose="020F0502020204030204" pitchFamily="34" charset="0"/>
              </a:rPr>
              <a:t>Define actionable information, its properties </a:t>
            </a:r>
            <a:br>
              <a:rPr>
                <a:latin typeface="Calibri" panose="020F0502020204030204" pitchFamily="34" charset="0"/>
                <a:cs typeface="Calibri" panose="020F0502020204030204" pitchFamily="34" charset="0"/>
              </a:rPr>
            </a:br>
            <a:r>
              <a:rPr lang="en-US" sz="2400" b="0" strike="noStrike" spc="-1">
                <a:solidFill>
                  <a:srgbClr val="000000"/>
                </a:solidFill>
                <a:latin typeface="Calibri" panose="020F0502020204030204" pitchFamily="34" charset="0"/>
                <a:ea typeface="Lucida Sans"/>
                <a:cs typeface="Calibri" panose="020F0502020204030204" pitchFamily="34" charset="0"/>
              </a:rPr>
              <a:t>and level</a:t>
            </a:r>
            <a:endParaRPr lang="en-US" sz="2400" b="0" strike="noStrike" spc="-1">
              <a:latin typeface="Calibri" panose="020F0502020204030204" pitchFamily="34" charset="0"/>
              <a:cs typeface="Calibri" panose="020F0502020204030204" pitchFamily="34" charset="0"/>
            </a:endParaRPr>
          </a:p>
          <a:p>
            <a:pPr marL="293760" lvl="1" indent="-292320">
              <a:lnSpc>
                <a:spcPct val="114000"/>
              </a:lnSpc>
              <a:spcBef>
                <a:spcPts val="499"/>
              </a:spcBef>
              <a:buClr>
                <a:srgbClr val="000000"/>
              </a:buClr>
              <a:buFont typeface="Arial"/>
              <a:buChar char="•"/>
            </a:pPr>
            <a:r>
              <a:rPr lang="en-US" sz="2400" b="0" strike="noStrike" spc="-1">
                <a:solidFill>
                  <a:srgbClr val="000000"/>
                </a:solidFill>
                <a:latin typeface="Calibri" panose="020F0502020204030204" pitchFamily="34" charset="0"/>
                <a:ea typeface="Lucida Sans"/>
                <a:cs typeface="Calibri" panose="020F0502020204030204" pitchFamily="34" charset="0"/>
              </a:rPr>
              <a:t>Describe the 5 steps of common </a:t>
            </a:r>
            <a:br>
              <a:rPr>
                <a:latin typeface="Calibri" panose="020F0502020204030204" pitchFamily="34" charset="0"/>
                <a:cs typeface="Calibri" panose="020F0502020204030204" pitchFamily="34" charset="0"/>
              </a:rPr>
            </a:br>
            <a:r>
              <a:rPr lang="en-US" sz="2400" b="0" strike="noStrike" spc="-1">
                <a:solidFill>
                  <a:srgbClr val="000000"/>
                </a:solidFill>
                <a:latin typeface="Calibri" panose="020F0502020204030204" pitchFamily="34" charset="0"/>
                <a:ea typeface="Lucida Sans"/>
                <a:cs typeface="Calibri" panose="020F0502020204030204" pitchFamily="34" charset="0"/>
              </a:rPr>
              <a:t>information-handling processes</a:t>
            </a: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a:p>
            <a:pPr>
              <a:lnSpc>
                <a:spcPct val="114000"/>
              </a:lnSpc>
            </a:pPr>
            <a:endParaRPr lang="en-US" sz="2400" b="0" strike="noStrike" spc="-1">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872EA00-82FF-3B4D-BB16-DA117849ADFD}"/>
              </a:ext>
            </a:extLst>
          </p:cNvPr>
          <p:cNvPicPr>
            <a:picLocks noChangeAspect="1"/>
          </p:cNvPicPr>
          <p:nvPr/>
        </p:nvPicPr>
        <p:blipFill>
          <a:blip r:embed="rId3"/>
          <a:stretch>
            <a:fillRect/>
          </a:stretch>
        </p:blipFill>
        <p:spPr>
          <a:xfrm>
            <a:off x="0" y="4039"/>
            <a:ext cx="9144000" cy="6849922"/>
          </a:xfrm>
          <a:prstGeom prst="rect">
            <a:avLst/>
          </a:prstGeom>
        </p:spPr>
      </p:pic>
      <p:pic>
        <p:nvPicPr>
          <p:cNvPr id="5" name="Shape 599">
            <a:extLst>
              <a:ext uri="{FF2B5EF4-FFF2-40B4-BE49-F238E27FC236}">
                <a16:creationId xmlns:a16="http://schemas.microsoft.com/office/drawing/2014/main" id="{9813B234-1B9F-964E-87AF-8046D379BBC6}"/>
              </a:ext>
            </a:extLst>
          </p:cNvPr>
          <p:cNvPicPr preferRelativeResize="0"/>
          <p:nvPr/>
        </p:nvPicPr>
        <p:blipFill rotWithShape="1">
          <a:blip r:embed="rId4">
            <a:alphaModFix/>
          </a:blip>
          <a:srcRect/>
          <a:stretch/>
        </p:blipFill>
        <p:spPr>
          <a:xfrm>
            <a:off x="6520386" y="6560460"/>
            <a:ext cx="242625" cy="189563"/>
          </a:xfrm>
          <a:prstGeom prst="rect">
            <a:avLst/>
          </a:prstGeom>
          <a:noFill/>
          <a:ln>
            <a:noFill/>
          </a:ln>
        </p:spPr>
      </p:pic>
      <p:sp>
        <p:nvSpPr>
          <p:cNvPr id="4" name="TextBox 3">
            <a:extLst>
              <a:ext uri="{FF2B5EF4-FFF2-40B4-BE49-F238E27FC236}">
                <a16:creationId xmlns:a16="http://schemas.microsoft.com/office/drawing/2014/main" id="{C9EDFE34-37C0-3D48-A244-5F931C6E50AD}"/>
              </a:ext>
            </a:extLst>
          </p:cNvPr>
          <p:cNvSpPr txBox="1"/>
          <p:nvPr/>
        </p:nvSpPr>
        <p:spPr>
          <a:xfrm>
            <a:off x="6763011" y="6516741"/>
            <a:ext cx="1464440" cy="276999"/>
          </a:xfrm>
          <a:prstGeom prst="rect">
            <a:avLst/>
          </a:prstGeom>
          <a:noFill/>
        </p:spPr>
        <p:txBody>
          <a:bodyPr wrap="none" rtlCol="0">
            <a:spAutoFit/>
          </a:bodyPr>
          <a:lstStyle/>
          <a:p>
            <a:r>
              <a:rPr lang="en-US" sz="1200" b="1" dirty="0">
                <a:solidFill>
                  <a:schemeClr val="bg1"/>
                </a:solidFill>
                <a:latin typeface="Calibri" panose="020F0502020204030204" pitchFamily="34" charset="0"/>
                <a:cs typeface="Calibri" panose="020F0502020204030204" pitchFamily="34" charset="0"/>
              </a:rPr>
              <a:t>CC BY 2.0</a:t>
            </a:r>
            <a:r>
              <a:rPr lang="en-GB" sz="1200" b="1" dirty="0">
                <a:solidFill>
                  <a:schemeClr val="bg1"/>
                </a:solidFill>
                <a:latin typeface="Calibri" panose="020F0502020204030204" pitchFamily="34" charset="0"/>
                <a:cs typeface="Calibri" panose="020F0502020204030204" pitchFamily="34" charset="0"/>
              </a:rPr>
              <a:t> Brad Frost</a:t>
            </a:r>
            <a:endParaRPr lang="en-US" sz="1200" b="1" dirty="0">
              <a:solidFill>
                <a:schemeClr val="bg1"/>
              </a:solidFill>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4" name="Shape 110"/>
          <p:cNvPicPr/>
          <p:nvPr/>
        </p:nvPicPr>
        <p:blipFill>
          <a:blip r:embed="rId3"/>
          <a:stretch/>
        </p:blipFill>
        <p:spPr>
          <a:xfrm>
            <a:off x="5669280" y="3488760"/>
            <a:ext cx="3206160" cy="1905120"/>
          </a:xfrm>
          <a:prstGeom prst="rect">
            <a:avLst/>
          </a:prstGeom>
          <a:ln>
            <a:noFill/>
          </a:ln>
        </p:spPr>
      </p:pic>
      <p:sp>
        <p:nvSpPr>
          <p:cNvPr id="345" name="CustomShape 1"/>
          <p:cNvSpPr/>
          <p:nvPr/>
        </p:nvSpPr>
        <p:spPr>
          <a:xfrm>
            <a:off x="457200" y="379440"/>
            <a:ext cx="8228160" cy="4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2880" b="1" strike="noStrike" spc="-1">
                <a:solidFill>
                  <a:srgbClr val="000000"/>
                </a:solidFill>
                <a:latin typeface="Calibri" panose="020F0502020204030204" pitchFamily="34" charset="0"/>
                <a:ea typeface="Lucida Sans"/>
                <a:cs typeface="Calibri" panose="020F0502020204030204" pitchFamily="34" charset="0"/>
              </a:rPr>
              <a:t>What is Actionable Information</a:t>
            </a:r>
            <a:endParaRPr lang="en-US" sz="2880" b="0" strike="noStrike" spc="-1">
              <a:latin typeface="Calibri" panose="020F0502020204030204" pitchFamily="34" charset="0"/>
              <a:cs typeface="Calibri" panose="020F0502020204030204" pitchFamily="34" charset="0"/>
            </a:endParaRPr>
          </a:p>
        </p:txBody>
      </p:sp>
      <p:sp>
        <p:nvSpPr>
          <p:cNvPr id="346" name="CustomShape 2"/>
          <p:cNvSpPr/>
          <p:nvPr/>
        </p:nvSpPr>
        <p:spPr>
          <a:xfrm>
            <a:off x="457200" y="1200240"/>
            <a:ext cx="8256600" cy="526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293760" lvl="1" indent="-292320">
              <a:lnSpc>
                <a:spcPct val="104000"/>
              </a:lnSpc>
              <a:buClr>
                <a:srgbClr val="000000"/>
              </a:buClr>
              <a:buFont typeface="Arial"/>
              <a:buChar char="•"/>
            </a:pPr>
            <a:r>
              <a:rPr lang="en-US" sz="2400" b="1" strike="noStrike" spc="-1">
                <a:solidFill>
                  <a:srgbClr val="000000"/>
                </a:solidFill>
                <a:latin typeface="Calibri" panose="020F0502020204030204" pitchFamily="34" charset="0"/>
                <a:ea typeface="Lucida Sans"/>
                <a:cs typeface="Calibri" panose="020F0502020204030204" pitchFamily="34" charset="0"/>
              </a:rPr>
              <a:t>Actionable Information: </a:t>
            </a:r>
            <a:r>
              <a:rPr lang="en-US" sz="2400" b="0" strike="noStrike" spc="-1">
                <a:solidFill>
                  <a:srgbClr val="000000"/>
                </a:solidFill>
                <a:latin typeface="Calibri" panose="020F0502020204030204" pitchFamily="34" charset="0"/>
                <a:ea typeface="Lucida Sans"/>
                <a:cs typeface="Calibri" panose="020F0502020204030204" pitchFamily="34" charset="0"/>
              </a:rPr>
              <a:t>information that can lead to steps that will have an impact on the security of your constituency</a:t>
            </a:r>
            <a:endParaRPr lang="en-US" sz="2400" b="0" strike="noStrike" spc="-1">
              <a:latin typeface="Calibri" panose="020F0502020204030204" pitchFamily="34" charset="0"/>
              <a:cs typeface="Calibri" panose="020F0502020204030204" pitchFamily="34" charset="0"/>
            </a:endParaRPr>
          </a:p>
          <a:p>
            <a:pPr marL="293760" lvl="1" indent="-292320">
              <a:lnSpc>
                <a:spcPct val="104000"/>
              </a:lnSpc>
              <a:buClr>
                <a:srgbClr val="000000"/>
              </a:buClr>
              <a:buFont typeface="Arial"/>
              <a:buChar char="•"/>
            </a:pPr>
            <a:r>
              <a:rPr lang="en-US" sz="2400" b="0" strike="noStrike" spc="-1">
                <a:solidFill>
                  <a:srgbClr val="000000"/>
                </a:solidFill>
                <a:latin typeface="Calibri" panose="020F0502020204030204" pitchFamily="34" charset="0"/>
                <a:ea typeface="Lucida Sans"/>
                <a:cs typeface="Calibri" panose="020F0502020204030204" pitchFamily="34" charset="0"/>
              </a:rPr>
              <a:t>(Threat) </a:t>
            </a:r>
            <a:r>
              <a:rPr lang="en-US" sz="2400" b="1" strike="noStrike" spc="-1">
                <a:solidFill>
                  <a:srgbClr val="000000"/>
                </a:solidFill>
                <a:latin typeface="Calibri" panose="020F0502020204030204" pitchFamily="34" charset="0"/>
                <a:ea typeface="Lucida Sans"/>
                <a:cs typeface="Calibri" panose="020F0502020204030204" pitchFamily="34" charset="0"/>
              </a:rPr>
              <a:t>Intelligence</a:t>
            </a:r>
            <a:r>
              <a:rPr lang="en-US" sz="2400" b="0" strike="noStrike" spc="-1">
                <a:solidFill>
                  <a:srgbClr val="000000"/>
                </a:solidFill>
                <a:latin typeface="Calibri" panose="020F0502020204030204" pitchFamily="34" charset="0"/>
                <a:ea typeface="Lucida Sans"/>
                <a:cs typeface="Calibri" panose="020F0502020204030204" pitchFamily="34" charset="0"/>
              </a:rPr>
              <a:t> is a subset</a:t>
            </a:r>
            <a:endParaRPr lang="en-US" sz="2400" b="0" strike="noStrike" spc="-1">
              <a:latin typeface="Calibri" panose="020F0502020204030204" pitchFamily="34" charset="0"/>
              <a:cs typeface="Calibri" panose="020F0502020204030204" pitchFamily="34" charset="0"/>
            </a:endParaRPr>
          </a:p>
          <a:p>
            <a:pPr marL="293760" lvl="1" indent="-292320">
              <a:lnSpc>
                <a:spcPct val="104000"/>
              </a:lnSpc>
              <a:spcBef>
                <a:spcPts val="499"/>
              </a:spcBef>
              <a:buClr>
                <a:srgbClr val="000000"/>
              </a:buClr>
              <a:buFont typeface="Arial"/>
              <a:buChar char="•"/>
            </a:pPr>
            <a:r>
              <a:rPr lang="en-US" sz="2400" b="1" strike="noStrike" spc="-1">
                <a:solidFill>
                  <a:srgbClr val="000000"/>
                </a:solidFill>
                <a:latin typeface="Calibri" panose="020F0502020204030204" pitchFamily="34" charset="0"/>
                <a:ea typeface="Lucida Sans"/>
                <a:cs typeface="Calibri" panose="020F0502020204030204" pitchFamily="34" charset="0"/>
              </a:rPr>
              <a:t>Examples</a:t>
            </a:r>
            <a:r>
              <a:rPr lang="en-US" sz="2400" b="0" strike="noStrike" spc="-1">
                <a:solidFill>
                  <a:srgbClr val="000000"/>
                </a:solidFill>
                <a:latin typeface="Calibri" panose="020F0502020204030204" pitchFamily="34" charset="0"/>
                <a:ea typeface="Lucida Sans"/>
                <a:cs typeface="Calibri" panose="020F0502020204030204" pitchFamily="34" charset="0"/>
              </a:rPr>
              <a:t>:</a:t>
            </a:r>
            <a:endParaRPr lang="en-US" sz="2400" b="0" strike="noStrike" spc="-1">
              <a:latin typeface="Calibri" panose="020F0502020204030204" pitchFamily="34" charset="0"/>
              <a:cs typeface="Calibri" panose="020F0502020204030204" pitchFamily="34" charset="0"/>
            </a:endParaRPr>
          </a:p>
          <a:p>
            <a:pPr marL="1296000" lvl="2" indent="-286920">
              <a:lnSpc>
                <a:spcPct val="100000"/>
              </a:lnSpc>
              <a:spcBef>
                <a:spcPts val="850"/>
              </a:spcBef>
              <a:buClr>
                <a:srgbClr val="FFFFFF"/>
              </a:buClr>
              <a:buSzPct val="45000"/>
              <a:buFont typeface="Wingdings" charset="2"/>
              <a:buChar char=""/>
            </a:pPr>
            <a:r>
              <a:rPr lang="en-US" sz="2000" b="0" strike="noStrike" spc="-1">
                <a:solidFill>
                  <a:srgbClr val="000000"/>
                </a:solidFill>
                <a:latin typeface="Calibri" panose="020F0502020204030204" pitchFamily="34" charset="0"/>
                <a:ea typeface="Lucida Sans"/>
                <a:cs typeface="Calibri" panose="020F0502020204030204" pitchFamily="34" charset="0"/>
              </a:rPr>
              <a:t>Vulnerability advisories</a:t>
            </a:r>
            <a:endParaRPr lang="en-US" sz="2000" b="0" strike="noStrike" spc="-1">
              <a:latin typeface="Calibri" panose="020F0502020204030204" pitchFamily="34" charset="0"/>
              <a:cs typeface="Calibri" panose="020F0502020204030204" pitchFamily="34" charset="0"/>
            </a:endParaRPr>
          </a:p>
          <a:p>
            <a:pPr marL="1296000" lvl="2" indent="-286920">
              <a:lnSpc>
                <a:spcPct val="100000"/>
              </a:lnSpc>
              <a:spcBef>
                <a:spcPts val="850"/>
              </a:spcBef>
              <a:buClr>
                <a:srgbClr val="FFFFFF"/>
              </a:buClr>
              <a:buSzPct val="45000"/>
              <a:buFont typeface="Wingdings" charset="2"/>
              <a:buChar char=""/>
            </a:pPr>
            <a:r>
              <a:rPr lang="en-US" sz="2000" b="0" strike="noStrike" spc="-1">
                <a:solidFill>
                  <a:srgbClr val="000000"/>
                </a:solidFill>
                <a:latin typeface="Calibri" panose="020F0502020204030204" pitchFamily="34" charset="0"/>
                <a:ea typeface="Lucida Sans"/>
                <a:cs typeface="Calibri" panose="020F0502020204030204" pitchFamily="34" charset="0"/>
              </a:rPr>
              <a:t>Anomalies in network traffic </a:t>
            </a:r>
            <a:endParaRPr lang="en-US" sz="2000" b="0" strike="noStrike" spc="-1">
              <a:latin typeface="Calibri" panose="020F0502020204030204" pitchFamily="34" charset="0"/>
              <a:cs typeface="Calibri" panose="020F0502020204030204" pitchFamily="34" charset="0"/>
            </a:endParaRPr>
          </a:p>
          <a:p>
            <a:pPr marL="1296000" lvl="2" indent="-286920">
              <a:lnSpc>
                <a:spcPct val="100000"/>
              </a:lnSpc>
              <a:spcBef>
                <a:spcPts val="850"/>
              </a:spcBef>
              <a:buClr>
                <a:srgbClr val="FFFFFF"/>
              </a:buClr>
              <a:buSzPct val="45000"/>
              <a:buFont typeface="Wingdings" charset="2"/>
              <a:buChar char=""/>
            </a:pPr>
            <a:r>
              <a:rPr lang="en-US" sz="2000" b="0" strike="noStrike" spc="-1">
                <a:solidFill>
                  <a:srgbClr val="000000"/>
                </a:solidFill>
                <a:latin typeface="Calibri" panose="020F0502020204030204" pitchFamily="34" charset="0"/>
                <a:ea typeface="Lucida Sans"/>
                <a:cs typeface="Calibri" panose="020F0502020204030204" pitchFamily="34" charset="0"/>
              </a:rPr>
              <a:t>Irregularities on a machine</a:t>
            </a:r>
            <a:endParaRPr lang="en-US" sz="2000" b="0" strike="noStrike" spc="-1">
              <a:latin typeface="Calibri" panose="020F0502020204030204" pitchFamily="34" charset="0"/>
              <a:cs typeface="Calibri" panose="020F0502020204030204" pitchFamily="34" charset="0"/>
            </a:endParaRPr>
          </a:p>
          <a:p>
            <a:pPr marL="1296000" lvl="2" indent="-286920">
              <a:lnSpc>
                <a:spcPct val="100000"/>
              </a:lnSpc>
              <a:spcBef>
                <a:spcPts val="850"/>
              </a:spcBef>
              <a:buClr>
                <a:srgbClr val="FFFFFF"/>
              </a:buClr>
              <a:buSzPct val="45000"/>
              <a:buFont typeface="Wingdings" charset="2"/>
              <a:buChar char=""/>
            </a:pPr>
            <a:r>
              <a:rPr lang="en-US" sz="2000" b="0" strike="noStrike" spc="-1">
                <a:solidFill>
                  <a:srgbClr val="000000"/>
                </a:solidFill>
                <a:latin typeface="Calibri" panose="020F0502020204030204" pitchFamily="34" charset="0"/>
                <a:ea typeface="Lucida Sans"/>
                <a:cs typeface="Calibri" panose="020F0502020204030204" pitchFamily="34" charset="0"/>
              </a:rPr>
              <a:t>List of IP addresses </a:t>
            </a:r>
            <a:br>
              <a:rPr>
                <a:latin typeface="Calibri" panose="020F0502020204030204" pitchFamily="34" charset="0"/>
                <a:cs typeface="Calibri" panose="020F0502020204030204" pitchFamily="34" charset="0"/>
              </a:rPr>
            </a:br>
            <a:r>
              <a:rPr lang="en-US" sz="2000" b="0" strike="noStrike" spc="-1">
                <a:solidFill>
                  <a:srgbClr val="000000"/>
                </a:solidFill>
                <a:latin typeface="Calibri" panose="020F0502020204030204" pitchFamily="34" charset="0"/>
                <a:ea typeface="Lucida Sans"/>
                <a:cs typeface="Calibri" panose="020F0502020204030204" pitchFamily="34" charset="0"/>
              </a:rPr>
              <a:t>identified as C&amp;C servers</a:t>
            </a:r>
            <a:endParaRPr lang="en-US" sz="2000" b="0" strike="noStrike" spc="-1">
              <a:latin typeface="Calibri" panose="020F0502020204030204" pitchFamily="34" charset="0"/>
              <a:cs typeface="Calibri" panose="020F0502020204030204" pitchFamily="34" charset="0"/>
            </a:endParaRPr>
          </a:p>
          <a:p>
            <a:pPr marL="1296000" lvl="2" indent="-286920">
              <a:lnSpc>
                <a:spcPct val="100000"/>
              </a:lnSpc>
              <a:spcBef>
                <a:spcPts val="850"/>
              </a:spcBef>
              <a:buClr>
                <a:srgbClr val="FFFFFF"/>
              </a:buClr>
              <a:buSzPct val="45000"/>
              <a:buFont typeface="Wingdings" charset="2"/>
              <a:buChar char=""/>
            </a:pPr>
            <a:r>
              <a:rPr lang="en-US" sz="2000" b="0" strike="noStrike" spc="-1">
                <a:solidFill>
                  <a:srgbClr val="000000"/>
                </a:solidFill>
                <a:latin typeface="Calibri" panose="020F0502020204030204" pitchFamily="34" charset="0"/>
                <a:ea typeface="Lucida Sans"/>
                <a:cs typeface="Calibri" panose="020F0502020204030204" pitchFamily="34" charset="0"/>
              </a:rPr>
              <a:t>IP addresses of vulnerable</a:t>
            </a:r>
            <a:br>
              <a:rPr>
                <a:latin typeface="Calibri" panose="020F0502020204030204" pitchFamily="34" charset="0"/>
                <a:cs typeface="Calibri" panose="020F0502020204030204" pitchFamily="34" charset="0"/>
              </a:rPr>
            </a:br>
            <a:r>
              <a:rPr lang="en-US" sz="2000" b="0" strike="noStrike" spc="-1">
                <a:solidFill>
                  <a:srgbClr val="000000"/>
                </a:solidFill>
                <a:latin typeface="Calibri" panose="020F0502020204030204" pitchFamily="34" charset="0"/>
                <a:ea typeface="Lucida Sans"/>
                <a:cs typeface="Calibri" panose="020F0502020204030204" pitchFamily="34" charset="0"/>
              </a:rPr>
              <a:t>services that can be abused</a:t>
            </a:r>
            <a:endParaRPr lang="en-US" sz="2000" b="0" strike="noStrike" spc="-1">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7" name="Shape 101"/>
          <p:cNvPicPr/>
          <p:nvPr/>
        </p:nvPicPr>
        <p:blipFill>
          <a:blip r:embed="rId3"/>
          <a:stretch/>
        </p:blipFill>
        <p:spPr>
          <a:xfrm>
            <a:off x="5961600" y="3718440"/>
            <a:ext cx="2808360" cy="1872000"/>
          </a:xfrm>
          <a:prstGeom prst="rect">
            <a:avLst/>
          </a:prstGeom>
          <a:ln>
            <a:noFill/>
          </a:ln>
        </p:spPr>
      </p:pic>
      <p:sp>
        <p:nvSpPr>
          <p:cNvPr id="348" name="CustomShape 1"/>
          <p:cNvSpPr/>
          <p:nvPr/>
        </p:nvSpPr>
        <p:spPr>
          <a:xfrm>
            <a:off x="457200" y="379440"/>
            <a:ext cx="8228160" cy="4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90000"/>
              </a:lnSpc>
            </a:pPr>
            <a:r>
              <a:rPr lang="en-US" sz="2880" b="1" strike="noStrike" spc="-1">
                <a:solidFill>
                  <a:srgbClr val="000000"/>
                </a:solidFill>
                <a:latin typeface="Calibri" panose="020F0502020204030204" pitchFamily="34" charset="0"/>
                <a:ea typeface="Lucida Sans"/>
                <a:cs typeface="Calibri" panose="020F0502020204030204" pitchFamily="34" charset="0"/>
              </a:rPr>
              <a:t>Value of Actionable Information</a:t>
            </a:r>
            <a:endParaRPr lang="en-US" sz="2880" b="0" strike="noStrike" spc="-1">
              <a:latin typeface="Calibri" panose="020F0502020204030204" pitchFamily="34" charset="0"/>
              <a:cs typeface="Calibri" panose="020F0502020204030204" pitchFamily="34" charset="0"/>
            </a:endParaRPr>
          </a:p>
        </p:txBody>
      </p:sp>
      <p:sp>
        <p:nvSpPr>
          <p:cNvPr id="349" name="CustomShape 2"/>
          <p:cNvSpPr/>
          <p:nvPr/>
        </p:nvSpPr>
        <p:spPr>
          <a:xfrm>
            <a:off x="457200" y="1200240"/>
            <a:ext cx="5394960" cy="4304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293760" lvl="1" indent="-292320">
              <a:lnSpc>
                <a:spcPct val="114000"/>
              </a:lnSpc>
              <a:buClr>
                <a:srgbClr val="000000"/>
              </a:buClr>
              <a:buFont typeface="Arial"/>
              <a:buChar char="•"/>
            </a:pPr>
            <a:endParaRPr lang="en-US" sz="1800" b="0" strike="noStrike" spc="-1">
              <a:latin typeface="Calibri" panose="020F0502020204030204" pitchFamily="34" charset="0"/>
              <a:cs typeface="Calibri" panose="020F0502020204030204" pitchFamily="34" charset="0"/>
            </a:endParaRPr>
          </a:p>
          <a:p>
            <a:pPr marL="293760" lvl="1" indent="-292320">
              <a:lnSpc>
                <a:spcPct val="114000"/>
              </a:lnSpc>
              <a:buClr>
                <a:srgbClr val="000000"/>
              </a:buClr>
              <a:buFont typeface="Arial"/>
              <a:buChar char="•"/>
            </a:pPr>
            <a:r>
              <a:rPr lang="en-US" sz="2400" b="0" strike="noStrike" spc="-1">
                <a:solidFill>
                  <a:srgbClr val="000000"/>
                </a:solidFill>
                <a:latin typeface="Calibri" panose="020F0502020204030204" pitchFamily="34" charset="0"/>
                <a:ea typeface="Lucida Sans"/>
                <a:cs typeface="Calibri" panose="020F0502020204030204" pitchFamily="34" charset="0"/>
              </a:rPr>
              <a:t>Practical knowledge how to defend your constituency</a:t>
            </a:r>
            <a:endParaRPr lang="en-US" sz="2400" b="0" strike="noStrike" spc="-1">
              <a:latin typeface="Calibri" panose="020F0502020204030204" pitchFamily="34" charset="0"/>
              <a:cs typeface="Calibri" panose="020F0502020204030204" pitchFamily="34" charset="0"/>
            </a:endParaRPr>
          </a:p>
          <a:p>
            <a:pPr marL="293760" lvl="1" indent="-292320">
              <a:lnSpc>
                <a:spcPct val="114000"/>
              </a:lnSpc>
              <a:buClr>
                <a:srgbClr val="000000"/>
              </a:buClr>
              <a:buFont typeface="Arial"/>
              <a:buChar char="•"/>
            </a:pPr>
            <a:r>
              <a:rPr lang="en-US" sz="2400" b="0" strike="noStrike" spc="-1">
                <a:solidFill>
                  <a:srgbClr val="000000"/>
                </a:solidFill>
                <a:latin typeface="Calibri" panose="020F0502020204030204" pitchFamily="34" charset="0"/>
                <a:ea typeface="Lucida Sans"/>
                <a:cs typeface="Calibri" panose="020F0502020204030204" pitchFamily="34" charset="0"/>
              </a:rPr>
              <a:t>Challenge: convert an abundance of input data into actionable recommendations</a:t>
            </a:r>
            <a:endParaRPr lang="en-US" sz="2400" b="0" strike="noStrike" spc="-1">
              <a:latin typeface="Calibri" panose="020F0502020204030204" pitchFamily="34" charset="0"/>
              <a:cs typeface="Calibri" panose="020F0502020204030204" pitchFamily="34" charset="0"/>
            </a:endParaRPr>
          </a:p>
          <a:p>
            <a:pPr marL="293760" lvl="1" indent="-292320">
              <a:lnSpc>
                <a:spcPct val="114000"/>
              </a:lnSpc>
              <a:buClr>
                <a:srgbClr val="000000"/>
              </a:buClr>
              <a:buFont typeface="Arial"/>
              <a:buChar char="•"/>
            </a:pPr>
            <a:r>
              <a:rPr lang="en-US" sz="2400" b="0" strike="noStrike" spc="-1">
                <a:solidFill>
                  <a:srgbClr val="000000"/>
                </a:solidFill>
                <a:latin typeface="Calibri" panose="020F0502020204030204" pitchFamily="34" charset="0"/>
                <a:ea typeface="Lucida Sans"/>
                <a:cs typeface="Calibri" panose="020F0502020204030204" pitchFamily="34" charset="0"/>
              </a:rPr>
              <a:t>Role of human analysts: draw conclusion from variety of inputs</a:t>
            </a:r>
            <a:endParaRPr lang="en-US" sz="2400" b="0" strike="noStrike" spc="-1">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p15="http://schemas.microsoft.com/office/powerpoint/2012/main" xmlns="">
      <p:transition spd="slow">
        <p:fade thruBlk="true"/>
      </p:transition>
    </mc:Fallback>
  </mc:AlternateContent>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IRST">
  <a:themeElements>
    <a:clrScheme name="Custom 1">
      <a:dk1>
        <a:srgbClr val="000000"/>
      </a:dk1>
      <a:lt1>
        <a:srgbClr val="FFFFFF"/>
      </a:lt1>
      <a:dk2>
        <a:srgbClr val="44546A"/>
      </a:dk2>
      <a:lt2>
        <a:srgbClr val="E7E6E6"/>
      </a:lt2>
      <a:accent1>
        <a:srgbClr val="003F0B"/>
      </a:accent1>
      <a:accent2>
        <a:srgbClr val="FE7802"/>
      </a:accent2>
      <a:accent3>
        <a:srgbClr val="003257"/>
      </a:accent3>
      <a:accent4>
        <a:srgbClr val="41BF00"/>
      </a:accent4>
      <a:accent5>
        <a:srgbClr val="007F16"/>
      </a:accent5>
      <a:accent6>
        <a:srgbClr val="C1EC01"/>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FIRST" id="{328DE28A-0B90-7243-B0AD-47DDFCAA0E1C}" vid="{2E1C09DB-AEF0-974A-A772-79F21E18158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1061</TotalTime>
  <Words>3846</Words>
  <Application>Microsoft Macintosh PowerPoint</Application>
  <PresentationFormat>On-screen Show (4:3)</PresentationFormat>
  <Paragraphs>412</Paragraphs>
  <Slides>22</Slides>
  <Notes>21</Notes>
  <HiddenSlides>8</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Calibri</vt:lpstr>
      <vt:lpstr>Courier New</vt:lpstr>
      <vt:lpstr>Lucida Sans</vt:lpstr>
      <vt:lpstr>Merriweather Sans</vt:lpstr>
      <vt:lpstr>StarSymbol</vt:lpstr>
      <vt:lpstr>Times New Roman</vt:lpstr>
      <vt:lpstr>Wingdings</vt:lpstr>
      <vt:lpstr>FIRST</vt:lpstr>
      <vt:lpstr>PowerPoint Presentation</vt:lpstr>
      <vt:lpstr>Copyright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Serge Droz</cp:lastModifiedBy>
  <cp:revision>5</cp:revision>
  <dcterms:modified xsi:type="dcterms:W3CDTF">2018-11-17T22:41:48Z</dcterms:modified>
</cp:coreProperties>
</file>

<file path=docProps/core0.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P P</cp:lastModifiedBy>
  <dcterms:modified xsi:type="dcterms:W3CDTF">2018-11-12T01:39:36Z</dcterms:modified>
  <cp:revision>30</cp:revision>
  <dc:subject/>
  <dc:title/>
</cp:coreProperties>
</file>